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59" r:id="rId5"/>
    <p:sldId id="394" r:id="rId6"/>
    <p:sldId id="495" r:id="rId7"/>
    <p:sldId id="497" r:id="rId8"/>
    <p:sldId id="498" r:id="rId9"/>
    <p:sldId id="496" r:id="rId10"/>
    <p:sldId id="817" r:id="rId11"/>
    <p:sldId id="500" r:id="rId12"/>
    <p:sldId id="567" r:id="rId13"/>
    <p:sldId id="566" r:id="rId14"/>
    <p:sldId id="818" r:id="rId15"/>
    <p:sldId id="447" r:id="rId16"/>
    <p:sldId id="511" r:id="rId17"/>
    <p:sldId id="512" r:id="rId18"/>
    <p:sldId id="395" r:id="rId19"/>
    <p:sldId id="399" r:id="rId20"/>
    <p:sldId id="502" r:id="rId21"/>
    <p:sldId id="613" r:id="rId22"/>
    <p:sldId id="614" r:id="rId23"/>
    <p:sldId id="407" r:id="rId24"/>
    <p:sldId id="507" r:id="rId25"/>
    <p:sldId id="508" r:id="rId26"/>
    <p:sldId id="408" r:id="rId27"/>
    <p:sldId id="504" r:id="rId28"/>
    <p:sldId id="505" r:id="rId29"/>
    <p:sldId id="418" r:id="rId30"/>
    <p:sldId id="450" r:id="rId31"/>
    <p:sldId id="509" r:id="rId32"/>
    <p:sldId id="451" r:id="rId33"/>
    <p:sldId id="396" r:id="rId34"/>
    <p:sldId id="421" r:id="rId35"/>
    <p:sldId id="516" r:id="rId36"/>
    <p:sldId id="521" r:id="rId37"/>
    <p:sldId id="518" r:id="rId38"/>
    <p:sldId id="519" r:id="rId39"/>
    <p:sldId id="520" r:id="rId40"/>
    <p:sldId id="652" r:id="rId41"/>
    <p:sldId id="653" r:id="rId42"/>
    <p:sldId id="677" r:id="rId43"/>
    <p:sldId id="658" r:id="rId44"/>
    <p:sldId id="754" r:id="rId45"/>
    <p:sldId id="420" r:id="rId46"/>
    <p:sldId id="412" r:id="rId47"/>
    <p:sldId id="449" r:id="rId48"/>
    <p:sldId id="699" r:id="rId49"/>
    <p:sldId id="703" r:id="rId50"/>
    <p:sldId id="453" r:id="rId51"/>
    <p:sldId id="701" r:id="rId52"/>
    <p:sldId id="454" r:id="rId53"/>
    <p:sldId id="456" r:id="rId54"/>
    <p:sldId id="705" r:id="rId55"/>
    <p:sldId id="708" r:id="rId56"/>
    <p:sldId id="397" r:id="rId57"/>
    <p:sldId id="423" r:id="rId58"/>
    <p:sldId id="424" r:id="rId59"/>
    <p:sldId id="425" r:id="rId60"/>
    <p:sldId id="678" r:id="rId61"/>
    <p:sldId id="709" r:id="rId62"/>
    <p:sldId id="564" r:id="rId63"/>
    <p:sldId id="819" r:id="rId64"/>
    <p:sldId id="402" r:id="rId65"/>
    <p:sldId id="750" r:id="rId66"/>
    <p:sldId id="751" r:id="rId67"/>
    <p:sldId id="752" r:id="rId68"/>
    <p:sldId id="753" r:id="rId69"/>
  </p:sldIdLst>
  <p:sldSz cx="9144000" cy="6858000" type="screen4x3"/>
  <p:notesSz cx="6858000" cy="9144000"/>
  <p:custDataLst>
    <p:tags r:id="rId74"/>
  </p:custDataLst>
  <p:kinsoku lang="zh-CN" invalStChars="!),.:;?]}、。—ˇ¨〃々～‖…’”〕〉》」』〗】∶！＂＇），．：；？］｀｜｝·" invalEndChars="([{‘“〔〈《「『〖【（［｛．·"/>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19CCABD-F9F5-49D1-8C3D-8D27F1274FA9}">
          <p14:sldIdLst>
            <p14:sldId id="258"/>
            <p14:sldId id="259"/>
            <p14:sldId id="394"/>
            <p14:sldId id="495"/>
            <p14:sldId id="497"/>
            <p14:sldId id="498"/>
            <p14:sldId id="496"/>
            <p14:sldId id="817"/>
            <p14:sldId id="500"/>
            <p14:sldId id="567"/>
            <p14:sldId id="566"/>
            <p14:sldId id="818"/>
            <p14:sldId id="447"/>
            <p14:sldId id="511"/>
            <p14:sldId id="512"/>
            <p14:sldId id="395"/>
            <p14:sldId id="399"/>
            <p14:sldId id="502"/>
            <p14:sldId id="613"/>
            <p14:sldId id="614"/>
            <p14:sldId id="407"/>
            <p14:sldId id="507"/>
            <p14:sldId id="508"/>
            <p14:sldId id="408"/>
            <p14:sldId id="504"/>
            <p14:sldId id="505"/>
            <p14:sldId id="418"/>
            <p14:sldId id="450"/>
            <p14:sldId id="509"/>
            <p14:sldId id="451"/>
            <p14:sldId id="396"/>
            <p14:sldId id="421"/>
            <p14:sldId id="516"/>
            <p14:sldId id="521"/>
            <p14:sldId id="518"/>
            <p14:sldId id="519"/>
            <p14:sldId id="520"/>
            <p14:sldId id="652"/>
            <p14:sldId id="653"/>
            <p14:sldId id="677"/>
            <p14:sldId id="658"/>
            <p14:sldId id="754"/>
            <p14:sldId id="420"/>
            <p14:sldId id="412"/>
            <p14:sldId id="449"/>
            <p14:sldId id="699"/>
            <p14:sldId id="703"/>
            <p14:sldId id="453"/>
            <p14:sldId id="701"/>
            <p14:sldId id="454"/>
            <p14:sldId id="456"/>
            <p14:sldId id="705"/>
            <p14:sldId id="708"/>
            <p14:sldId id="397"/>
            <p14:sldId id="423"/>
            <p14:sldId id="424"/>
            <p14:sldId id="425"/>
            <p14:sldId id="678"/>
            <p14:sldId id="709"/>
            <p14:sldId id="564"/>
            <p14:sldId id="819"/>
            <p14:sldId id="402"/>
            <p14:sldId id="750"/>
          </p14:sldIdLst>
        </p14:section>
        <p14:section name="附录" id="{3884E8FD-529F-4997-89AE-8082890FB22A}">
          <p14:sldIdLst>
            <p14:sldId id="751"/>
            <p14:sldId id="752"/>
            <p14:sldId id="75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Zing" initials="L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005825"/>
    <a:srgbClr val="CCDED3"/>
    <a:srgbClr val="D9D9D9"/>
    <a:srgbClr val="255D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6" autoAdjust="0"/>
    <p:restoredTop sz="94660"/>
  </p:normalViewPr>
  <p:slideViewPr>
    <p:cSldViewPr snapToGrid="0" showGuides="1">
      <p:cViewPr varScale="1">
        <p:scale>
          <a:sx n="81" d="100"/>
          <a:sy n="81" d="100"/>
        </p:scale>
        <p:origin x="1430" y="67"/>
      </p:cViewPr>
      <p:guideLst>
        <p:guide orient="horz" pos="2055"/>
        <p:guide pos="2880"/>
      </p:guideLst>
    </p:cSldViewPr>
  </p:slideViewPr>
  <p:notesTextViewPr>
    <p:cViewPr>
      <p:scale>
        <a:sx n="1" d="1"/>
        <a:sy n="1" d="1"/>
      </p:scale>
      <p:origin x="0" y="0"/>
    </p:cViewPr>
  </p:notesTextViewPr>
  <p:sorterViewPr>
    <p:cViewPr varScale="1">
      <p:scale>
        <a:sx n="100" d="100"/>
        <a:sy n="100" d="100"/>
      </p:scale>
      <p:origin x="0" y="-277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gs" Target="tags/tag23.xml"/><Relationship Id="rId73" Type="http://schemas.openxmlformats.org/officeDocument/2006/relationships/commentAuthors" Target="commentAuthors.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920" b="0"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920">
                <a:latin typeface="微软雅黑" panose="020B0503020204020204" charset="-122"/>
                <a:ea typeface="微软雅黑" panose="020B0503020204020204" charset="-122"/>
                <a:cs typeface="微软雅黑" panose="020B0503020204020204" charset="-122"/>
                <a:sym typeface="微软雅黑" panose="020B0503020204020204" charset="-122"/>
              </a:rPr>
              <a:t>发帖数量</a:t>
            </a:r>
            <a:endParaRPr sz="1920">
              <a:latin typeface="微软雅黑" panose="020B0503020204020204" charset="-122"/>
              <a:ea typeface="微软雅黑" panose="020B0503020204020204" charset="-122"/>
              <a:cs typeface="微软雅黑" panose="020B0503020204020204" charset="-122"/>
              <a:sym typeface="微软雅黑" panose="020B0503020204020204"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发帖数量</c:v>
                </c:pt>
              </c:strCache>
            </c:strRef>
          </c:tx>
          <c:spPr>
            <a:solidFill>
              <a:schemeClr val="accent1"/>
            </a:solidFill>
            <a:ln>
              <a:noFill/>
            </a:ln>
            <a:effectLst/>
          </c:spPr>
          <c:invertIfNegative val="0"/>
          <c:dLbls>
            <c:delete val="1"/>
          </c:dLbls>
          <c:trendline>
            <c:spPr>
              <a:ln w="19050" cap="rnd">
                <a:solidFill>
                  <a:schemeClr val="accent1"/>
                </a:solidFill>
                <a:prstDash val="sysDot"/>
              </a:ln>
              <a:effectLst/>
            </c:spPr>
            <c:trendlineType val="linear"/>
            <c:dispRSqr val="0"/>
            <c:dispEq val="0"/>
          </c:trendline>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#,##0</c:formatCode>
                <c:ptCount val="7"/>
                <c:pt idx="0">
                  <c:v>2156</c:v>
                </c:pt>
                <c:pt idx="1">
                  <c:v>3519</c:v>
                </c:pt>
                <c:pt idx="2">
                  <c:v>4311</c:v>
                </c:pt>
                <c:pt idx="3">
                  <c:v>5616</c:v>
                </c:pt>
                <c:pt idx="4">
                  <c:v>4717</c:v>
                </c:pt>
                <c:pt idx="5">
                  <c:v>5914</c:v>
                </c:pt>
                <c:pt idx="6">
                  <c:v>6025</c:v>
                </c:pt>
              </c:numCache>
            </c:numRef>
          </c:val>
        </c:ser>
        <c:dLbls>
          <c:showLegendKey val="0"/>
          <c:showVal val="0"/>
          <c:showCatName val="0"/>
          <c:showSerName val="0"/>
          <c:showPercent val="0"/>
          <c:showBubbleSize val="0"/>
        </c:dLbls>
        <c:gapWidth val="219"/>
        <c:overlap val="-27"/>
        <c:axId val="639432539"/>
        <c:axId val="422710011"/>
      </c:barChart>
      <c:catAx>
        <c:axId val="63943253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422710011"/>
        <c:crosses val="autoZero"/>
        <c:auto val="1"/>
        <c:lblAlgn val="ctr"/>
        <c:lblOffset val="100"/>
        <c:noMultiLvlLbl val="0"/>
      </c:catAx>
      <c:valAx>
        <c:axId val="4227100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639432539"/>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1"/>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ayout/>
      <c:overlay val="0"/>
      <c:spPr>
        <a:noFill/>
        <a:ln>
          <a:noFill/>
        </a:ln>
        <a:effectLst/>
      </c:spPr>
      <c:txPr>
        <a:bodyPr rot="0" spcFirstLastPara="0" vertOverflow="ellipsis" vert="horz" wrap="square" anchor="ctr" anchorCtr="1"/>
        <a:lstStyle/>
        <a:p>
          <a:pPr>
            <a:defRPr lang="zh-CN" sz="16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chart>
  <c:spPr>
    <a:noFill/>
    <a:ln>
      <a:noFill/>
    </a:ln>
    <a:effectLst/>
  </c:spPr>
  <c:txPr>
    <a:bodyPr/>
    <a:lstStyle/>
    <a:p>
      <a:pPr>
        <a:defRPr lang="zh-CN" sz="1600">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altLang="en-US"/>
              <a:t>合约</a:t>
            </a:r>
            <a:r>
              <a:rPr lang="en-US" altLang="zh-CN"/>
              <a:t>-</a:t>
            </a:r>
            <a:r>
              <a:rPr altLang="en-US"/>
              <a:t>接受与不接受答案中不安全片段占比</a:t>
            </a:r>
            <a:endParaRPr altLang="en-US"/>
          </a:p>
        </c:rich>
      </c:tx>
      <c:layout>
        <c:manualLayout>
          <c:xMode val="edge"/>
          <c:yMode val="edge"/>
          <c:x val="0.114368876899049"/>
          <c:y val="0.0196482035928144"/>
        </c:manualLayout>
      </c:layout>
      <c:overlay val="0"/>
      <c:spPr>
        <a:noFill/>
        <a:ln>
          <a:noFill/>
        </a:ln>
        <a:effectLst/>
      </c:spPr>
    </c:title>
    <c:autoTitleDeleted val="0"/>
    <c:plotArea>
      <c:layout/>
      <c:barChart>
        <c:barDir val="col"/>
        <c:grouping val="clustered"/>
        <c:varyColors val="0"/>
        <c:ser>
          <c:idx val="0"/>
          <c:order val="0"/>
          <c:tx>
            <c:strRef>
              <c:f>Sheet1!$B$1</c:f>
              <c:strCache>
                <c:ptCount val="1"/>
                <c:pt idx="0">
                  <c:v>不安全代码片段</c:v>
                </c:pt>
              </c:strCache>
            </c:strRef>
          </c:tx>
          <c:spPr>
            <a:solidFill>
              <a:schemeClr val="accent1"/>
            </a:solidFill>
            <a:ln>
              <a:noFill/>
            </a:ln>
            <a:effectLst/>
          </c:spPr>
          <c:invertIfNegative val="0"/>
          <c:dLbls>
            <c:numFmt formatCode="General" sourceLinked="0"/>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被接受答案</c:v>
                </c:pt>
                <c:pt idx="1">
                  <c:v>不被接受答案</c:v>
                </c:pt>
              </c:strCache>
            </c:strRef>
          </c:cat>
          <c:val>
            <c:numRef>
              <c:f>Sheet1!$B$2:$B$3</c:f>
              <c:numCache>
                <c:formatCode>General</c:formatCode>
                <c:ptCount val="2"/>
                <c:pt idx="0">
                  <c:v>45</c:v>
                </c:pt>
                <c:pt idx="1">
                  <c:v>161</c:v>
                </c:pt>
              </c:numCache>
            </c:numRef>
          </c:val>
        </c:ser>
        <c:ser>
          <c:idx val="1"/>
          <c:order val="1"/>
          <c:tx>
            <c:strRef>
              <c:f>Sheet1!$C$1</c:f>
              <c:strCache>
                <c:ptCount val="1"/>
                <c:pt idx="0">
                  <c:v>安全代码片段</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被接受答案</c:v>
                </c:pt>
                <c:pt idx="1">
                  <c:v>不被接受答案</c:v>
                </c:pt>
              </c:strCache>
            </c:strRef>
          </c:cat>
          <c:val>
            <c:numRef>
              <c:f>Sheet1!$C$2:$C$3</c:f>
              <c:numCache>
                <c:formatCode>General</c:formatCode>
                <c:ptCount val="2"/>
                <c:pt idx="0">
                  <c:v>170</c:v>
                </c:pt>
                <c:pt idx="1">
                  <c:v>646</c:v>
                </c:pt>
              </c:numCache>
            </c:numRef>
          </c:val>
        </c:ser>
        <c:dLbls>
          <c:showLegendKey val="0"/>
          <c:showVal val="1"/>
          <c:showCatName val="0"/>
          <c:showSerName val="0"/>
          <c:showPercent val="0"/>
          <c:showBubbleSize val="0"/>
        </c:dLbls>
        <c:gapWidth val="219"/>
        <c:overlap val="-27"/>
        <c:axId val="911771180"/>
        <c:axId val="102330696"/>
      </c:barChart>
      <c:catAx>
        <c:axId val="91177118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02330696"/>
        <c:crosses val="autoZero"/>
        <c:auto val="1"/>
        <c:lblAlgn val="ctr"/>
        <c:lblOffset val="100"/>
        <c:noMultiLvlLbl val="0"/>
      </c:catAx>
      <c:valAx>
        <c:axId val="102330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1771180"/>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altLang="en-US"/>
              <a:t>函数-接受与不接受答案中不安全片段占比</a:t>
            </a:r>
            <a:endParaRPr altLang="en-US"/>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不安全代码片段</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被接受答案</c:v>
                </c:pt>
                <c:pt idx="1">
                  <c:v>不被接受答案</c:v>
                </c:pt>
              </c:strCache>
            </c:strRef>
          </c:cat>
          <c:val>
            <c:numRef>
              <c:f>Sheet1!$B$2:$B$3</c:f>
              <c:numCache>
                <c:formatCode>General</c:formatCode>
                <c:ptCount val="2"/>
                <c:pt idx="0">
                  <c:v>19</c:v>
                </c:pt>
                <c:pt idx="1">
                  <c:v>86</c:v>
                </c:pt>
              </c:numCache>
            </c:numRef>
          </c:val>
        </c:ser>
        <c:ser>
          <c:idx val="1"/>
          <c:order val="1"/>
          <c:tx>
            <c:strRef>
              <c:f>Sheet1!$C$1</c:f>
              <c:strCache>
                <c:ptCount val="1"/>
                <c:pt idx="0">
                  <c:v>安全代码片段</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被接受答案</c:v>
                </c:pt>
                <c:pt idx="1">
                  <c:v>不被接受答案</c:v>
                </c:pt>
              </c:strCache>
            </c:strRef>
          </c:cat>
          <c:val>
            <c:numRef>
              <c:f>Sheet1!$C$2:$C$3</c:f>
              <c:numCache>
                <c:formatCode>General</c:formatCode>
                <c:ptCount val="2"/>
                <c:pt idx="0">
                  <c:v>78</c:v>
                </c:pt>
                <c:pt idx="1">
                  <c:v>392</c:v>
                </c:pt>
              </c:numCache>
            </c:numRef>
          </c:val>
        </c:ser>
        <c:dLbls>
          <c:showLegendKey val="0"/>
          <c:showVal val="1"/>
          <c:showCatName val="0"/>
          <c:showSerName val="0"/>
          <c:showPercent val="0"/>
          <c:showBubbleSize val="0"/>
        </c:dLbls>
        <c:gapWidth val="219"/>
        <c:overlap val="-27"/>
        <c:axId val="911771180"/>
        <c:axId val="102330696"/>
      </c:barChart>
      <c:catAx>
        <c:axId val="91177118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02330696"/>
        <c:crosses val="autoZero"/>
        <c:auto val="1"/>
        <c:lblAlgn val="ctr"/>
        <c:lblOffset val="100"/>
        <c:noMultiLvlLbl val="0"/>
      </c:catAx>
      <c:valAx>
        <c:axId val="102330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11771180"/>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altLang="en-US"/>
              <a:t>各种漏洞在合约与函数中的占比</a:t>
            </a:r>
            <a:endParaRPr altLang="en-US"/>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合约</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Access-Control</c:v>
                </c:pt>
                <c:pt idx="1">
                  <c:v>Arithmetic</c:v>
                </c:pt>
                <c:pt idx="2">
                  <c:v>Denial-Service</c:v>
                </c:pt>
                <c:pt idx="3">
                  <c:v>Reentrancy</c:v>
                </c:pt>
                <c:pt idx="4">
                  <c:v>Unchecked-Low-Calls</c:v>
                </c:pt>
                <c:pt idx="5">
                  <c:v>Front-Running</c:v>
                </c:pt>
                <c:pt idx="6">
                  <c:v>Time-Manipulatin</c:v>
                </c:pt>
              </c:strCache>
            </c:strRef>
          </c:cat>
          <c:val>
            <c:numRef>
              <c:f>Sheet1!$B$2:$B$8</c:f>
              <c:numCache>
                <c:formatCode>0.00%</c:formatCode>
                <c:ptCount val="7"/>
                <c:pt idx="0">
                  <c:v>0.0584958217270195</c:v>
                </c:pt>
                <c:pt idx="1">
                  <c:v>0.66016713091922</c:v>
                </c:pt>
                <c:pt idx="2">
                  <c:v>0.0473537604456825</c:v>
                </c:pt>
                <c:pt idx="3">
                  <c:v>0.100278551532033</c:v>
                </c:pt>
                <c:pt idx="4">
                  <c:v>0.052924791086351</c:v>
                </c:pt>
                <c:pt idx="5">
                  <c:v>0.0334261838440111</c:v>
                </c:pt>
                <c:pt idx="6">
                  <c:v>0.0473537604456825</c:v>
                </c:pt>
              </c:numCache>
            </c:numRef>
          </c:val>
        </c:ser>
        <c:ser>
          <c:idx val="1"/>
          <c:order val="1"/>
          <c:tx>
            <c:strRef>
              <c:f>Sheet1!$C$1</c:f>
              <c:strCache>
                <c:ptCount val="1"/>
                <c:pt idx="0">
                  <c:v>函数</c:v>
                </c:pt>
              </c:strCache>
            </c:strRef>
          </c:tx>
          <c:spPr>
            <a:solidFill>
              <a:schemeClr val="accent2"/>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Access-Control</c:v>
                </c:pt>
                <c:pt idx="1">
                  <c:v>Arithmetic</c:v>
                </c:pt>
                <c:pt idx="2">
                  <c:v>Denial-Service</c:v>
                </c:pt>
                <c:pt idx="3">
                  <c:v>Reentrancy</c:v>
                </c:pt>
                <c:pt idx="4">
                  <c:v>Unchecked-Low-Calls</c:v>
                </c:pt>
                <c:pt idx="5">
                  <c:v>Front-Running</c:v>
                </c:pt>
                <c:pt idx="6">
                  <c:v>Time-Manipulatin</c:v>
                </c:pt>
              </c:strCache>
            </c:strRef>
          </c:cat>
          <c:val>
            <c:numRef>
              <c:f>Sheet1!$C$2:$C$8</c:f>
              <c:numCache>
                <c:formatCode>0.00%</c:formatCode>
                <c:ptCount val="7"/>
                <c:pt idx="0">
                  <c:v>0.0588235294117647</c:v>
                </c:pt>
                <c:pt idx="1">
                  <c:v>0.647058823529412</c:v>
                </c:pt>
                <c:pt idx="2">
                  <c:v>0.00840336134453781</c:v>
                </c:pt>
                <c:pt idx="3">
                  <c:v>0.100840336134454</c:v>
                </c:pt>
                <c:pt idx="4">
                  <c:v>0.0504201680672269</c:v>
                </c:pt>
                <c:pt idx="5">
                  <c:v>0.0588235294117647</c:v>
                </c:pt>
                <c:pt idx="6">
                  <c:v>0.0756302521008403</c:v>
                </c:pt>
              </c:numCache>
            </c:numRef>
          </c:val>
        </c:ser>
        <c:dLbls>
          <c:showLegendKey val="0"/>
          <c:showVal val="1"/>
          <c:showCatName val="0"/>
          <c:showSerName val="0"/>
          <c:showPercent val="0"/>
          <c:showBubbleSize val="0"/>
        </c:dLbls>
        <c:gapWidth val="219"/>
        <c:overlap val="-27"/>
        <c:axId val="438697408"/>
        <c:axId val="848143853"/>
      </c:barChart>
      <c:catAx>
        <c:axId val="43869740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48143853"/>
        <c:crosses val="autoZero"/>
        <c:auto val="1"/>
        <c:lblAlgn val="ctr"/>
        <c:lblOffset val="100"/>
        <c:noMultiLvlLbl val="0"/>
      </c:catAx>
      <c:valAx>
        <c:axId val="84814385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38697408"/>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654467168999"/>
          <c:y val="0.0430288969638705"/>
          <c:w val="0.88774"/>
          <c:h val="0.773253333333333"/>
        </c:manualLayout>
      </c:layout>
      <c:barChart>
        <c:barDir val="col"/>
        <c:grouping val="clustered"/>
        <c:varyColors val="0"/>
        <c:ser>
          <c:idx val="0"/>
          <c:order val="0"/>
          <c:tx>
            <c:strRef>
              <c:f>Sheet1!$B$1</c:f>
              <c:strCache>
                <c:ptCount val="1"/>
                <c:pt idx="0">
                  <c:v>合约Gas消耗估计（Gwei）</c:v>
                </c:pt>
              </c:strCache>
            </c:strRef>
          </c:tx>
          <c:spPr>
            <a:solidFill>
              <a:schemeClr val="accent1"/>
            </a:solidFill>
            <a:ln>
              <a:noFill/>
            </a:ln>
            <a:effectLst/>
          </c:spPr>
          <c:invertIfNegative val="0"/>
          <c:dLbls>
            <c:delete val="1"/>
          </c:dLbls>
          <c:cat>
            <c:strRef>
              <c:f>Sheet1!$A$2:$A$7</c:f>
              <c:strCache>
                <c:ptCount val="6"/>
                <c:pt idx="0">
                  <c:v>Pattern1</c:v>
                </c:pt>
                <c:pt idx="1">
                  <c:v>Pattern2</c:v>
                </c:pt>
                <c:pt idx="2">
                  <c:v>Pattern3</c:v>
                </c:pt>
                <c:pt idx="3">
                  <c:v>Pattern4</c:v>
                </c:pt>
                <c:pt idx="4">
                  <c:v>Pattern5</c:v>
                </c:pt>
                <c:pt idx="5">
                  <c:v>Pattern6</c:v>
                </c:pt>
              </c:strCache>
            </c:strRef>
          </c:cat>
          <c:val>
            <c:numRef>
              <c:f>Sheet1!$B$2:$B$7</c:f>
              <c:numCache>
                <c:formatCode>General</c:formatCode>
                <c:ptCount val="6"/>
                <c:pt idx="0">
                  <c:v>556430</c:v>
                </c:pt>
                <c:pt idx="1">
                  <c:v>1979301</c:v>
                </c:pt>
                <c:pt idx="2">
                  <c:v>63592</c:v>
                </c:pt>
                <c:pt idx="3">
                  <c:v>47694</c:v>
                </c:pt>
                <c:pt idx="4">
                  <c:v>230521</c:v>
                </c:pt>
                <c:pt idx="5">
                  <c:v>87439</c:v>
                </c:pt>
              </c:numCache>
            </c:numRef>
          </c:val>
        </c:ser>
        <c:ser>
          <c:idx val="1"/>
          <c:order val="1"/>
          <c:tx>
            <c:strRef>
              <c:f>Sheet1!$C$1</c:f>
              <c:strCache>
                <c:ptCount val="1"/>
                <c:pt idx="0">
                  <c:v>函数Gas消耗估计（Gwei）</c:v>
                </c:pt>
              </c:strCache>
            </c:strRef>
          </c:tx>
          <c:spPr>
            <a:solidFill>
              <a:schemeClr val="accent2"/>
            </a:solidFill>
            <a:ln>
              <a:noFill/>
            </a:ln>
            <a:effectLst/>
          </c:spPr>
          <c:invertIfNegative val="0"/>
          <c:dLbls>
            <c:delete val="1"/>
          </c:dLbls>
          <c:cat>
            <c:strRef>
              <c:f>Sheet1!$A$2:$A$7</c:f>
              <c:strCache>
                <c:ptCount val="6"/>
                <c:pt idx="0">
                  <c:v>Pattern1</c:v>
                </c:pt>
                <c:pt idx="1">
                  <c:v>Pattern2</c:v>
                </c:pt>
                <c:pt idx="2">
                  <c:v>Pattern3</c:v>
                </c:pt>
                <c:pt idx="3">
                  <c:v>Pattern4</c:v>
                </c:pt>
                <c:pt idx="4">
                  <c:v>Pattern5</c:v>
                </c:pt>
                <c:pt idx="5">
                  <c:v>Pattern6</c:v>
                </c:pt>
              </c:strCache>
            </c:strRef>
          </c:cat>
          <c:val>
            <c:numRef>
              <c:f>Sheet1!$C$2:$C$7</c:f>
              <c:numCache>
                <c:formatCode>General</c:formatCode>
                <c:ptCount val="6"/>
                <c:pt idx="0">
                  <c:v>15898</c:v>
                </c:pt>
                <c:pt idx="1">
                  <c:v>548481</c:v>
                </c:pt>
                <c:pt idx="2">
                  <c:v>7949</c:v>
                </c:pt>
                <c:pt idx="3">
                  <c:v>7949</c:v>
                </c:pt>
                <c:pt idx="4">
                  <c:v>87439</c:v>
                </c:pt>
                <c:pt idx="5">
                  <c:v>15898</c:v>
                </c:pt>
              </c:numCache>
            </c:numRef>
          </c:val>
        </c:ser>
        <c:dLbls>
          <c:showLegendKey val="0"/>
          <c:showVal val="0"/>
          <c:showCatName val="0"/>
          <c:showSerName val="0"/>
          <c:showPercent val="0"/>
          <c:showBubbleSize val="0"/>
        </c:dLbls>
        <c:gapWidth val="219"/>
        <c:overlap val="-27"/>
        <c:axId val="613815478"/>
        <c:axId val="403105144"/>
      </c:barChart>
      <c:catAx>
        <c:axId val="61381547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403105144"/>
        <c:crosses val="autoZero"/>
        <c:auto val="1"/>
        <c:lblAlgn val="ctr"/>
        <c:lblOffset val="100"/>
        <c:noMultiLvlLbl val="0"/>
      </c:catAx>
      <c:valAx>
        <c:axId val="403105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61381547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legendEntry>
      <c:layout>
        <c:manualLayout>
          <c:xMode val="edge"/>
          <c:yMode val="edge"/>
          <c:x val="0.10994377283886"/>
          <c:y val="0.910453353315849"/>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2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9938263827643"/>
          <c:y val="0.0536252952184905"/>
          <c:w val="0.88774"/>
          <c:h val="0.773253333333333"/>
        </c:manualLayout>
      </c:layout>
      <c:barChart>
        <c:barDir val="col"/>
        <c:grouping val="clustered"/>
        <c:varyColors val="0"/>
        <c:ser>
          <c:idx val="0"/>
          <c:order val="0"/>
          <c:tx>
            <c:strRef>
              <c:f>Sheet1!$B$1</c:f>
              <c:strCache>
                <c:ptCount val="1"/>
                <c:pt idx="0">
                  <c:v>Gas消耗估计（Gwei）</c:v>
                </c:pt>
              </c:strCache>
            </c:strRef>
          </c:tx>
          <c:spPr>
            <a:solidFill>
              <a:schemeClr val="accent1"/>
            </a:solidFill>
            <a:ln>
              <a:noFill/>
            </a:ln>
            <a:effectLst/>
          </c:spPr>
          <c:invertIfNegative val="0"/>
          <c:dLbls>
            <c:delete val="1"/>
          </c:dLbls>
          <c:cat>
            <c:strRef>
              <c:f>Sheet1!$A$2:$A$7</c:f>
              <c:strCache>
                <c:ptCount val="6"/>
                <c:pt idx="0">
                  <c:v>Pattern1</c:v>
                </c:pt>
                <c:pt idx="1">
                  <c:v>Pattern2</c:v>
                </c:pt>
                <c:pt idx="2">
                  <c:v>Pattern3</c:v>
                </c:pt>
                <c:pt idx="3">
                  <c:v>Pattern4</c:v>
                </c:pt>
                <c:pt idx="4">
                  <c:v>Pattern5</c:v>
                </c:pt>
                <c:pt idx="5">
                  <c:v>Pattern6</c:v>
                </c:pt>
              </c:strCache>
            </c:strRef>
          </c:cat>
          <c:val>
            <c:numRef>
              <c:f>Sheet1!$B$2:$B$7</c:f>
              <c:numCache>
                <c:formatCode>General</c:formatCode>
                <c:ptCount val="6"/>
                <c:pt idx="0">
                  <c:v>248032647</c:v>
                </c:pt>
                <c:pt idx="1">
                  <c:v>269507820</c:v>
                </c:pt>
                <c:pt idx="2">
                  <c:v>235896</c:v>
                </c:pt>
                <c:pt idx="3">
                  <c:v>13146</c:v>
                </c:pt>
                <c:pt idx="4">
                  <c:v>12205926</c:v>
                </c:pt>
                <c:pt idx="5">
                  <c:v>745785</c:v>
                </c:pt>
              </c:numCache>
            </c:numRef>
          </c:val>
        </c:ser>
        <c:dLbls>
          <c:showLegendKey val="0"/>
          <c:showVal val="0"/>
          <c:showCatName val="0"/>
          <c:showSerName val="0"/>
          <c:showPercent val="0"/>
          <c:showBubbleSize val="0"/>
        </c:dLbls>
        <c:gapWidth val="219"/>
        <c:overlap val="-27"/>
        <c:axId val="613815478"/>
        <c:axId val="403105144"/>
      </c:barChart>
      <c:catAx>
        <c:axId val="61381547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403105144"/>
        <c:crosses val="autoZero"/>
        <c:auto val="1"/>
        <c:lblAlgn val="ctr"/>
        <c:lblOffset val="100"/>
        <c:noMultiLvlLbl val="0"/>
      </c:catAx>
      <c:valAx>
        <c:axId val="403105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61381547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legendEntry>
      <c:layout>
        <c:manualLayout>
          <c:xMode val="edge"/>
          <c:yMode val="edge"/>
          <c:x val="0.382581239606556"/>
          <c:y val="0.908743795341733"/>
        </c:manualLayout>
      </c:layout>
      <c:overlay val="0"/>
      <c:spPr>
        <a:noFill/>
        <a:ln>
          <a:noFill/>
        </a:ln>
        <a:effectLst/>
      </c:spPr>
      <c:txPr>
        <a:bodyPr rot="0" spcFirstLastPara="0"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12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206863152069"/>
          <c:y val="0.0330935301353014"/>
          <c:w val="0.88774"/>
          <c:h val="0.773253333333333"/>
        </c:manualLayout>
      </c:layout>
      <c:barChart>
        <c:barDir val="col"/>
        <c:grouping val="clustered"/>
        <c:varyColors val="0"/>
        <c:ser>
          <c:idx val="0"/>
          <c:order val="0"/>
          <c:tx>
            <c:strRef>
              <c:f>Sheet1!$B$1</c:f>
              <c:strCache>
                <c:ptCount val="1"/>
                <c:pt idx="0">
                  <c:v>合约Gas消耗估计（醚）</c:v>
                </c:pt>
              </c:strCache>
            </c:strRef>
          </c:tx>
          <c:spPr>
            <a:solidFill>
              <a:schemeClr val="accent1"/>
            </a:solidFill>
            <a:ln>
              <a:noFill/>
            </a:ln>
            <a:effectLst/>
          </c:spPr>
          <c:invertIfNegative val="0"/>
          <c:dLbls>
            <c:delete val="1"/>
          </c:dLbls>
          <c:cat>
            <c:strRef>
              <c:f>Sheet1!$A$2:$A$7</c:f>
              <c:strCache>
                <c:ptCount val="6"/>
                <c:pt idx="0">
                  <c:v>Pattern1</c:v>
                </c:pt>
                <c:pt idx="1">
                  <c:v>Pattern2</c:v>
                </c:pt>
                <c:pt idx="2">
                  <c:v>Pattern3</c:v>
                </c:pt>
                <c:pt idx="3">
                  <c:v>Pattern4</c:v>
                </c:pt>
                <c:pt idx="4">
                  <c:v>Pattern5</c:v>
                </c:pt>
                <c:pt idx="5">
                  <c:v>Pattern6</c:v>
                </c:pt>
              </c:strCache>
            </c:strRef>
          </c:cat>
          <c:val>
            <c:numRef>
              <c:f>Sheet1!$B$2:$B$7</c:f>
              <c:numCache>
                <c:formatCode>General</c:formatCode>
                <c:ptCount val="6"/>
                <c:pt idx="0">
                  <c:v>556430</c:v>
                </c:pt>
                <c:pt idx="1">
                  <c:v>1979301</c:v>
                </c:pt>
                <c:pt idx="2">
                  <c:v>63592</c:v>
                </c:pt>
                <c:pt idx="3">
                  <c:v>47694</c:v>
                </c:pt>
                <c:pt idx="4">
                  <c:v>230521</c:v>
                </c:pt>
                <c:pt idx="5">
                  <c:v>87439</c:v>
                </c:pt>
              </c:numCache>
            </c:numRef>
          </c:val>
        </c:ser>
        <c:ser>
          <c:idx val="1"/>
          <c:order val="1"/>
          <c:tx>
            <c:strRef>
              <c:f>Sheet1!$C$1</c:f>
              <c:strCache>
                <c:ptCount val="1"/>
                <c:pt idx="0">
                  <c:v>函数Gas消耗估计（醚）</c:v>
                </c:pt>
              </c:strCache>
            </c:strRef>
          </c:tx>
          <c:spPr>
            <a:solidFill>
              <a:schemeClr val="accent2"/>
            </a:solidFill>
            <a:ln>
              <a:noFill/>
            </a:ln>
            <a:effectLst/>
          </c:spPr>
          <c:invertIfNegative val="0"/>
          <c:dLbls>
            <c:delete val="1"/>
          </c:dLbls>
          <c:cat>
            <c:strRef>
              <c:f>Sheet1!$A$2:$A$7</c:f>
              <c:strCache>
                <c:ptCount val="6"/>
                <c:pt idx="0">
                  <c:v>Pattern1</c:v>
                </c:pt>
                <c:pt idx="1">
                  <c:v>Pattern2</c:v>
                </c:pt>
                <c:pt idx="2">
                  <c:v>Pattern3</c:v>
                </c:pt>
                <c:pt idx="3">
                  <c:v>Pattern4</c:v>
                </c:pt>
                <c:pt idx="4">
                  <c:v>Pattern5</c:v>
                </c:pt>
                <c:pt idx="5">
                  <c:v>Pattern6</c:v>
                </c:pt>
              </c:strCache>
            </c:strRef>
          </c:cat>
          <c:val>
            <c:numRef>
              <c:f>Sheet1!$C$2:$C$7</c:f>
              <c:numCache>
                <c:formatCode>General</c:formatCode>
                <c:ptCount val="6"/>
                <c:pt idx="0">
                  <c:v>15898</c:v>
                </c:pt>
                <c:pt idx="1">
                  <c:v>548481</c:v>
                </c:pt>
                <c:pt idx="2">
                  <c:v>7949</c:v>
                </c:pt>
                <c:pt idx="3">
                  <c:v>7949</c:v>
                </c:pt>
                <c:pt idx="4">
                  <c:v>87439</c:v>
                </c:pt>
                <c:pt idx="5">
                  <c:v>15898</c:v>
                </c:pt>
              </c:numCache>
            </c:numRef>
          </c:val>
        </c:ser>
        <c:dLbls>
          <c:showLegendKey val="0"/>
          <c:showVal val="0"/>
          <c:showCatName val="0"/>
          <c:showSerName val="0"/>
          <c:showPercent val="0"/>
          <c:showBubbleSize val="0"/>
        </c:dLbls>
        <c:gapWidth val="219"/>
        <c:overlap val="-27"/>
        <c:axId val="613815478"/>
        <c:axId val="403105144"/>
      </c:barChart>
      <c:catAx>
        <c:axId val="61381547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03105144"/>
        <c:crosses val="autoZero"/>
        <c:auto val="1"/>
        <c:lblAlgn val="ctr"/>
        <c:lblOffset val="100"/>
        <c:noMultiLvlLbl val="0"/>
      </c:catAx>
      <c:valAx>
        <c:axId val="403105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13815478"/>
        <c:crosses val="autoZero"/>
        <c:crossBetween val="between"/>
      </c:valAx>
      <c:spPr>
        <a:noFill/>
        <a:ln>
          <a:noFill/>
        </a:ln>
        <a:effectLst/>
      </c:spPr>
    </c:plotArea>
    <c:legend>
      <c:legendPos val="b"/>
      <c:layout>
        <c:manualLayout>
          <c:xMode val="edge"/>
          <c:yMode val="edge"/>
          <c:x val="0.201881832018818"/>
          <c:y val="0.896125461254613"/>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1F2FF1-F0C6-4951-A4B0-5726A58F99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B26731-635E-4CD3-B759-79E91D81867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#fixme </a:t>
            </a:r>
            <a:r>
              <a:rPr lang="zh-CN" altLang="en-US" dirty="0"/>
              <a:t>可能要改标题</a:t>
            </a:r>
            <a:endParaRPr lang="zh-CN" altLang="en-US" dirty="0"/>
          </a:p>
          <a:p>
            <a:endParaRPr lang="zh-CN" altLang="en-US" dirty="0"/>
          </a:p>
          <a:p>
            <a:r>
              <a:rPr lang="zh-CN" altLang="en-US" dirty="0"/>
              <a:t>论文修改：</a:t>
            </a:r>
            <a:r>
              <a:rPr lang="en-US" altLang="zh-CN" dirty="0"/>
              <a:t>rq1</a:t>
            </a:r>
            <a:r>
              <a:rPr lang="zh-CN" altLang="en-US" dirty="0"/>
              <a:t>，</a:t>
            </a:r>
            <a:r>
              <a:rPr lang="en-US" altLang="zh-CN" dirty="0"/>
              <a:t>rq2</a:t>
            </a:r>
            <a:r>
              <a:rPr lang="zh-CN" altLang="en-US" dirty="0"/>
              <a:t>，实证研究结果</a:t>
            </a:r>
            <a:endParaRPr lang="zh-CN" altLang="en-US" dirty="0"/>
          </a:p>
          <a:p>
            <a:endParaRPr lang="zh-CN" altLang="en-US" dirty="0"/>
          </a:p>
          <a:p>
            <a:r>
              <a:rPr lang="en-US" altLang="zh-CN" dirty="0"/>
              <a:t>#todo </a:t>
            </a:r>
            <a:r>
              <a:rPr lang="zh-CN" altLang="en-US" dirty="0"/>
              <a:t>表一表二表三，</a:t>
            </a:r>
            <a:r>
              <a:rPr lang="zh-CN" altLang="en-US" dirty="0"/>
              <a:t>引用</a:t>
            </a:r>
            <a:endParaRPr lang="zh-CN" altLang="en-US" dirty="0"/>
          </a:p>
          <a:p>
            <a:endParaRPr lang="zh-CN" altLang="en-US" dirty="0"/>
          </a:p>
          <a:p>
            <a:r>
              <a:rPr lang="zh-CN" altLang="en-US" dirty="0"/>
              <a:t>讨论：</a:t>
            </a:r>
            <a:r>
              <a:rPr lang="en-US" altLang="zh-CN" dirty="0"/>
              <a:t>bleu</a:t>
            </a:r>
            <a:r>
              <a:rPr lang="zh-CN" altLang="en-US" dirty="0"/>
              <a:t>，标题修改，预答辩修改意见</a:t>
            </a:r>
            <a:r>
              <a:rPr lang="en-US" altLang="zh-CN" dirty="0"/>
              <a:t>,</a:t>
            </a:r>
            <a:r>
              <a:rPr lang="zh-CN" altLang="en-US" dirty="0"/>
              <a:t>重用，</a:t>
            </a:r>
            <a:r>
              <a:rPr lang="zh-CN" altLang="en-US" dirty="0"/>
              <a:t>引用</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智能合约是一种计算机协议，</a:t>
            </a:r>
            <a:r>
              <a:rPr lang="zh-CN" altLang="en-US">
                <a:sym typeface="+mn-ea"/>
              </a:rPr>
              <a:t>存在多种智能合约的编程语言如</a:t>
            </a:r>
            <a:r>
              <a:rPr lang="en-US" altLang="zh-CN">
                <a:sym typeface="+mn-ea"/>
              </a:rPr>
              <a:t>solidity</a:t>
            </a:r>
            <a:r>
              <a:rPr lang="zh-CN" altLang="en-US"/>
              <a:t>，它具有交易可追踪，智能合约公开透明等特点，比如一个机票智能合约能够保证每次机票不被篡改，并且结果正确</a:t>
            </a:r>
            <a:r>
              <a:rPr lang="zh-CN" altLang="en-US"/>
              <a:t>统计</a:t>
            </a:r>
            <a:endParaRPr lang="en-US" altLang="zh-CN"/>
          </a:p>
          <a:p>
            <a:endParaRPr lang="en-US" altLang="zh-CN"/>
          </a:p>
          <a:p>
            <a:endParaRPr lang="en-US" altLang="zh-CN"/>
          </a:p>
          <a:p>
            <a:r>
              <a:rPr lang="en-US" altLang="zh-CN"/>
              <a:t>111</a:t>
            </a:r>
            <a:r>
              <a:rPr lang="zh-CN" altLang="en-US"/>
              <a:t>。智能合约时</a:t>
            </a:r>
            <a:r>
              <a:rPr lang="zh-CN" altLang="en-US"/>
              <a:t>什么</a:t>
            </a:r>
            <a:endParaRPr lang="zh-CN" altLang="en-US"/>
          </a:p>
          <a:p>
            <a:r>
              <a:rPr lang="en-US" altLang="zh-CN"/>
              <a:t>2.</a:t>
            </a:r>
            <a:r>
              <a:rPr lang="zh-CN" altLang="en-US"/>
              <a:t>智能合约什么特点</a:t>
            </a:r>
            <a:r>
              <a:rPr lang="en-US" altLang="zh-CN"/>
              <a:t>-</a:t>
            </a:r>
            <a:r>
              <a:rPr lang="zh-CN" altLang="en-US"/>
              <a:t>》计票</a:t>
            </a:r>
            <a:r>
              <a:rPr lang="zh-CN" altLang="en-US"/>
              <a:t>例子</a:t>
            </a:r>
            <a:endParaRPr lang="zh-CN" altLang="en-US"/>
          </a:p>
          <a:p>
            <a:r>
              <a:rPr lang="en-US" altLang="zh-CN"/>
              <a:t>3.</a:t>
            </a:r>
            <a:r>
              <a:rPr lang="zh-CN" altLang="en-US"/>
              <a:t>它有什么编程</a:t>
            </a:r>
            <a:r>
              <a:rPr lang="zh-CN" altLang="en-US"/>
              <a:t>语言</a:t>
            </a:r>
            <a:endParaRPr lang="zh-CN" altLang="en-US"/>
          </a:p>
          <a:p>
            <a:r>
              <a:rPr lang="en-US" altLang="zh-CN"/>
              <a:t>4.</a:t>
            </a:r>
            <a:r>
              <a:rPr lang="zh-CN" altLang="en-US"/>
              <a:t>常用的是哪个，也是我们的</a:t>
            </a:r>
            <a:r>
              <a:rPr lang="zh-CN" altLang="en-US"/>
              <a:t>研究对象</a:t>
            </a:r>
            <a:endParaRPr lang="zh-CN" altLang="en-US"/>
          </a:p>
          <a:p>
            <a:endParaRPr lang="zh-CN" altLang="en-US"/>
          </a:p>
          <a:p>
            <a:r>
              <a:rPr lang="zh-CN" altLang="en-US"/>
              <a:t>智能合约讨论热度高，可能出于它的诸多编程方面的</a:t>
            </a:r>
            <a:r>
              <a:rPr lang="zh-CN" altLang="en-US"/>
              <a:t>特点</a:t>
            </a:r>
            <a:endParaRPr lang="zh-CN" altLang="en-US"/>
          </a:p>
          <a:p>
            <a:endParaRPr lang="zh-CN" altLang="en-US"/>
          </a:p>
          <a:p>
            <a:r>
              <a:rPr lang="zh-CN" altLang="en-US"/>
              <a:t>这些特性可以在右边的例子中体现。。。。而这只是它的运用</a:t>
            </a:r>
            <a:r>
              <a:rPr lang="zh-CN" altLang="en-US"/>
              <a:t>之一</a:t>
            </a:r>
            <a:endParaRPr lang="zh-CN" altLang="en-US"/>
          </a:p>
          <a:p>
            <a:endParaRPr lang="zh-CN" altLang="en-US"/>
          </a:p>
          <a:p>
            <a:r>
              <a:rPr lang="zh-CN" altLang="en-US"/>
              <a:t>目前，这也是我们研究</a:t>
            </a:r>
            <a:r>
              <a:rPr lang="zh-CN" altLang="en-US"/>
              <a:t>对象</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然而，智能合约的特点也带来了一些问题：</a:t>
            </a:r>
            <a:r>
              <a:rPr lang="en-US" altLang="zh-CN"/>
              <a:t>%</a:t>
            </a:r>
            <a:r>
              <a:rPr lang="zh-CN" altLang="en-US"/>
              <a:t>如智能合约公开透明意味着攻击者同样可见，智能合约运行消耗称为</a:t>
            </a:r>
            <a:r>
              <a:rPr lang="en-US" altLang="zh-CN"/>
              <a:t>Gas</a:t>
            </a:r>
            <a:r>
              <a:rPr lang="zh-CN" altLang="en-US"/>
              <a:t>的虚拟货币等</a:t>
            </a:r>
            <a:r>
              <a:rPr lang="en-US" altLang="zh-CN"/>
              <a:t>%</a:t>
            </a:r>
            <a:r>
              <a:rPr lang="zh-CN" altLang="en-US"/>
              <a:t>，这些问题可被统称为漏洞与</a:t>
            </a:r>
            <a:r>
              <a:rPr lang="en-US" altLang="zh-CN"/>
              <a:t>Gas</a:t>
            </a:r>
            <a:r>
              <a:rPr lang="zh-CN" altLang="en-US"/>
              <a:t>低效模式，这些问题促使智能合约编程人员更多的在</a:t>
            </a:r>
            <a:r>
              <a:rPr lang="en-US" altLang="zh-CN"/>
              <a:t>StackOverflow</a:t>
            </a:r>
            <a:r>
              <a:rPr lang="zh-CN" altLang="en-US"/>
              <a:t>学习与讨论，针对</a:t>
            </a:r>
            <a:r>
              <a:rPr lang="en-US" altLang="zh-CN"/>
              <a:t>StackOverflow</a:t>
            </a:r>
            <a:r>
              <a:rPr lang="zh-CN" altLang="en-US"/>
              <a:t>不安全代码扩散对编程人员的影响与智能合约存在漏洞与</a:t>
            </a:r>
            <a:r>
              <a:rPr lang="en-US" altLang="zh-CN"/>
              <a:t>Gas</a:t>
            </a:r>
            <a:r>
              <a:rPr lang="zh-CN" altLang="en-US"/>
              <a:t>低效模式，我们想要进行</a:t>
            </a:r>
            <a:r>
              <a:rPr lang="en-US" altLang="zh-CN"/>
              <a:t>xx</a:t>
            </a:r>
            <a:r>
              <a:rPr lang="zh-CN" altLang="en-US"/>
              <a:t>研究</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然而，智能合约的特点也带来了一些问题：</a:t>
            </a:r>
            <a:r>
              <a:rPr lang="en-US" altLang="zh-CN"/>
              <a:t>%</a:t>
            </a:r>
            <a:r>
              <a:rPr lang="zh-CN" altLang="en-US"/>
              <a:t>如智能合约公开透明意味着攻击者同样可见，智能合约运行消耗称为</a:t>
            </a:r>
            <a:r>
              <a:rPr lang="en-US" altLang="zh-CN"/>
              <a:t>Gas</a:t>
            </a:r>
            <a:r>
              <a:rPr lang="zh-CN" altLang="en-US"/>
              <a:t>的虚拟货币等</a:t>
            </a:r>
            <a:r>
              <a:rPr lang="en-US" altLang="zh-CN"/>
              <a:t>%</a:t>
            </a:r>
            <a:r>
              <a:rPr lang="zh-CN" altLang="en-US"/>
              <a:t>，这些问题可被统称为漏洞与</a:t>
            </a:r>
            <a:r>
              <a:rPr lang="en-US" altLang="zh-CN"/>
              <a:t>Gas</a:t>
            </a:r>
            <a:r>
              <a:rPr lang="zh-CN" altLang="en-US"/>
              <a:t>低效模式，这些问题促使智能合约编程人员更多的在</a:t>
            </a:r>
            <a:r>
              <a:rPr lang="en-US" altLang="zh-CN"/>
              <a:t>StackOverflow</a:t>
            </a:r>
            <a:r>
              <a:rPr lang="zh-CN" altLang="en-US"/>
              <a:t>学习与讨论，针对</a:t>
            </a:r>
            <a:r>
              <a:rPr lang="en-US" altLang="zh-CN"/>
              <a:t>StackOverflow</a:t>
            </a:r>
            <a:r>
              <a:rPr lang="zh-CN" altLang="en-US"/>
              <a:t>不安全代码扩散对编程人员的影响与智能合约存在漏洞与</a:t>
            </a:r>
            <a:r>
              <a:rPr lang="en-US" altLang="zh-CN"/>
              <a:t>Gas</a:t>
            </a:r>
            <a:r>
              <a:rPr lang="zh-CN" altLang="en-US"/>
              <a:t>低效模式，我们想要进行</a:t>
            </a:r>
            <a:r>
              <a:rPr lang="en-US" altLang="zh-CN"/>
              <a:t>xx</a:t>
            </a:r>
            <a:r>
              <a:rPr lang="zh-CN" altLang="en-US"/>
              <a:t>研究</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根据上述背景，与我们相关的工作如上所示：问答网站相关研究上，针对</a:t>
            </a:r>
            <a:r>
              <a:rPr kumimoji="1" lang="en-US" altLang="zh-CN"/>
              <a:t>abc</a:t>
            </a:r>
            <a:r>
              <a:rPr kumimoji="1" lang="zh-CN" altLang="en-US"/>
              <a:t>进行研究，然而他们都</a:t>
            </a:r>
            <a:r>
              <a:rPr kumimoji="1" lang="en-US" altLang="zh-CN"/>
              <a:t>abc</a:t>
            </a:r>
            <a:r>
              <a:rPr kumimoji="1" lang="zh-CN" altLang="en-US"/>
              <a:t>，而我们</a:t>
            </a:r>
            <a:r>
              <a:rPr kumimoji="1" lang="en-US" altLang="zh-CN"/>
              <a:t>abc
</a:t>
            </a:r>
            <a:r>
              <a:rPr kumimoji="1" lang="zh-CN" altLang="en-US"/>
              <a:t>对于安全与</a:t>
            </a:r>
            <a:r>
              <a:rPr kumimoji="1" lang="en-US" altLang="zh-CN"/>
              <a:t>gas</a:t>
            </a:r>
            <a:r>
              <a:rPr kumimoji="1" lang="zh-CN" altLang="en-US"/>
              <a:t>，内容</a:t>
            </a:r>
            <a:r>
              <a:rPr kumimoji="1" lang="en-US" altLang="zh-CN"/>
              <a:t>abc</a:t>
            </a:r>
            <a:r>
              <a:rPr kumimoji="1" lang="zh-CN" altLang="en-US"/>
              <a:t>，特点</a:t>
            </a:r>
            <a:r>
              <a:rPr kumimoji="1" lang="en-US" altLang="zh-CN"/>
              <a:t>abc</a:t>
            </a:r>
            <a:r>
              <a:rPr kumimoji="1" lang="zh-CN" altLang="en-US"/>
              <a:t>，比较</a:t>
            </a:r>
            <a:r>
              <a:rPr kumimoji="1" lang="en-US" altLang="zh-CN"/>
              <a:t>abc
</a:t>
            </a:r>
            <a:r>
              <a:rPr kumimoji="1" lang="zh-CN" altLang="en-US"/>
              <a:t>我们的方法用到了代码克隆，他们</a:t>
            </a:r>
            <a:r>
              <a:rPr kumimoji="1" lang="en-US" altLang="zh-CN"/>
              <a:t>abc</a:t>
            </a:r>
            <a:r>
              <a:rPr kumimoji="1" lang="zh-CN" altLang="en-US"/>
              <a:t>？</a:t>
            </a:r>
            <a:r>
              <a:rPr kumimoji="1" lang="en-US" altLang="zh-CN"/>
              <a:t>
</a:t>
            </a:r>
            <a:r>
              <a:rPr kumimoji="1" lang="zh-CN" altLang="en-US"/>
              <a:t>
</a:t>
            </a:r>
            <a:endParaRPr kumimoji="1" lang="zh-CN" altLang="en-US"/>
          </a:p>
          <a:p>
            <a:endParaRPr kumimoji="1" lang="zh-CN" altLang="en-US"/>
          </a:p>
          <a:p>
            <a:endParaRPr kumimoji="1" lang="zh-CN" altLang="en-US"/>
          </a:p>
          <a:p>
            <a:r>
              <a:rPr kumimoji="1" lang="zh-CN" altLang="en-US"/>
              <a:t>研究内容：语言漏洞</a:t>
            </a:r>
            <a:r>
              <a:rPr kumimoji="1" lang="en-US" altLang="zh-CN"/>
              <a:t> </a:t>
            </a:r>
            <a:r>
              <a:rPr kumimoji="1" lang="zh-CN" altLang="en-US"/>
              <a:t>面向什么什么语言，不强调基础工具</a:t>
            </a:r>
            <a:endParaRPr kumimoji="1" lang="zh-CN" altLang="en-US"/>
          </a:p>
          <a:p>
            <a:r>
              <a:rPr kumimoji="1" lang="zh-CN" altLang="en-US"/>
              <a:t>以完整合约代码检测</a:t>
            </a:r>
            <a:r>
              <a:rPr kumimoji="1" lang="en-US" altLang="zh-CN"/>
              <a:t> </a:t>
            </a:r>
            <a:r>
              <a:rPr kumimoji="1" lang="zh-CN" altLang="en-US"/>
              <a:t>需要字节码</a:t>
            </a:r>
            <a:r>
              <a:rPr kumimoji="1" lang="en-US" altLang="zh-CN"/>
              <a:t> </a:t>
            </a:r>
            <a:endParaRPr kumimoji="1" lang="en-US" altLang="zh-CN"/>
          </a:p>
          <a:p>
            <a:r>
              <a:rPr kumimoji="1" lang="zh-CN" altLang="en-US"/>
              <a:t>问答网站实证研究</a:t>
            </a:r>
            <a:r>
              <a:rPr kumimoji="1" lang="en-US" altLang="zh-CN"/>
              <a:t> </a:t>
            </a:r>
            <a:r>
              <a:rPr kumimoji="1" lang="zh-CN" altLang="en-US"/>
              <a:t>而不是危害</a:t>
            </a:r>
            <a:r>
              <a:rPr kumimoji="1" lang="en-US" altLang="zh-CN"/>
              <a:t> </a:t>
            </a:r>
            <a:r>
              <a:rPr kumimoji="1" lang="zh-CN" altLang="en-US"/>
              <a:t>文本进行分析</a:t>
            </a:r>
            <a:r>
              <a:rPr kumimoji="1" lang="en-US" altLang="zh-CN"/>
              <a:t>LDA </a:t>
            </a:r>
            <a:r>
              <a:rPr kumimoji="1" lang="zh-CN" altLang="en-US"/>
              <a:t>不同：加一列：我们是什么什么，基于</a:t>
            </a:r>
            <a:r>
              <a:rPr kumimoji="1" lang="en-US" altLang="zh-CN"/>
              <a:t>solidity </a:t>
            </a:r>
            <a:r>
              <a:rPr kumimoji="1" lang="zh-CN" altLang="en-US"/>
              <a:t>用到相关工具</a:t>
            </a:r>
            <a:r>
              <a:rPr kumimoji="1" lang="en-US" altLang="zh-CN"/>
              <a:t> </a:t>
            </a:r>
            <a:r>
              <a:rPr kumimoji="1" lang="zh-CN" altLang="en-US"/>
              <a:t>同为研究</a:t>
            </a:r>
            <a:r>
              <a:rPr kumimoji="1" lang="en-US" altLang="zh-CN"/>
              <a:t> </a:t>
            </a:r>
            <a:r>
              <a:rPr kumimoji="1" lang="zh-CN" altLang="en-US"/>
              <a:t>关注代码与危害</a:t>
            </a:r>
            <a:endParaRPr kumimoji="1" lang="zh-CN" altLang="en-US"/>
          </a:p>
          <a:p>
            <a:r>
              <a:rPr kumimoji="1" lang="en-US" altLang="zh-CN"/>
              <a:t>#fixme </a:t>
            </a:r>
            <a:r>
              <a:rPr kumimoji="1" lang="zh-CN" altLang="en-US"/>
              <a:t>应该在这里才介绍代码克隆吗</a:t>
            </a:r>
            <a:endParaRPr kumimoji="1" lang="zh-CN" altLang="en-US"/>
          </a:p>
          <a:p>
            <a:endParaRPr kumimoji="1" lang="zh-CN" altLang="en-US"/>
          </a:p>
          <a:p>
            <a:endParaRPr kumimoji="1" lang="zh-CN" altLang="en-US"/>
          </a:p>
          <a:p>
            <a:endParaRPr kumimoji="1" lang="zh-CN" altLang="en-US"/>
          </a:p>
        </p:txBody>
      </p:sp>
      <p:sp>
        <p:nvSpPr>
          <p:cNvPr id="4" name="幻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对于整体目标，我们存在两个更具体的问题，其中问题一是：代码片段不可编译，无法直接检测
为此，我们引入了代码克隆方法，通过找到包含代码片段的可编译开源合约，将开源合约的漏洞与</a:t>
            </a:r>
            <a:r>
              <a:rPr lang="en-US" altLang="zh-CN"/>
              <a:t>Gas</a:t>
            </a:r>
            <a:r>
              <a:rPr lang="zh-CN" altLang="en-US"/>
              <a:t>低效模式定位到代码片段上来寻找。
为此，我们根据</a:t>
            </a:r>
            <a:r>
              <a:rPr lang="en-US" altLang="zh-CN"/>
              <a:t>abc</a:t>
            </a:r>
            <a:r>
              <a:rPr lang="zh-CN" altLang="en-US"/>
              <a:t>，提出了</a:t>
            </a:r>
            <a:r>
              <a:rPr lang="en-US" altLang="zh-CN"/>
              <a:t>abc
</a:t>
            </a:r>
            <a:r>
              <a:rPr lang="zh-CN" altLang="en-US"/>
              <a:t>
</a:t>
            </a:r>
            <a:endParaRPr lang="zh-CN" altLang="en-US"/>
          </a:p>
          <a:p>
            <a:endParaRPr lang="zh-CN" altLang="en-US"/>
          </a:p>
          <a:p>
            <a:endParaRPr lang="zh-CN" altLang="en-US"/>
          </a:p>
          <a:p>
            <a:r>
              <a:rPr lang="zh-CN" altLang="en-US"/>
              <a:t>问题：问答网站代码并非可编译，无法检测其漏洞与低效模式</a:t>
            </a:r>
            <a:endParaRPr lang="zh-CN" altLang="en-US"/>
          </a:p>
          <a:p>
            <a:r>
              <a:rPr lang="zh-CN" altLang="en-US"/>
              <a:t>目标：找到能够包含目标代码的开源合约，通过对其进行缺陷定位，来找到目标代码的缺陷</a:t>
            </a:r>
            <a:endParaRPr lang="zh-CN" altLang="en-US"/>
          </a:p>
          <a:p>
            <a:r>
              <a:rPr lang="zh-CN" altLang="en-US"/>
              <a:t>方法：使用代码克隆技术，提取函数合约</a:t>
            </a:r>
            <a:endParaRPr lang="zh-CN" altLang="en-US"/>
          </a:p>
          <a:p>
            <a:r>
              <a:rPr lang="zh-CN" altLang="en-US"/>
              <a:t>工作：如何找到与目标</a:t>
            </a:r>
            <a:r>
              <a:rPr lang="en-US" altLang="zh-CN"/>
              <a:t>di</a:t>
            </a:r>
            <a:r>
              <a:rPr lang="zh-CN" altLang="en-US"/>
              <a:t>代码相似且可编译的代码</a:t>
            </a:r>
            <a:endParaRPr lang="zh-CN" altLang="en-US"/>
          </a:p>
          <a:p>
            <a:r>
              <a:rPr lang="zh-CN" altLang="en-US"/>
              <a:t>将目标，现有的工具的常见方法，不需要保证定位一致，较松的方法</a:t>
            </a:r>
            <a:r>
              <a:rPr lang="en-US" altLang="zh-CN"/>
              <a:t> </a:t>
            </a:r>
            <a:r>
              <a:rPr lang="zh-CN" altLang="en-US"/>
              <a:t>相似度高但不能定位一致</a:t>
            </a:r>
            <a:r>
              <a:rPr lang="en-US" altLang="zh-CN"/>
              <a:t> </a:t>
            </a:r>
            <a:r>
              <a:rPr lang="zh-CN" altLang="en-US"/>
              <a:t>与旧方法有区分</a:t>
            </a:r>
            <a:endParaRPr lang="zh-CN" altLang="en-US"/>
          </a:p>
          <a:p>
            <a:r>
              <a:rPr lang="zh-CN" altLang="en-US"/>
              <a:t>换图</a:t>
            </a:r>
            <a:r>
              <a:rPr lang="en-US" altLang="zh-CN"/>
              <a:t> </a:t>
            </a:r>
            <a:r>
              <a:rPr lang="zh-CN" altLang="en-US"/>
              <a:t>先讲代码克隆，</a:t>
            </a:r>
            <a:r>
              <a:rPr lang="en-US" altLang="zh-CN"/>
              <a:t>ccfinder</a:t>
            </a:r>
            <a:r>
              <a:rPr lang="zh-CN" altLang="en-US"/>
              <a:t>看一下原理</a:t>
            </a:r>
            <a:endParaRPr lang="zh-CN" altLang="en-US" u="heavy"/>
          </a:p>
          <a:p>
            <a:r>
              <a:rPr lang="zh-CN" altLang="en-US"/>
              <a:t>去掉左边的图</a:t>
            </a:r>
            <a:r>
              <a:rPr lang="en-US" altLang="zh-CN"/>
              <a:t>-</a:t>
            </a:r>
            <a:r>
              <a:rPr lang="zh-CN" altLang="en-US"/>
              <a:t>》强调语法语义保证缺陷定位一致</a:t>
            </a:r>
            <a:endParaRPr lang="zh-CN" altLang="en-US"/>
          </a:p>
          <a:p>
            <a:r>
              <a:rPr lang="zh-CN" altLang="en-US"/>
              <a:t>意义：没有专门针对智能合约，相对其他方法，错误定位，判别复用都是针对智能合约，而传统语言分析方法与我们不同</a:t>
            </a:r>
            <a:endParaRPr lang="zh-CN" altLang="en-US"/>
          </a:p>
          <a:p>
            <a:r>
              <a:rPr lang="zh-CN" altLang="en-US"/>
              <a:t>只用</a:t>
            </a:r>
            <a:r>
              <a:rPr lang="en-US" altLang="zh-CN"/>
              <a:t>ast</a:t>
            </a:r>
            <a:r>
              <a:rPr lang="zh-CN" altLang="en-US"/>
              <a:t>与</a:t>
            </a:r>
            <a:r>
              <a:rPr lang="en-US" altLang="zh-CN"/>
              <a:t>bleu </a:t>
            </a:r>
            <a:r>
              <a:rPr lang="zh-CN" altLang="en-US"/>
              <a:t>强调定位与语法有较强关系，缺陷定位与语法关系大，如果语法关系小，效果可能不好，可能更松的方法不行，</a:t>
            </a:r>
            <a:r>
              <a:rPr lang="en-US" altLang="zh-CN"/>
              <a:t>gas</a:t>
            </a:r>
            <a:r>
              <a:rPr lang="zh-CN" altLang="en-US"/>
              <a:t>与语法强关系，缺陷不一定，目前与语法强相关，分布更广不一定好</a:t>
            </a:r>
            <a:endParaRPr lang="zh-CN" altLang="en-US"/>
          </a:p>
          <a:p>
            <a:r>
              <a:rPr lang="zh-CN" altLang="en-US"/>
              <a:t>提完方法后讨论：对不同语言没有限制，但这与缺陷相关，能够保证一致性。引入时强调什么事情，需要映射回去，注意到主流缺陷与语法相关，用</a:t>
            </a:r>
            <a:r>
              <a:rPr lang="en-US" altLang="zh-CN"/>
              <a:t>ast</a:t>
            </a:r>
            <a:endParaRPr lang="en-US" altLang="zh-CN"/>
          </a:p>
          <a:p>
            <a:endParaRPr lang="zh-CN" altLang="en-US"/>
          </a:p>
          <a:p>
            <a:endParaRPr lang="zh-CN" altLang="en-US"/>
          </a:p>
          <a:p>
            <a:r>
              <a:rPr lang="zh-CN" altLang="en-US"/>
              <a:t>问题是：</a:t>
            </a:r>
            <a:endParaRPr lang="zh-CN" altLang="en-US"/>
          </a:p>
          <a:p>
            <a:r>
              <a:rPr lang="zh-CN" altLang="en-US"/>
              <a:t>本文针对 StackOverflow 智能合约代码片段无法编译的问题，创造性的将代码</a:t>
            </a:r>
            <a:endParaRPr lang="zh-CN" altLang="en-US"/>
          </a:p>
          <a:p>
            <a:r>
              <a:rPr lang="zh-CN" altLang="en-US"/>
              <a:t>克隆方法引入到 StackOverflow 实证研究领域；通过寻找包含 StackOverflow</a:t>
            </a:r>
            <a:endParaRPr lang="zh-CN" altLang="en-US"/>
          </a:p>
          <a:p>
            <a:r>
              <a:rPr lang="zh-CN" altLang="en-US"/>
              <a:t>智能合约代码片段的完整开源项目，将开源项目存在的漏洞或 Gas 低效模式</a:t>
            </a:r>
            <a:endParaRPr lang="zh-CN" altLang="en-US"/>
          </a:p>
          <a:p>
            <a:r>
              <a:rPr lang="zh-CN" altLang="en-US"/>
              <a:t>定位到 StackOverflow 代码片段解决了代码片段无法编译的问题。</a:t>
            </a:r>
            <a:endParaRPr lang="zh-CN" altLang="en-US"/>
          </a:p>
          <a:p>
            <a:endParaRPr lang="zh-CN" altLang="en-US"/>
          </a:p>
          <a:p>
            <a:r>
              <a:rPr lang="zh-CN" altLang="en-US"/>
              <a:t>针对常见代码克隆方法无法很好寻找漏洞与 Gas 低效模式定位一致的代码</a:t>
            </a:r>
            <a:endParaRPr lang="zh-CN" altLang="en-US"/>
          </a:p>
          <a:p>
            <a:r>
              <a:rPr lang="zh-CN" altLang="en-US"/>
              <a:t>克隆对的问题，提出了语法一致、语义相似的代码克隆规则，并且基于抽象</a:t>
            </a:r>
            <a:endParaRPr lang="zh-CN" altLang="en-US"/>
          </a:p>
          <a:p>
            <a:r>
              <a:rPr lang="zh-CN" altLang="en-US"/>
              <a:t>语法树实现了一种新的相似代码匹配方法。</a:t>
            </a:r>
            <a:endParaRPr lang="zh-CN" altLang="en-US"/>
          </a:p>
          <a:p>
            <a:endParaRPr lang="zh-CN" altLang="en-US"/>
          </a:p>
          <a:p>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在问题二，我们开始进行对智能合约代码片段的安全高效的研究与扩散分析
在这里，我们调研了目前存在的漏洞与</a:t>
            </a:r>
            <a:r>
              <a:rPr lang="en-US" altLang="zh-CN"/>
              <a:t>Gas</a:t>
            </a:r>
            <a:r>
              <a:rPr lang="zh-CN" altLang="en-US"/>
              <a:t>低效模式</a:t>
            </a:r>
            <a:r>
              <a:rPr lang="en-US" altLang="zh-CN"/>
              <a:t>6</a:t>
            </a:r>
            <a:r>
              <a:rPr lang="zh-CN" altLang="en-US"/>
              <a:t>检测工具，寻找工具组合，运用相似匹配方法定位代码片段的漏洞与</a:t>
            </a:r>
            <a:r>
              <a:rPr lang="en-US" altLang="zh-CN"/>
              <a:t>Gas</a:t>
            </a:r>
            <a:r>
              <a:rPr lang="zh-CN" altLang="en-US"/>
              <a:t>低效模式，进行实证研究分析
针对</a:t>
            </a:r>
            <a:r>
              <a:rPr lang="en-US" altLang="zh-CN"/>
              <a:t>l</a:t>
            </a:r>
            <a:r>
              <a:rPr lang="zh-CN" altLang="en-US"/>
              <a:t>与</a:t>
            </a:r>
            <a:r>
              <a:rPr lang="en-US" altLang="zh-CN"/>
              <a:t>g</a:t>
            </a:r>
            <a:r>
              <a:rPr lang="zh-CN" altLang="en-US"/>
              <a:t>的扩散，我们通过寻找开源项目的重用来解决，并且进行分析</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根据之前提到的问题一，我们的目标是获得使得一致的方法
具体而言，存在两个子问题：代码片段由于不完整，没有固定结构另一方面</a:t>
            </a:r>
            <a:endParaRPr lang="zh-CN" altLang="en-US"/>
          </a:p>
          <a:p>
            <a:r>
              <a:rPr lang="zh-CN" altLang="en-US"/>
              <a:t>代码克隆方法检测不同程度的代码克隆，什么代码特征使得一致，我们发现影响大影响小</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根据预先经验分析，我们发现两者的出现与语法关系大语义关系小，这促使我们从这个角度解决问题</a:t>
            </a:r>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与变量类型等有关的，以及函数修饰符有关的</a:t>
            </a:r>
            <a:r>
              <a:rPr lang="en-US" altLang="zh-CN"/>
              <a:t>modifier</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语义信息包括变量名等信息的</a:t>
            </a:r>
            <a:r>
              <a:rPr lang="en-US" altLang="zh-CN"/>
              <a:t>name</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我们基于发现，基于一致相似的逻辑，要求语法序列一致而语义序列按</a:t>
            </a:r>
            <a:r>
              <a:rPr lang="en-US" altLang="zh-CN"/>
              <a:t>bleu</a:t>
            </a:r>
            <a:r>
              <a:rPr lang="zh-CN" altLang="en-US"/>
              <a:t>排序选定高于阈值的</a:t>
            </a:r>
            <a:r>
              <a:rPr lang="zh-CN" altLang="en-US"/>
              <a:t>匹配对</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验证数据集，结果本文人工验证后的</a:t>
            </a:r>
            <a:r>
              <a:rPr lang="en-US" altLang="zh-CN"/>
              <a:t>676</a:t>
            </a:r>
            <a:r>
              <a:rPr lang="zh-CN" altLang="en-US"/>
              <a:t>条正确匹配对，使用查全率与查准率作为</a:t>
            </a:r>
            <a:r>
              <a:rPr lang="zh-CN" altLang="en-US"/>
              <a:t>指标</a:t>
            </a:r>
            <a:endParaRPr lang="zh-CN" altLang="en-US"/>
          </a:p>
          <a:p>
            <a:endParaRPr lang="zh-CN" altLang="en-US"/>
          </a:p>
          <a:p>
            <a:r>
              <a:rPr lang="zh-CN" altLang="en-US"/>
              <a:t>对比方法上，我们寻找智能合约检测代码克隆的常用方法，选择</a:t>
            </a:r>
            <a:r>
              <a:rPr lang="en-US" altLang="zh-CN"/>
              <a:t>nicad</a:t>
            </a:r>
            <a:r>
              <a:rPr lang="zh-CN" altLang="en-US"/>
              <a:t>，并且根据其两种检测模式进行分别的</a:t>
            </a:r>
            <a:r>
              <a:rPr lang="zh-CN" altLang="en-US"/>
              <a:t>比较</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在实验一，文本验证了仅使用</a:t>
            </a:r>
            <a:r>
              <a:rPr lang="en-US" altLang="zh-CN"/>
              <a:t>BLEU</a:t>
            </a:r>
            <a:r>
              <a:rPr lang="zh-CN" altLang="en-US"/>
              <a:t>时在我们目标上的有效性，实验结果表明，</a:t>
            </a:r>
            <a:r>
              <a:rPr lang="en-US" altLang="zh-CN"/>
              <a:t>bleu</a:t>
            </a:r>
            <a:r>
              <a:rPr lang="zh-CN" altLang="en-US"/>
              <a:t>能够作为一种评价语义一致性的指标，然而它不能保证</a:t>
            </a:r>
            <a:r>
              <a:rPr lang="en-US" altLang="zh-CN"/>
              <a:t>lg</a:t>
            </a:r>
            <a:r>
              <a:rPr lang="zh-CN" altLang="en-US"/>
              <a:t>定位一致</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实验二，我们总共找到了</a:t>
            </a:r>
            <a:r>
              <a:rPr lang="en-US" altLang="zh-CN"/>
              <a:t>1729</a:t>
            </a:r>
            <a:r>
              <a:rPr lang="zh-CN" altLang="en-US"/>
              <a:t>条代码克隆对，我们的方法达到</a:t>
            </a:r>
            <a:r>
              <a:rPr lang="en-US" altLang="zh-CN"/>
              <a:t>xx</a:t>
            </a:r>
            <a:r>
              <a:rPr lang="zh-CN" altLang="en-US"/>
              <a:t>结果，我们的对比方法上，</a:t>
            </a:r>
            <a:r>
              <a:rPr lang="en-US" altLang="zh-CN"/>
              <a:t>nicad2</a:t>
            </a:r>
            <a:r>
              <a:rPr lang="zh-CN" altLang="en-US"/>
              <a:t>结果较少且被验证集覆盖，</a:t>
            </a:r>
            <a:r>
              <a:rPr lang="en-US" altLang="zh-CN"/>
              <a:t>nicad3</a:t>
            </a:r>
            <a:r>
              <a:rPr lang="zh-CN" altLang="en-US"/>
              <a:t>有效性过低，</a:t>
            </a:r>
            <a:r>
              <a:rPr lang="en-US" altLang="zh-CN"/>
              <a:t>duinicad</a:t>
            </a:r>
            <a:r>
              <a:rPr lang="zh-CN" altLang="en-US"/>
              <a:t>结果的分析表明，常见的方法不能区分</a:t>
            </a:r>
            <a:r>
              <a:rPr lang="en-US" altLang="zh-CN"/>
              <a:t>xx</a:t>
            </a:r>
            <a:r>
              <a:rPr lang="zh-CN" altLang="en-US"/>
              <a:t>克隆</a:t>
            </a:r>
            <a:r>
              <a:rPr lang="zh-CN" altLang="en-US"/>
              <a:t>对</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在这一步进行</a:t>
            </a:r>
            <a:r>
              <a:rPr lang="en-US" altLang="zh-CN"/>
              <a:t>StackOverflow</a:t>
            </a:r>
            <a:r>
              <a:rPr lang="zh-CN" altLang="en-US"/>
              <a:t>的实证研究，总共</a:t>
            </a:r>
            <a:r>
              <a:rPr lang="en-US" altLang="zh-CN"/>
              <a:t>3</a:t>
            </a:r>
            <a:r>
              <a:rPr lang="zh-CN" altLang="en-US"/>
              <a:t>个研究问题我们只要在主要漏洞与</a:t>
            </a:r>
            <a:r>
              <a:rPr lang="en-US" altLang="zh-CN"/>
              <a:t>gas</a:t>
            </a:r>
            <a:r>
              <a:rPr lang="zh-CN" altLang="en-US"/>
              <a:t>类型，数量，与其他影响因素上探究严重程度与影响</a:t>
            </a:r>
            <a:r>
              <a:rPr lang="zh-CN" altLang="en-US"/>
              <a:t>因素。</a:t>
            </a:r>
            <a:endParaRPr lang="zh-CN" altLang="en-US"/>
          </a:p>
          <a:p>
            <a:endParaRPr lang="en-US" altLang="zh-CN"/>
          </a:p>
          <a:p>
            <a:endParaRPr lang="en-US" altLang="zh-CN"/>
          </a:p>
          <a:p>
            <a:r>
              <a:rPr lang="en-US" altLang="zh-CN"/>
              <a:t>#fixme </a:t>
            </a:r>
            <a:r>
              <a:rPr lang="zh-CN" altLang="en-US"/>
              <a:t>实证研究是什么</a:t>
            </a:r>
            <a:r>
              <a:rPr lang="en-US" altLang="zh-CN"/>
              <a:t> </a:t>
            </a:r>
            <a:r>
              <a:rPr lang="zh-CN" altLang="en-US"/>
              <a:t>提出三个</a:t>
            </a:r>
            <a:r>
              <a:rPr lang="en-US" altLang="zh-CN"/>
              <a:t>rq </a:t>
            </a:r>
            <a:r>
              <a:rPr lang="zh-CN" altLang="en-US"/>
              <a:t>针对现实和约，提出了以下三个研究问题</a:t>
            </a:r>
            <a:r>
              <a:rPr lang="en-US" altLang="zh-CN"/>
              <a:t>-</a:t>
            </a:r>
            <a:r>
              <a:rPr lang="zh-CN" altLang="en-US"/>
              <a:t>》难点在哪里，工具杂，做了实验看哪个好，看组合，做了调用，可用很少，参考现有</a:t>
            </a:r>
            <a:r>
              <a:rPr lang="zh-CN" altLang="en-US"/>
              <a:t>代码扩散相关</a:t>
            </a:r>
            <a:r>
              <a:rPr lang="zh-CN" altLang="en-US"/>
              <a:t>论文，</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#fixme </a:t>
            </a:r>
            <a:r>
              <a:rPr lang="zh-CN" altLang="en-US"/>
              <a:t>修改重用</a:t>
            </a:r>
            <a:r>
              <a:rPr lang="zh-CN" altLang="en-US"/>
              <a:t>部分</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我们根据</a:t>
            </a:r>
            <a:r>
              <a:rPr lang="en-US" altLang="zh-CN"/>
              <a:t>smartbugs</a:t>
            </a:r>
            <a:r>
              <a:rPr lang="zh-CN" altLang="en-US"/>
              <a:t>的结果，寻找了以上工具组合，</a:t>
            </a:r>
            <a:r>
              <a:rPr lang="zh-CN" altLang="en-US"/>
              <a:t>基于我们的预先实验，增加了</a:t>
            </a:r>
            <a:r>
              <a:rPr lang="en-US" altLang="zh-CN"/>
              <a:t>osris</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筛选警告结果，对</a:t>
            </a:r>
            <a:r>
              <a:rPr lang="en-US" altLang="zh-CN"/>
              <a:t>55</a:t>
            </a:r>
            <a:r>
              <a:rPr lang="zh-CN" altLang="en-US"/>
              <a:t>种结果分类
在数据上验证准确率为</a:t>
            </a:r>
            <a:r>
              <a:rPr lang="en-US" altLang="zh-CN"/>
              <a:t>990</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对</a:t>
            </a:r>
            <a:r>
              <a:rPr lang="en-US" altLang="zh-CN">
                <a:sym typeface="+mn-ea"/>
              </a:rPr>
              <a:t>gas</a:t>
            </a:r>
            <a:r>
              <a:rPr lang="zh-CN" altLang="en-US">
                <a:sym typeface="+mn-ea"/>
              </a:rPr>
              <a:t>并没有</a:t>
            </a:r>
            <a:r>
              <a:rPr lang="en-US" altLang="zh-CN">
                <a:sym typeface="+mn-ea"/>
              </a:rPr>
              <a:t>smartbugs</a:t>
            </a:r>
            <a:r>
              <a:rPr lang="zh-CN" altLang="en-US">
                <a:sym typeface="+mn-ea"/>
              </a:rPr>
              <a:t>的类似验证，我们自己收集且寻找工具，根据四种标准，发现</a:t>
            </a:r>
            <a:r>
              <a:rPr lang="en-US" altLang="zh-CN">
                <a:sym typeface="+mn-ea"/>
              </a:rPr>
              <a:t>GPFinder</a:t>
            </a:r>
            <a:r>
              <a:rPr lang="zh-CN" altLang="en-US">
                <a:sym typeface="+mn-ea"/>
              </a:rPr>
              <a:t>有效</a:t>
            </a:r>
            <a:endParaRPr lang="zh-CN" altLang="en-US">
              <a:sym typeface="+mn-e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能检测</a:t>
            </a:r>
            <a:r>
              <a:rPr lang="en-US" altLang="zh-CN">
                <a:sym typeface="+mn-ea"/>
              </a:rPr>
              <a:t>6</a:t>
            </a:r>
            <a:r>
              <a:rPr lang="zh-CN" altLang="en-US">
                <a:sym typeface="+mn-ea"/>
              </a:rPr>
              <a:t>种，我们对不同处理，并且根据重放实验获得</a:t>
            </a:r>
            <a:r>
              <a:rPr lang="en-US" altLang="zh-CN">
                <a:sym typeface="+mn-ea"/>
              </a:rPr>
              <a:t>pattern</a:t>
            </a:r>
            <a:r>
              <a:rPr lang="zh-CN" altLang="en-US">
                <a:sym typeface="+mn-ea"/>
              </a:rPr>
              <a:t>的消耗估计</a:t>
            </a:r>
            <a:endParaRPr lang="zh-CN" alt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我的毕业论文与程序员问答网站有关，编程人员在程序员问答网站如</a:t>
            </a:r>
            <a:r>
              <a:rPr lang="en-US" altLang="zh-CN"/>
              <a:t>StackOverflow</a:t>
            </a:r>
            <a:r>
              <a:rPr lang="zh-CN" altLang="en-US"/>
              <a:t>以帖子的形式讨论问题，这些帖子可能包含</a:t>
            </a:r>
            <a:r>
              <a:rPr lang="zh-CN" altLang="en-US"/>
              <a:t>代码片段</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能检测</a:t>
            </a:r>
            <a:r>
              <a:rPr lang="en-US" altLang="zh-CN">
                <a:sym typeface="+mn-ea"/>
              </a:rPr>
              <a:t>6</a:t>
            </a:r>
            <a:r>
              <a:rPr lang="zh-CN" altLang="en-US">
                <a:sym typeface="+mn-ea"/>
              </a:rPr>
              <a:t>种，我们对不同处理，并且根据重放实验获得</a:t>
            </a:r>
            <a:r>
              <a:rPr lang="en-US" altLang="zh-CN">
                <a:sym typeface="+mn-ea"/>
              </a:rPr>
              <a:t>pattern</a:t>
            </a:r>
            <a:r>
              <a:rPr lang="zh-CN" altLang="en-US">
                <a:sym typeface="+mn-ea"/>
              </a:rPr>
              <a:t>的消耗估计</a:t>
            </a:r>
            <a:endParaRPr lang="zh-CN" altLang="en-US">
              <a:sym typeface="+mn-e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完成开源项目检测，根据行信息将</a:t>
            </a:r>
            <a:r>
              <a:rPr lang="en-US" altLang="zh-CN"/>
              <a:t>lg</a:t>
            </a:r>
            <a:r>
              <a:rPr lang="zh-CN" altLang="en-US"/>
              <a:t>定位到</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方法是，做法是，仅当符合</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发现</a:t>
            </a:r>
            <a:r>
              <a:rPr lang="en-US" altLang="zh-CN"/>
              <a:t>11%</a:t>
            </a:r>
            <a:r>
              <a:rPr lang="zh-CN" altLang="en-US"/>
              <a:t>不安全，找到</a:t>
            </a:r>
            <a:r>
              <a:rPr lang="en-US" altLang="zh-CN"/>
              <a:t>xx</a:t>
            </a:r>
            <a:r>
              <a:rPr lang="zh-CN" altLang="en-US"/>
              <a:t>漏洞</a:t>
            </a:r>
            <a:endParaRPr lang="en-US" altLang="zh-CN"/>
          </a:p>
          <a:p>
            <a:endParaRPr lang="en-US" altLang="zh-CN"/>
          </a:p>
          <a:p>
            <a:r>
              <a:rPr lang="en-US" altLang="zh-CN"/>
              <a:t>#fixme </a:t>
            </a:r>
            <a:r>
              <a:rPr lang="zh-CN" altLang="en-US"/>
              <a:t>都是有严重性总结，名字没有意义，总结性的说明：可以看到重要的缺陷是什么样，如</a:t>
            </a:r>
            <a:r>
              <a:rPr lang="en-US" altLang="zh-CN"/>
              <a:t>x</a:t>
            </a:r>
            <a:r>
              <a:rPr lang="zh-CN" altLang="en-US"/>
              <a:t>百分比认定重要</a:t>
            </a:r>
            <a:r>
              <a:rPr lang="en-US" altLang="zh-CN"/>
              <a:t>  </a:t>
            </a:r>
            <a:r>
              <a:rPr lang="zh-CN" altLang="en-US"/>
              <a:t>加一个各类漏洞</a:t>
            </a:r>
            <a:r>
              <a:rPr lang="zh-CN" altLang="en-US"/>
              <a:t>占比</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我们探究了被接受答案是否包含漏洞，我们发现合约上被接受与不被接受的答案的不安全代码片段比例接近</a:t>
            </a:r>
            <a:endParaRPr lang="zh-CN" altLang="en-US"/>
          </a:p>
          <a:p>
            <a:r>
              <a:rPr lang="zh-CN" altLang="en-US"/>
              <a:t>然而被接受答案的函数更容易</a:t>
            </a:r>
            <a:r>
              <a:rPr lang="zh-CN" altLang="en-US"/>
              <a:t>不安全</a:t>
            </a:r>
            <a:endParaRPr lang="zh-CN" altLang="en-US"/>
          </a:p>
          <a:p>
            <a:r>
              <a:rPr lang="zh-CN" altLang="en-US"/>
              <a:t>这说明即使是被接受答案也需要检测漏洞，同时被接受答案的函数更加不安全</a:t>
            </a:r>
            <a:endParaRPr lang="zh-CN" altLang="en-US"/>
          </a:p>
          <a:p>
            <a:endParaRPr lang="zh-CN" altLang="en-US"/>
          </a:p>
          <a:p>
            <a:endParaRPr lang="en-US" altLang="zh-CN"/>
          </a:p>
          <a:p>
            <a:r>
              <a:rPr lang="en-US" altLang="zh-CN"/>
              <a:t>#fixme </a:t>
            </a:r>
            <a:r>
              <a:rPr lang="zh-CN" altLang="en-US"/>
              <a:t>都是有严重性总结，名字没有意义，总结性的说明：可以看到重要的缺陷是什么样，如</a:t>
            </a:r>
            <a:r>
              <a:rPr lang="en-US" altLang="zh-CN"/>
              <a:t>x</a:t>
            </a:r>
            <a:r>
              <a:rPr lang="zh-CN" altLang="en-US"/>
              <a:t>百分比认定重要</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其次，对于不同漏洞的占比分析发现，</a:t>
            </a:r>
            <a:r>
              <a:rPr lang="en-US" altLang="zh-CN"/>
              <a:t>arithmetic</a:t>
            </a:r>
            <a:r>
              <a:rPr lang="zh-CN" altLang="en-US"/>
              <a:t>占所有最多，且它广泛存在于检测到漏洞的代码片段</a:t>
            </a:r>
            <a:endParaRPr lang="zh-CN" altLang="en-US"/>
          </a:p>
          <a:p>
            <a:endParaRPr lang="zh-CN" altLang="en-US"/>
          </a:p>
          <a:p>
            <a:endParaRPr lang="en-US" altLang="zh-CN"/>
          </a:p>
          <a:p>
            <a:r>
              <a:rPr lang="en-US" altLang="zh-CN"/>
              <a:t>#fixme </a:t>
            </a:r>
            <a:r>
              <a:rPr lang="zh-CN" altLang="en-US"/>
              <a:t>都是有严重性总结，名字没有意义，总结性的说明：可以看到重要的缺陷是什么样，如</a:t>
            </a:r>
            <a:r>
              <a:rPr lang="en-US" altLang="zh-CN"/>
              <a:t>x</a:t>
            </a:r>
            <a:r>
              <a:rPr lang="zh-CN" altLang="en-US"/>
              <a:t>百分比认定重要</a:t>
            </a:r>
            <a:r>
              <a:rPr lang="en-US" altLang="zh-CN"/>
              <a:t> </a:t>
            </a:r>
            <a:r>
              <a:rPr lang="zh-CN" altLang="en-US"/>
              <a:t>在这里加各种漏洞上的</a:t>
            </a:r>
            <a:r>
              <a:rPr lang="zh-CN" altLang="en-US"/>
              <a:t>占比</a:t>
            </a:r>
            <a:endParaRPr lang="zh-CN" altLang="en-US"/>
          </a:p>
          <a:p>
            <a:endParaRPr lang="zh-CN" altLang="en-US"/>
          </a:p>
          <a:p>
            <a:r>
              <a:rPr lang="zh-CN" altLang="en-US"/>
              <a:t>存在多少问答网站漏洞</a:t>
            </a:r>
            <a:r>
              <a:rPr lang="en-US" altLang="zh-CN"/>
              <a:t> </a:t>
            </a:r>
            <a:r>
              <a:rPr lang="zh-CN" altLang="en-US"/>
              <a:t>强调</a:t>
            </a:r>
            <a:r>
              <a:rPr lang="zh-CN" altLang="en-US"/>
              <a:t>问答网站</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探究存在多少</a:t>
            </a:r>
            <a:r>
              <a:rPr lang="en-US" altLang="zh-CN"/>
              <a:t>Gas</a:t>
            </a:r>
            <a:r>
              <a:rPr lang="zh-CN" altLang="en-US"/>
              <a:t>低效模式，发现</a:t>
            </a:r>
            <a:r>
              <a:rPr lang="en-US" altLang="zh-CN"/>
              <a:t>32</a:t>
            </a:r>
            <a:r>
              <a:rPr lang="zh-CN" altLang="en-US"/>
              <a:t>与</a:t>
            </a:r>
            <a:r>
              <a:rPr lang="en-US" altLang="zh-CN"/>
              <a:t>13</a:t>
            </a:r>
            <a:r>
              <a:rPr lang="zh-CN" altLang="en-US"/>
              <a:t>，总共找到</a:t>
            </a:r>
            <a:r>
              <a:rPr lang="en-US" altLang="zh-CN"/>
              <a:t>545</a:t>
            </a:r>
            <a:r>
              <a:rPr lang="zh-CN" altLang="en-US"/>
              <a:t>个</a:t>
            </a:r>
            <a:endParaRPr lang="en-US" altLang="zh-CN"/>
          </a:p>
          <a:p>
            <a:endParaRPr lang="en-US" altLang="zh-CN"/>
          </a:p>
          <a:p>
            <a:endParaRPr lang="en-US" altLang="zh-CN"/>
          </a:p>
          <a:p>
            <a:endParaRPr lang="en-US" altLang="zh-CN"/>
          </a:p>
          <a:p>
            <a:r>
              <a:rPr lang="en-US" altLang="zh-CN"/>
              <a:t>#fixme </a:t>
            </a:r>
            <a:r>
              <a:rPr lang="zh-CN" altLang="en-US"/>
              <a:t>改成实验二，结论</a:t>
            </a:r>
            <a:r>
              <a:rPr lang="en-US" altLang="zh-CN"/>
              <a:t>-</a:t>
            </a:r>
            <a:r>
              <a:rPr lang="zh-CN" altLang="en-US"/>
              <a:t>》很高比例，比例有多少，一句话总结多少</a:t>
            </a:r>
            <a:r>
              <a:rPr lang="en-US" altLang="zh-CN"/>
              <a:t>-</a:t>
            </a:r>
            <a:r>
              <a:rPr lang="zh-CN" altLang="en-US"/>
              <a:t>》还只是在我们方法，以及工具仅覆盖</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我们对</a:t>
            </a:r>
            <a:r>
              <a:rPr lang="en-US" altLang="zh-CN"/>
              <a:t>Gas</a:t>
            </a:r>
            <a:r>
              <a:rPr lang="zh-CN" altLang="en-US"/>
              <a:t>低效模式的</a:t>
            </a:r>
            <a:r>
              <a:rPr lang="en-US" altLang="zh-CN"/>
              <a:t>gas</a:t>
            </a:r>
            <a:r>
              <a:rPr lang="zh-CN" altLang="en-US"/>
              <a:t>消耗进行验证，结果显示</a:t>
            </a:r>
            <a:r>
              <a:rPr lang="en-US" altLang="zh-CN"/>
              <a:t>p12</a:t>
            </a:r>
            <a:r>
              <a:rPr lang="zh-CN" altLang="en-US"/>
              <a:t>影响最为严重</a:t>
            </a:r>
            <a:endParaRPr lang="en-US" altLang="zh-CN"/>
          </a:p>
          <a:p>
            <a:endParaRPr lang="en-US" altLang="zh-CN"/>
          </a:p>
          <a:p>
            <a:endParaRPr lang="en-US" altLang="zh-CN"/>
          </a:p>
          <a:p>
            <a:endParaRPr lang="en-US" altLang="zh-CN"/>
          </a:p>
          <a:p>
            <a:r>
              <a:rPr lang="en-US" altLang="zh-CN"/>
              <a:t>#fixme </a:t>
            </a:r>
            <a:r>
              <a:rPr lang="zh-CN" altLang="en-US"/>
              <a:t>改成实验二，结论</a:t>
            </a:r>
            <a:r>
              <a:rPr lang="en-US" altLang="zh-CN"/>
              <a:t>-</a:t>
            </a:r>
            <a:r>
              <a:rPr lang="zh-CN" altLang="en-US"/>
              <a:t>》很高比例，比例有多少，一句话总结多少</a:t>
            </a:r>
            <a:r>
              <a:rPr lang="en-US" altLang="zh-CN"/>
              <a:t>-</a:t>
            </a:r>
            <a:r>
              <a:rPr lang="zh-CN" altLang="en-US"/>
              <a:t>》还只是在我们方法，以及工具仅覆盖</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rq3</a:t>
            </a:r>
            <a:r>
              <a:rPr lang="zh-CN" altLang="en-US"/>
              <a:t>种，我们发现合约鱼合约之间复用</a:t>
            </a:r>
            <a:r>
              <a:rPr lang="zh-CN" altLang="en-US"/>
              <a:t>严重</a:t>
            </a:r>
            <a:endParaRPr lang="zh-CN" altLang="en-US"/>
          </a:p>
          <a:p>
            <a:r>
              <a:rPr lang="zh-CN" altLang="en-US"/>
              <a:t>并且合约与</a:t>
            </a:r>
            <a:r>
              <a:rPr lang="en-US" altLang="zh-CN"/>
              <a:t>StackOverflow</a:t>
            </a:r>
            <a:r>
              <a:rPr lang="zh-CN" altLang="en-US"/>
              <a:t>之前存在代码克隆关联，总共</a:t>
            </a:r>
            <a:r>
              <a:rPr lang="en-US" altLang="zh-CN"/>
              <a:t>xxxx</a:t>
            </a:r>
            <a:endParaRPr lang="en-US" altLang="zh-CN"/>
          </a:p>
          <a:p>
            <a:r>
              <a:rPr lang="zh-CN" altLang="en-US"/>
              <a:t>其中</a:t>
            </a:r>
            <a:r>
              <a:rPr lang="en-US" altLang="zh-CN"/>
              <a:t>Gas</a:t>
            </a:r>
            <a:r>
              <a:rPr lang="zh-CN" altLang="en-US"/>
              <a:t>数量较高，这可能是因为</a:t>
            </a:r>
            <a:r>
              <a:rPr lang="en-US" altLang="zh-CN"/>
              <a:t>Gas</a:t>
            </a:r>
            <a:r>
              <a:rPr lang="zh-CN" altLang="en-US"/>
              <a:t>是智能合约运行时的花费，危害没漏洞明显，使得更容易忽视，这也导致了它存在于许多开源项目</a:t>
            </a:r>
            <a:r>
              <a:rPr lang="zh-CN" altLang="en-US"/>
              <a:t>中</a:t>
            </a:r>
            <a:endParaRPr lang="zh-CN" altLang="en-US"/>
          </a:p>
          <a:p>
            <a:endParaRPr lang="zh-CN" altLang="en-US"/>
          </a:p>
          <a:p>
            <a:r>
              <a:rPr lang="zh-CN" altLang="en-US"/>
              <a:t>理解：可能原因，</a:t>
            </a:r>
            <a:r>
              <a:rPr lang="en-US" altLang="zh-CN"/>
              <a:t>Gas</a:t>
            </a:r>
            <a:r>
              <a:rPr lang="zh-CN" altLang="en-US"/>
              <a:t>本身较多，并且容易忽略，非常</a:t>
            </a:r>
            <a:r>
              <a:rPr lang="zh-CN" altLang="en-US"/>
              <a:t>新颖</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漏洞类型上，</a:t>
            </a:r>
            <a:r>
              <a:rPr lang="en-US" altLang="zh-CN"/>
              <a:t>arithmetic</a:t>
            </a:r>
            <a:r>
              <a:rPr lang="zh-CN" altLang="en-US"/>
              <a:t>与另外两种漏洞扩散严重，</a:t>
            </a:r>
            <a:r>
              <a:rPr lang="en-US" altLang="zh-CN"/>
              <a:t>gas</a:t>
            </a:r>
            <a:r>
              <a:rPr lang="zh-CN" altLang="en-US"/>
              <a:t>上，</a:t>
            </a:r>
            <a:r>
              <a:rPr lang="en-US" altLang="zh-CN"/>
              <a:t>125</a:t>
            </a:r>
            <a:r>
              <a:rPr lang="zh-CN" altLang="en-US"/>
              <a:t>严重</a:t>
            </a:r>
            <a:endParaRPr lang="en-US" altLang="zh-CN"/>
          </a:p>
          <a:p>
            <a:endParaRPr lang="en-US" altLang="zh-CN"/>
          </a:p>
          <a:p>
            <a:endParaRPr lang="en-US" altLang="zh-CN"/>
          </a:p>
          <a:p>
            <a:r>
              <a:rPr lang="en-US" altLang="zh-CN"/>
              <a:t>#fixme </a:t>
            </a:r>
            <a:r>
              <a:rPr lang="zh-CN" altLang="en-US"/>
              <a:t>总结</a:t>
            </a:r>
            <a:r>
              <a:rPr lang="en-US" altLang="zh-CN"/>
              <a:t>-</a:t>
            </a:r>
            <a:r>
              <a:rPr lang="zh-CN" altLang="en-US"/>
              <a:t>》能听懂</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代码片段是示例性用于讨论的代码段，它们可能局部</a:t>
            </a:r>
            <a:r>
              <a:rPr lang="zh-CN" altLang="en-US"/>
              <a:t>不可编译</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我们也对扩散后的</a:t>
            </a:r>
            <a:r>
              <a:rPr lang="en-US" altLang="zh-CN"/>
              <a:t>gas</a:t>
            </a:r>
            <a:r>
              <a:rPr lang="zh-CN" altLang="en-US"/>
              <a:t>消耗进行估计，由于</a:t>
            </a:r>
            <a:r>
              <a:rPr lang="en-US" altLang="zh-CN"/>
              <a:t>p5</a:t>
            </a:r>
            <a:r>
              <a:rPr lang="zh-CN" altLang="en-US"/>
              <a:t>估计值较低，因此危害</a:t>
            </a:r>
            <a:r>
              <a:rPr lang="zh-CN" altLang="en-US"/>
              <a:t>不明显</a:t>
            </a: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实验小结：我们最终在</a:t>
            </a:r>
            <a:r>
              <a:rPr lang="en-US" altLang="zh-CN"/>
              <a:t>StackOverflow</a:t>
            </a:r>
            <a:r>
              <a:rPr lang="zh-CN" altLang="en-US"/>
              <a:t>找到其中</a:t>
            </a:r>
            <a:r>
              <a:rPr lang="en-US" altLang="zh-CN"/>
              <a:t>11</a:t>
            </a:r>
            <a:r>
              <a:rPr lang="zh-CN" altLang="en-US"/>
              <a:t>包含</a:t>
            </a:r>
            <a:endParaRPr lang="zh-CN" altLang="en-US"/>
          </a:p>
          <a:p>
            <a:r>
              <a:rPr lang="en-US" altLang="zh-CN"/>
              <a:t>25</a:t>
            </a:r>
            <a:r>
              <a:rPr lang="zh-CN" altLang="en-US"/>
              <a:t>包含，发现智能合约复用与代码克隆程度高，</a:t>
            </a:r>
            <a:r>
              <a:rPr lang="en-US" altLang="zh-CN"/>
              <a:t>17w</a:t>
            </a:r>
            <a:r>
              <a:rPr lang="zh-CN" altLang="en-US"/>
              <a:t>有</a:t>
            </a:r>
            <a:r>
              <a:rPr lang="en-US" altLang="zh-CN"/>
              <a:t>6.7</a:t>
            </a:r>
            <a:r>
              <a:rPr lang="zh-CN" altLang="en-US"/>
              <a:t>与</a:t>
            </a:r>
            <a:r>
              <a:rPr lang="en-US" altLang="zh-CN"/>
              <a:t>16.1</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总结</a:t>
            </a:r>
            <a:endParaRPr kumimoji="1" lang="zh-CN" altLang="en-US"/>
          </a:p>
          <a:p>
            <a:r>
              <a:rPr kumimoji="1" lang="zh-CN" altLang="en-US"/>
              <a:t>存在</a:t>
            </a:r>
            <a:r>
              <a:rPr kumimoji="1" lang="en-US" altLang="zh-CN"/>
              <a:t>11.91</a:t>
            </a:r>
            <a:r>
              <a:rPr kumimoji="1" lang="zh-CN" altLang="en-US"/>
              <a:t>不安全，</a:t>
            </a:r>
            <a:r>
              <a:rPr kumimoji="1" lang="en-US" altLang="zh-CN"/>
              <a:t>25.56</a:t>
            </a:r>
            <a:r>
              <a:rPr kumimoji="1" lang="zh-CN" altLang="en-US"/>
              <a:t>低效，扩散上，</a:t>
            </a:r>
            <a:r>
              <a:rPr kumimoji="1" lang="en-US" altLang="zh-CN"/>
              <a:t>28.2</a:t>
            </a:r>
            <a:r>
              <a:rPr kumimoji="1" lang="zh-CN" altLang="en-US"/>
              <a:t>包含</a:t>
            </a:r>
            <a:r>
              <a:rPr kumimoji="1" lang="en-US" altLang="zh-CN"/>
              <a:t>6.7 16.1</a:t>
            </a:r>
            <a:endParaRPr kumimoji="1" lang="en-US" altLang="zh-CN"/>
          </a:p>
        </p:txBody>
      </p:sp>
      <p:sp>
        <p:nvSpPr>
          <p:cNvPr id="4" name="幻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a:p>
        </p:txBody>
      </p:sp>
      <p:sp>
        <p:nvSpPr>
          <p:cNvPr id="4" name="幻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这些代码片段不一定安全高效，可能包含漏洞，比如一个上溢</a:t>
            </a:r>
            <a:r>
              <a:rPr lang="zh-CN" altLang="en-US"/>
              <a:t>漏洞</a:t>
            </a:r>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50B26731-635E-4CD3-B759-79E91D81867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这些漏洞与不安全代码可能在讨论过程中被复制到其他软件系统中，造成漏洞或低效写法的</a:t>
            </a:r>
            <a:r>
              <a:rPr lang="zh-CN" altLang="en-US"/>
              <a:t>扩散</a:t>
            </a:r>
            <a:endParaRPr lang="zh-CN" altLang="en-US"/>
          </a:p>
          <a:p>
            <a:endParaRPr lang="zh-CN" altLang="en-US"/>
          </a:p>
          <a:p>
            <a:r>
              <a:rPr lang="zh-CN" altLang="en-US"/>
              <a:t>传播漏洞获得</a:t>
            </a:r>
            <a:r>
              <a:rPr lang="zh-CN" altLang="en-US"/>
              <a:t>低效写法</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不安全代码片段扩散是问答网站领域的热门研究，它们寻找不安全代码片段在现实运行的代码如</a:t>
            </a:r>
            <a:r>
              <a:rPr lang="en-US" altLang="zh-CN"/>
              <a:t>github</a:t>
            </a:r>
            <a:r>
              <a:rPr lang="zh-CN" altLang="en-US"/>
              <a:t>项目中的包含情况，如一项安卓研究表明：</a:t>
            </a:r>
            <a:r>
              <a:rPr lang="en-US" altLang="zh-CN"/>
              <a:t>130</a:t>
            </a:r>
            <a:r>
              <a:rPr lang="zh-CN" altLang="en-US"/>
              <a:t>万安卓应用中</a:t>
            </a:r>
            <a:r>
              <a:rPr lang="en-US" altLang="zh-CN"/>
              <a:t>7.9%</a:t>
            </a:r>
            <a:r>
              <a:rPr lang="zh-CN" altLang="en-US"/>
              <a:t>的程序包含至少一个来自不安全</a:t>
            </a:r>
            <a:r>
              <a:rPr lang="zh-CN" altLang="en-US"/>
              <a:t>代码片段</a:t>
            </a:r>
            <a:endParaRPr lang="zh-CN" altLang="en-US"/>
          </a:p>
          <a:p>
            <a:pPr marL="0" lvl="1"/>
            <a:r>
              <a:rPr lang="zh-CN" altLang="en-US"/>
              <a:t>探究该问题有助于</a:t>
            </a:r>
            <a:r>
              <a:rPr lang="zh-CN" altLang="en-US">
                <a:latin typeface="微软雅黑" panose="020B0503020204020204" charset="-122"/>
                <a:ea typeface="微软雅黑" panose="020B0503020204020204" charset="-122"/>
                <a:cs typeface="微软雅黑" panose="020B0503020204020204" charset="-122"/>
                <a:sym typeface="+mn-ea"/>
              </a:rPr>
              <a:t>编程人员编写更安全与更高效的代码</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另一方面，我们对</a:t>
            </a:r>
            <a:r>
              <a:rPr lang="en-US" altLang="zh-CN"/>
              <a:t>StackOverflow</a:t>
            </a:r>
            <a:r>
              <a:rPr lang="zh-CN" altLang="en-US"/>
              <a:t>在智能合约相关帖子的数据收集表明，</a:t>
            </a:r>
            <a:r>
              <a:rPr lang="en-US" altLang="zh-CN"/>
              <a:t>StackOverflow</a:t>
            </a:r>
            <a:r>
              <a:rPr lang="zh-CN" altLang="en-US"/>
              <a:t>对智能合约的讨论逐年上升</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6.jpe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299" y="1337891"/>
            <a:ext cx="8425402" cy="4182218"/>
          </a:xfrm>
          <a:prstGeom prst="rect">
            <a:avLst/>
          </a:prstGeom>
        </p:spPr>
      </p:pic>
      <p:sp>
        <p:nvSpPr>
          <p:cNvPr id="2" name="标题 1"/>
          <p:cNvSpPr>
            <a:spLocks noGrp="1"/>
          </p:cNvSpPr>
          <p:nvPr>
            <p:ph type="ctrTitle"/>
          </p:nvPr>
        </p:nvSpPr>
        <p:spPr>
          <a:xfrm>
            <a:off x="1143000" y="1870623"/>
            <a:ext cx="5413319" cy="1639339"/>
          </a:xfrm>
        </p:spPr>
        <p:txBody>
          <a:bodyPr anchor="b"/>
          <a:lstStyle>
            <a:lvl1pPr algn="l">
              <a:defRPr sz="4500">
                <a:solidFill>
                  <a:srgbClr val="005825"/>
                </a:solidFill>
                <a:latin typeface="楷体" panose="02010609060101010101" pitchFamily="49" charset="-122"/>
                <a:ea typeface="楷体" panose="02010609060101010101" pitchFamily="49" charset="-122"/>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143000" y="3725132"/>
            <a:ext cx="5413319" cy="723777"/>
          </a:xfrm>
        </p:spPr>
        <p:txBody>
          <a:bodyPr>
            <a:normAutofit/>
          </a:bodyPr>
          <a:lstStyle>
            <a:lvl1pPr marL="0" indent="0" algn="l">
              <a:buNone/>
              <a:defRPr sz="2400">
                <a:latin typeface="楷体" panose="02010609060101010101" pitchFamily="49" charset="-122"/>
                <a:ea typeface="楷体" panose="02010609060101010101" pitchFamily="49"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870624"/>
            <a:ext cx="823031" cy="1731414"/>
          </a:xfrm>
          <a:prstGeom prst="rect">
            <a:avLst/>
          </a:prstGeom>
        </p:spPr>
      </p:pic>
      <p:pic>
        <p:nvPicPr>
          <p:cNvPr id="14" name="图片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76288" y="1870774"/>
            <a:ext cx="2267712" cy="1731264"/>
          </a:xfrm>
          <a:prstGeom prst="rect">
            <a:avLst/>
          </a:prstGeom>
        </p:spPr>
      </p:pic>
      <p:cxnSp>
        <p:nvCxnSpPr>
          <p:cNvPr id="16" name="直接连接符 15"/>
          <p:cNvCxnSpPr/>
          <p:nvPr userDrawn="1"/>
        </p:nvCxnSpPr>
        <p:spPr>
          <a:xfrm>
            <a:off x="1143000" y="3602038"/>
            <a:ext cx="1543050" cy="0"/>
          </a:xfrm>
          <a:prstGeom prst="line">
            <a:avLst/>
          </a:prstGeom>
        </p:spPr>
        <p:style>
          <a:lnRef idx="1">
            <a:schemeClr val="dk1"/>
          </a:lnRef>
          <a:fillRef idx="0">
            <a:schemeClr val="dk1"/>
          </a:fillRef>
          <a:effectRef idx="0">
            <a:schemeClr val="dk1"/>
          </a:effectRef>
          <a:fontRef idx="minor">
            <a:schemeClr val="tx1"/>
          </a:fontRef>
        </p:style>
      </p:cxnSp>
      <p:sp>
        <p:nvSpPr>
          <p:cNvPr id="18" name="文本占位符 17"/>
          <p:cNvSpPr>
            <a:spLocks noGrp="1"/>
          </p:cNvSpPr>
          <p:nvPr>
            <p:ph type="body" sz="quarter" idx="13" hasCustomPrompt="1"/>
          </p:nvPr>
        </p:nvSpPr>
        <p:spPr>
          <a:xfrm>
            <a:off x="1143000" y="4643072"/>
            <a:ext cx="3771900" cy="1450975"/>
          </a:xfrm>
        </p:spPr>
        <p:txBody>
          <a:bodyPr/>
          <a:lstStyle>
            <a:lvl1pPr marL="0" indent="0">
              <a:buNone/>
              <a:defRPr>
                <a:latin typeface="楷体" panose="02010609060101010101" pitchFamily="49" charset="-122"/>
                <a:ea typeface="楷体" panose="02010609060101010101" pitchFamily="49" charset="-122"/>
              </a:defRPr>
            </a:lvl1pPr>
          </a:lstStyle>
          <a:p>
            <a:pPr lvl="0"/>
            <a:r>
              <a:rPr lang="zh-CN" altLang="en-US" dirty="0"/>
              <a:t>个人信息</a:t>
            </a:r>
            <a:endParaRPr lang="en-US" altLang="zh-CN" dirty="0"/>
          </a:p>
        </p:txBody>
      </p:sp>
      <p:cxnSp>
        <p:nvCxnSpPr>
          <p:cNvPr id="19" name="直接连接符 18"/>
          <p:cNvCxnSpPr/>
          <p:nvPr userDrawn="1"/>
        </p:nvCxnSpPr>
        <p:spPr>
          <a:xfrm>
            <a:off x="628650" y="6216284"/>
            <a:ext cx="7886700" cy="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中山大学”的图片搜索结果"/>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76027" y="404446"/>
            <a:ext cx="830749" cy="8307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致谢">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9299" y="1337891"/>
            <a:ext cx="8425402" cy="4182218"/>
          </a:xfrm>
          <a:prstGeom prst="rect">
            <a:avLst/>
          </a:prstGeom>
        </p:spPr>
      </p:pic>
      <p:sp>
        <p:nvSpPr>
          <p:cNvPr id="3" name="副标题 2"/>
          <p:cNvSpPr>
            <a:spLocks noGrp="1"/>
          </p:cNvSpPr>
          <p:nvPr>
            <p:ph type="subTitle" idx="1"/>
          </p:nvPr>
        </p:nvSpPr>
        <p:spPr>
          <a:xfrm>
            <a:off x="1143000" y="3039331"/>
            <a:ext cx="4212349" cy="870674"/>
          </a:xfrm>
        </p:spPr>
        <p:txBody>
          <a:bodyPr>
            <a:normAutofit/>
          </a:bodyPr>
          <a:lstStyle>
            <a:lvl1pPr marL="0" indent="0" algn="l">
              <a:buNone/>
              <a:defRPr sz="2000">
                <a:latin typeface="楷体" panose="02010609060101010101" pitchFamily="49" charset="-122"/>
                <a:ea typeface="楷体" panose="02010609060101010101" pitchFamily="49"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870624"/>
            <a:ext cx="823031" cy="1731414"/>
          </a:xfrm>
          <a:prstGeom prst="rect">
            <a:avLst/>
          </a:prstGeom>
        </p:spPr>
      </p:pic>
      <p:cxnSp>
        <p:nvCxnSpPr>
          <p:cNvPr id="16" name="直接连接符 15"/>
          <p:cNvCxnSpPr/>
          <p:nvPr userDrawn="1"/>
        </p:nvCxnSpPr>
        <p:spPr>
          <a:xfrm>
            <a:off x="1143000" y="2916237"/>
            <a:ext cx="1543050" cy="0"/>
          </a:xfrm>
          <a:prstGeom prst="line">
            <a:avLst/>
          </a:prstGeom>
        </p:spPr>
        <p:style>
          <a:lnRef idx="1">
            <a:schemeClr val="dk1"/>
          </a:lnRef>
          <a:fillRef idx="0">
            <a:schemeClr val="dk1"/>
          </a:fillRef>
          <a:effectRef idx="0">
            <a:schemeClr val="dk1"/>
          </a:effectRef>
          <a:fontRef idx="minor">
            <a:schemeClr val="tx1"/>
          </a:fontRef>
        </p:style>
      </p:cxnSp>
      <p:sp>
        <p:nvSpPr>
          <p:cNvPr id="18" name="文本占位符 17"/>
          <p:cNvSpPr>
            <a:spLocks noGrp="1"/>
          </p:cNvSpPr>
          <p:nvPr>
            <p:ph type="body" sz="quarter" idx="13" hasCustomPrompt="1"/>
          </p:nvPr>
        </p:nvSpPr>
        <p:spPr>
          <a:xfrm>
            <a:off x="5926015" y="4121764"/>
            <a:ext cx="2565385" cy="1909884"/>
          </a:xfrm>
        </p:spPr>
        <p:txBody>
          <a:bodyPr/>
          <a:lstStyle>
            <a:lvl1pPr marL="342900" indent="-342900">
              <a:buFont typeface="Arial" panose="020B0604020202020204" pitchFamily="34" charset="0"/>
              <a:buChar char="•"/>
              <a:defRPr>
                <a:latin typeface="楷体" panose="02010609060101010101" pitchFamily="49" charset="-122"/>
                <a:ea typeface="楷体" panose="02010609060101010101" pitchFamily="49" charset="-122"/>
              </a:defRPr>
            </a:lvl1pPr>
          </a:lstStyle>
          <a:p>
            <a:pPr lvl="0"/>
            <a:r>
              <a:rPr lang="zh-CN" altLang="en-US" dirty="0"/>
              <a:t>个人信息</a:t>
            </a:r>
            <a:endParaRPr lang="en-US" altLang="zh-CN" dirty="0"/>
          </a:p>
        </p:txBody>
      </p:sp>
      <p:cxnSp>
        <p:nvCxnSpPr>
          <p:cNvPr id="19" name="直接连接符 18"/>
          <p:cNvCxnSpPr/>
          <p:nvPr userDrawn="1"/>
        </p:nvCxnSpPr>
        <p:spPr>
          <a:xfrm>
            <a:off x="628650" y="6216284"/>
            <a:ext cx="7886700" cy="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中山大学”的图片搜索结果"/>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76027" y="404446"/>
            <a:ext cx="830749" cy="8307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5"/>
          <p:cNvSpPr txBox="1"/>
          <p:nvPr userDrawn="1"/>
        </p:nvSpPr>
        <p:spPr>
          <a:xfrm>
            <a:off x="1018905" y="1494481"/>
            <a:ext cx="4336444" cy="1323439"/>
          </a:xfrm>
          <a:prstGeom prst="rect">
            <a:avLst/>
          </a:prstGeom>
          <a:noFill/>
        </p:spPr>
        <p:txBody>
          <a:bodyPr wrap="none" rtlCol="0">
            <a:spAutoFit/>
          </a:bodyPr>
          <a:lstStyle/>
          <a:p>
            <a:r>
              <a:rPr lang="en-US" altLang="zh-CN" sz="8000" b="1" dirty="0">
                <a:solidFill>
                  <a:srgbClr val="005825"/>
                </a:solidFill>
                <a:latin typeface="华文楷体" panose="02010600040101010101" pitchFamily="2" charset="-122"/>
                <a:ea typeface="华文楷体" panose="02010600040101010101" pitchFamily="2" charset="-122"/>
              </a:rPr>
              <a:t>THANKS</a:t>
            </a:r>
            <a:endParaRPr lang="zh-CN" altLang="en-US" sz="8000" b="1" dirty="0">
              <a:solidFill>
                <a:srgbClr val="005825"/>
              </a:solidFill>
              <a:latin typeface="华文楷体" panose="02010600040101010101" pitchFamily="2" charset="-122"/>
              <a:ea typeface="华文楷体" panose="02010600040101010101" pitchFamily="2" charset="-122"/>
            </a:endParaRPr>
          </a:p>
        </p:txBody>
      </p:sp>
      <p:pic>
        <p:nvPicPr>
          <p:cNvPr id="17" name="图片 16"/>
          <p:cNvPicPr>
            <a:picLocks noChangeAspect="1"/>
          </p:cNvPicPr>
          <p:nvPr userDrawn="1"/>
        </p:nvPicPr>
        <p:blipFill rotWithShape="1">
          <a:blip r:embed="rId5" cstate="print">
            <a:extLst>
              <a:ext uri="{28A0092B-C50C-407E-A947-70E740481C1C}">
                <a14:useLocalDpi xmlns:a14="http://schemas.microsoft.com/office/drawing/2010/main" val="0"/>
              </a:ext>
            </a:extLst>
          </a:blip>
          <a:srcRect t="28115" b="7961"/>
          <a:stretch>
            <a:fillRect/>
          </a:stretch>
        </p:blipFill>
        <p:spPr>
          <a:xfrm>
            <a:off x="5589229" y="1719617"/>
            <a:ext cx="3558351" cy="170597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DB14F0-47FE-4937-9DB0-2B15A813C1B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0DB14F0-47FE-4937-9DB0-2B15A813C1B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0DB14F0-47FE-4937-9DB0-2B15A813C1B0}"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0DB14F0-47FE-4937-9DB0-2B15A813C1B0}"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DB14F0-47FE-4937-9DB0-2B15A813C1B0}"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0DB14F0-47FE-4937-9DB0-2B15A813C1B0}"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2470638"/>
            <a:ext cx="5829300" cy="2022231"/>
          </a:xfrm>
        </p:spPr>
        <p:txBody>
          <a:bodyPr numCol="2"/>
          <a:lstStyle>
            <a:lvl1pPr marL="457200" indent="-457200">
              <a:lnSpc>
                <a:spcPct val="200000"/>
              </a:lnSpc>
              <a:buClr>
                <a:srgbClr val="005825"/>
              </a:buClr>
              <a:buSzPct val="100000"/>
              <a:buFont typeface="+mj-lt"/>
              <a:buAutoNum type="arabicPeriod"/>
              <a:defRPr sz="2000">
                <a:latin typeface="楷体" panose="02010609060101010101" pitchFamily="49" charset="-122"/>
                <a:ea typeface="楷体" panose="02010609060101010101" pitchFamily="49" charset="-122"/>
              </a:defRPr>
            </a:lvl1pPr>
          </a:lstStyle>
          <a:p>
            <a:pPr lvl="0"/>
            <a:r>
              <a:rPr lang="zh-CN" altLang="en-US" dirty="0"/>
              <a:t>选题背景</a:t>
            </a:r>
            <a:endParaRPr lang="en-US" altLang="zh-CN" dirty="0"/>
          </a:p>
          <a:p>
            <a:pPr lvl="0"/>
            <a:r>
              <a:rPr lang="zh-CN" altLang="en-US" dirty="0"/>
              <a:t>选题理由</a:t>
            </a:r>
            <a:endParaRPr lang="en-US" altLang="zh-CN" dirty="0"/>
          </a:p>
          <a:p>
            <a:pPr lvl="0"/>
            <a:r>
              <a:rPr lang="zh-CN" altLang="en-US" dirty="0"/>
              <a:t>目前现状</a:t>
            </a:r>
            <a:endParaRPr lang="en-US" altLang="zh-CN" dirty="0"/>
          </a:p>
          <a:p>
            <a:pPr lvl="0"/>
            <a:r>
              <a:rPr lang="zh-CN" altLang="en-US" dirty="0"/>
              <a:t>研究目标</a:t>
            </a:r>
            <a:endParaRPr lang="en-US" altLang="zh-CN" dirty="0"/>
          </a:p>
          <a:p>
            <a:pPr lvl="0"/>
            <a:r>
              <a:rPr lang="zh-CN" altLang="en-US" dirty="0"/>
              <a:t>研究过程</a:t>
            </a:r>
            <a:endParaRPr lang="en-US" altLang="zh-CN" dirty="0"/>
          </a:p>
          <a:p>
            <a:pPr lvl="0"/>
            <a:r>
              <a:rPr lang="zh-CN" altLang="en-US" dirty="0"/>
              <a:t>研究结论</a:t>
            </a:r>
            <a:endParaRPr lang="zh-CN" altLang="en-US" dirty="0"/>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
        <p:nvSpPr>
          <p:cNvPr id="7" name="矩形 6"/>
          <p:cNvSpPr/>
          <p:nvPr userDrawn="1"/>
        </p:nvSpPr>
        <p:spPr>
          <a:xfrm>
            <a:off x="0" y="0"/>
            <a:ext cx="9144000" cy="904690"/>
          </a:xfrm>
          <a:prstGeom prst="rect">
            <a:avLst/>
          </a:prstGeom>
          <a:solidFill>
            <a:srgbClr val="0058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2553056" cy="895475"/>
          </a:xfrm>
          <a:prstGeom prst="rect">
            <a:avLst/>
          </a:prstGeom>
        </p:spPr>
      </p:pic>
      <p:cxnSp>
        <p:nvCxnSpPr>
          <p:cNvPr id="11" name="直接连接符 10"/>
          <p:cNvCxnSpPr/>
          <p:nvPr userDrawn="1"/>
        </p:nvCxnSpPr>
        <p:spPr>
          <a:xfrm>
            <a:off x="628650" y="2312377"/>
            <a:ext cx="5829300" cy="0"/>
          </a:xfrm>
          <a:prstGeom prst="line">
            <a:avLst/>
          </a:prstGeom>
        </p:spPr>
        <p:style>
          <a:lnRef idx="1">
            <a:schemeClr val="dk1"/>
          </a:lnRef>
          <a:fillRef idx="0">
            <a:schemeClr val="dk1"/>
          </a:fillRef>
          <a:effectRef idx="0">
            <a:schemeClr val="dk1"/>
          </a:effectRef>
          <a:fontRef idx="minor">
            <a:schemeClr val="tx1"/>
          </a:fontRef>
        </p:style>
      </p:cxnSp>
      <p:sp>
        <p:nvSpPr>
          <p:cNvPr id="13" name="文本框 12"/>
          <p:cNvSpPr txBox="1"/>
          <p:nvPr userDrawn="1"/>
        </p:nvSpPr>
        <p:spPr>
          <a:xfrm>
            <a:off x="628650" y="1727602"/>
            <a:ext cx="1090246" cy="584775"/>
          </a:xfrm>
          <a:prstGeom prst="rect">
            <a:avLst/>
          </a:prstGeom>
          <a:noFill/>
        </p:spPr>
        <p:txBody>
          <a:bodyPr wrap="square" rtlCol="0">
            <a:spAutoFit/>
          </a:bodyPr>
          <a:lstStyle/>
          <a:p>
            <a:r>
              <a:rPr lang="zh-CN" altLang="en-US" sz="3200" b="1" dirty="0">
                <a:solidFill>
                  <a:srgbClr val="005825"/>
                </a:solidFill>
                <a:latin typeface="楷体" panose="02010609060101010101" pitchFamily="49" charset="-122"/>
                <a:ea typeface="楷体" panose="02010609060101010101" pitchFamily="49" charset="-122"/>
              </a:rPr>
              <a:t>目录</a:t>
            </a:r>
            <a:endParaRPr lang="zh-CN" altLang="en-US" sz="3200" b="1" dirty="0">
              <a:solidFill>
                <a:srgbClr val="005825"/>
              </a:solidFill>
              <a:latin typeface="楷体" panose="02010609060101010101" pitchFamily="49" charset="-122"/>
              <a:ea typeface="楷体" panose="02010609060101010101" pitchFamily="49" charset="-122"/>
            </a:endParaRPr>
          </a:p>
        </p:txBody>
      </p:sp>
      <p:cxnSp>
        <p:nvCxnSpPr>
          <p:cNvPr id="16" name="直接连接符 15"/>
          <p:cNvCxnSpPr/>
          <p:nvPr userDrawn="1"/>
        </p:nvCxnSpPr>
        <p:spPr>
          <a:xfrm>
            <a:off x="0" y="6207369"/>
            <a:ext cx="9144000" cy="0"/>
          </a:xfrm>
          <a:prstGeom prst="line">
            <a:avLst/>
          </a:prstGeom>
          <a:ln w="19050">
            <a:solidFill>
              <a:srgbClr val="005825"/>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userDrawn="1"/>
        </p:nvCxnSpPr>
        <p:spPr>
          <a:xfrm>
            <a:off x="628650" y="4662854"/>
            <a:ext cx="5829300" cy="0"/>
          </a:xfrm>
          <a:prstGeom prst="line">
            <a:avLst/>
          </a:prstGeom>
        </p:spPr>
        <p:style>
          <a:lnRef idx="1">
            <a:schemeClr val="dk1"/>
          </a:lnRef>
          <a:fillRef idx="0">
            <a:schemeClr val="dk1"/>
          </a:fillRef>
          <a:effectRef idx="0">
            <a:schemeClr val="dk1"/>
          </a:effectRef>
          <a:fontRef idx="minor">
            <a:schemeClr val="tx1"/>
          </a:fontRef>
        </p:style>
      </p:cxnSp>
      <p:sp>
        <p:nvSpPr>
          <p:cNvPr id="20" name="矩形 19"/>
          <p:cNvSpPr/>
          <p:nvPr userDrawn="1"/>
        </p:nvSpPr>
        <p:spPr>
          <a:xfrm>
            <a:off x="6765685" y="1905698"/>
            <a:ext cx="290138" cy="290138"/>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7055823" y="1595734"/>
            <a:ext cx="290138" cy="29013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8264768" y="5838092"/>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6138" y="1178169"/>
            <a:ext cx="7570176" cy="518746"/>
          </a:xfrm>
        </p:spPr>
        <p:txBody>
          <a:bodyPr>
            <a:noAutofit/>
          </a:bodyPr>
          <a:lstStyle>
            <a:lvl1pPr>
              <a:defRPr sz="2800" b="1">
                <a:latin typeface="楷体" panose="02010609060101010101" pitchFamily="49" charset="-122"/>
                <a:ea typeface="楷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28650" y="1964168"/>
            <a:ext cx="7697664" cy="380358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
        <p:nvSpPr>
          <p:cNvPr id="7" name="矩形 6"/>
          <p:cNvSpPr/>
          <p:nvPr userDrawn="1"/>
        </p:nvSpPr>
        <p:spPr>
          <a:xfrm>
            <a:off x="0" y="0"/>
            <a:ext cx="9144000" cy="904690"/>
          </a:xfrm>
          <a:prstGeom prst="rect">
            <a:avLst/>
          </a:prstGeom>
          <a:solidFill>
            <a:srgbClr val="0058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2553056" cy="895475"/>
          </a:xfrm>
          <a:prstGeom prst="rect">
            <a:avLst/>
          </a:prstGeom>
        </p:spPr>
      </p:pic>
      <p:cxnSp>
        <p:nvCxnSpPr>
          <p:cNvPr id="9" name="直接连接符 8"/>
          <p:cNvCxnSpPr/>
          <p:nvPr userDrawn="1"/>
        </p:nvCxnSpPr>
        <p:spPr>
          <a:xfrm>
            <a:off x="0" y="6207369"/>
            <a:ext cx="9144000" cy="0"/>
          </a:xfrm>
          <a:prstGeom prst="line">
            <a:avLst/>
          </a:prstGeom>
          <a:ln w="19050">
            <a:solidFill>
              <a:srgbClr val="005825"/>
            </a:solidFill>
          </a:ln>
        </p:spPr>
        <p:style>
          <a:lnRef idx="1">
            <a:schemeClr val="dk1"/>
          </a:lnRef>
          <a:fillRef idx="0">
            <a:schemeClr val="dk1"/>
          </a:fillRef>
          <a:effectRef idx="0">
            <a:schemeClr val="dk1"/>
          </a:effectRef>
          <a:fontRef idx="minor">
            <a:schemeClr val="tx1"/>
          </a:fontRef>
        </p:style>
      </p:cxnSp>
      <p:sp>
        <p:nvSpPr>
          <p:cNvPr id="10" name="矩形 9"/>
          <p:cNvSpPr/>
          <p:nvPr userDrawn="1"/>
        </p:nvSpPr>
        <p:spPr>
          <a:xfrm>
            <a:off x="8264768" y="5838092"/>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97876" y="1251866"/>
            <a:ext cx="158261"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8251165"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801541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778414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7548387"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7312633"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7070531" y="504468"/>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8499340"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txBox="1"/>
          <p:nvPr userDrawn="1"/>
        </p:nvSpPr>
        <p:spPr>
          <a:xfrm>
            <a:off x="5785338" y="422030"/>
            <a:ext cx="1220726" cy="3165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800" kern="1200">
                <a:solidFill>
                  <a:schemeClr val="tx1"/>
                </a:solidFill>
                <a:latin typeface="楷体" panose="02010609060101010101" pitchFamily="49" charset="-122"/>
                <a:ea typeface="楷体" panose="02010609060101010101" pitchFamily="49" charset="-122"/>
                <a:cs typeface="+mj-cs"/>
              </a:defRPr>
            </a:lvl1pPr>
          </a:lstStyle>
          <a:p>
            <a:r>
              <a:rPr lang="zh-CN" altLang="en-US" sz="2000" dirty="0">
                <a:solidFill>
                  <a:schemeClr val="bg1"/>
                </a:solidFill>
                <a:ea typeface="华文楷体" panose="02010600040101010101" pitchFamily="2" charset="-122"/>
              </a:rPr>
              <a:t>课题背景</a:t>
            </a:r>
            <a:endParaRPr lang="zh-CN" altLang="en-US" sz="2000" dirty="0">
              <a:solidFill>
                <a:schemeClr val="bg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6138" y="1178169"/>
            <a:ext cx="7570176" cy="518746"/>
          </a:xfrm>
        </p:spPr>
        <p:txBody>
          <a:bodyPr>
            <a:noAutofit/>
          </a:bodyPr>
          <a:lstStyle>
            <a:lvl1pPr>
              <a:defRPr sz="2800">
                <a:latin typeface="楷体" panose="02010609060101010101" pitchFamily="49" charset="-122"/>
                <a:ea typeface="楷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28650" y="1964168"/>
            <a:ext cx="7697664" cy="380358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
        <p:nvSpPr>
          <p:cNvPr id="7" name="矩形 6"/>
          <p:cNvSpPr/>
          <p:nvPr userDrawn="1"/>
        </p:nvSpPr>
        <p:spPr>
          <a:xfrm>
            <a:off x="0" y="0"/>
            <a:ext cx="9144000" cy="904690"/>
          </a:xfrm>
          <a:prstGeom prst="rect">
            <a:avLst/>
          </a:prstGeom>
          <a:solidFill>
            <a:srgbClr val="0058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2553056" cy="895475"/>
          </a:xfrm>
          <a:prstGeom prst="rect">
            <a:avLst/>
          </a:prstGeom>
        </p:spPr>
      </p:pic>
      <p:cxnSp>
        <p:nvCxnSpPr>
          <p:cNvPr id="9" name="直接连接符 8"/>
          <p:cNvCxnSpPr/>
          <p:nvPr userDrawn="1"/>
        </p:nvCxnSpPr>
        <p:spPr>
          <a:xfrm>
            <a:off x="0" y="6207369"/>
            <a:ext cx="9144000" cy="0"/>
          </a:xfrm>
          <a:prstGeom prst="line">
            <a:avLst/>
          </a:prstGeom>
          <a:ln w="19050">
            <a:solidFill>
              <a:srgbClr val="005825"/>
            </a:solidFill>
          </a:ln>
        </p:spPr>
        <p:style>
          <a:lnRef idx="1">
            <a:schemeClr val="dk1"/>
          </a:lnRef>
          <a:fillRef idx="0">
            <a:schemeClr val="dk1"/>
          </a:fillRef>
          <a:effectRef idx="0">
            <a:schemeClr val="dk1"/>
          </a:effectRef>
          <a:fontRef idx="minor">
            <a:schemeClr val="tx1"/>
          </a:fontRef>
        </p:style>
      </p:cxnSp>
      <p:sp>
        <p:nvSpPr>
          <p:cNvPr id="10" name="矩形 9"/>
          <p:cNvSpPr/>
          <p:nvPr userDrawn="1"/>
        </p:nvSpPr>
        <p:spPr>
          <a:xfrm>
            <a:off x="8264768" y="5838092"/>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97877" y="1251866"/>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8251165"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801541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778414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7548387"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8499340"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a:off x="7301801" y="504468"/>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7053626" y="504467"/>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txBox="1"/>
          <p:nvPr userDrawn="1"/>
        </p:nvSpPr>
        <p:spPr>
          <a:xfrm>
            <a:off x="5785338" y="422030"/>
            <a:ext cx="1220726" cy="3165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800" kern="1200">
                <a:solidFill>
                  <a:schemeClr val="tx1"/>
                </a:solidFill>
                <a:latin typeface="楷体" panose="02010609060101010101" pitchFamily="49" charset="-122"/>
                <a:ea typeface="楷体" panose="02010609060101010101" pitchFamily="49" charset="-122"/>
                <a:cs typeface="+mj-cs"/>
              </a:defRPr>
            </a:lvl1pPr>
          </a:lstStyle>
          <a:p>
            <a:r>
              <a:rPr lang="zh-CN" altLang="en-US" sz="2000" dirty="0">
                <a:solidFill>
                  <a:schemeClr val="bg1"/>
                </a:solidFill>
                <a:ea typeface="华文楷体" panose="02010600040101010101" pitchFamily="2" charset="-122"/>
              </a:rPr>
              <a:t>选题理由</a:t>
            </a:r>
            <a:endParaRPr lang="zh-CN" altLang="en-US" sz="2000" dirty="0">
              <a:solidFill>
                <a:schemeClr val="bg1"/>
              </a:solidFill>
              <a:ea typeface="华文楷体" panose="0201060004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6138" y="1178169"/>
            <a:ext cx="7570176" cy="518746"/>
          </a:xfrm>
        </p:spPr>
        <p:txBody>
          <a:bodyPr>
            <a:noAutofit/>
          </a:bodyPr>
          <a:lstStyle>
            <a:lvl1pPr>
              <a:defRPr sz="2800">
                <a:latin typeface="楷体" panose="02010609060101010101" pitchFamily="49" charset="-122"/>
                <a:ea typeface="楷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28650" y="1964168"/>
            <a:ext cx="7697664" cy="380358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
        <p:nvSpPr>
          <p:cNvPr id="7" name="矩形 6"/>
          <p:cNvSpPr/>
          <p:nvPr userDrawn="1"/>
        </p:nvSpPr>
        <p:spPr>
          <a:xfrm>
            <a:off x="0" y="0"/>
            <a:ext cx="9144000" cy="904690"/>
          </a:xfrm>
          <a:prstGeom prst="rect">
            <a:avLst/>
          </a:prstGeom>
          <a:solidFill>
            <a:srgbClr val="0058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2553056" cy="895475"/>
          </a:xfrm>
          <a:prstGeom prst="rect">
            <a:avLst/>
          </a:prstGeom>
        </p:spPr>
      </p:pic>
      <p:cxnSp>
        <p:nvCxnSpPr>
          <p:cNvPr id="9" name="直接连接符 8"/>
          <p:cNvCxnSpPr/>
          <p:nvPr userDrawn="1"/>
        </p:nvCxnSpPr>
        <p:spPr>
          <a:xfrm>
            <a:off x="0" y="6207369"/>
            <a:ext cx="9144000" cy="0"/>
          </a:xfrm>
          <a:prstGeom prst="line">
            <a:avLst/>
          </a:prstGeom>
          <a:ln w="19050">
            <a:solidFill>
              <a:srgbClr val="005825"/>
            </a:solidFill>
          </a:ln>
        </p:spPr>
        <p:style>
          <a:lnRef idx="1">
            <a:schemeClr val="dk1"/>
          </a:lnRef>
          <a:fillRef idx="0">
            <a:schemeClr val="dk1"/>
          </a:fillRef>
          <a:effectRef idx="0">
            <a:schemeClr val="dk1"/>
          </a:effectRef>
          <a:fontRef idx="minor">
            <a:schemeClr val="tx1"/>
          </a:fontRef>
        </p:style>
      </p:cxnSp>
      <p:sp>
        <p:nvSpPr>
          <p:cNvPr id="10" name="矩形 9"/>
          <p:cNvSpPr/>
          <p:nvPr userDrawn="1"/>
        </p:nvSpPr>
        <p:spPr>
          <a:xfrm>
            <a:off x="8264768" y="5838092"/>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97877" y="1251866"/>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8251165"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801541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778414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7548387" y="504468"/>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7312633"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707053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userDrawn="1"/>
        </p:nvSpPr>
        <p:spPr>
          <a:xfrm>
            <a:off x="8499340"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p:cNvSpPr txBox="1"/>
          <p:nvPr userDrawn="1"/>
        </p:nvSpPr>
        <p:spPr>
          <a:xfrm>
            <a:off x="5785338" y="422030"/>
            <a:ext cx="1220726" cy="3165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800" kern="1200">
                <a:solidFill>
                  <a:schemeClr val="tx1"/>
                </a:solidFill>
                <a:latin typeface="楷体" panose="02010609060101010101" pitchFamily="49" charset="-122"/>
                <a:ea typeface="楷体" panose="02010609060101010101" pitchFamily="49" charset="-122"/>
                <a:cs typeface="+mj-cs"/>
              </a:defRPr>
            </a:lvl1pPr>
          </a:lstStyle>
          <a:p>
            <a:r>
              <a:rPr lang="zh-CN" altLang="en-US" sz="2000" dirty="0">
                <a:solidFill>
                  <a:schemeClr val="bg1"/>
                </a:solidFill>
                <a:ea typeface="华文楷体" panose="02010600040101010101" pitchFamily="2" charset="-122"/>
              </a:rPr>
              <a:t>目前现状</a:t>
            </a:r>
            <a:endParaRPr lang="zh-CN" altLang="en-US" sz="2000" dirty="0">
              <a:solidFill>
                <a:schemeClr val="bg1"/>
              </a:solidFill>
              <a:ea typeface="华文楷体" panose="0201060004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6138" y="1178169"/>
            <a:ext cx="7570176" cy="518746"/>
          </a:xfrm>
        </p:spPr>
        <p:txBody>
          <a:bodyPr>
            <a:noAutofit/>
          </a:bodyPr>
          <a:lstStyle>
            <a:lvl1pPr>
              <a:defRPr sz="2800">
                <a:latin typeface="楷体" panose="02010609060101010101" pitchFamily="49" charset="-122"/>
                <a:ea typeface="楷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28650" y="1964168"/>
            <a:ext cx="7697664" cy="380358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
        <p:nvSpPr>
          <p:cNvPr id="7" name="矩形 6"/>
          <p:cNvSpPr/>
          <p:nvPr userDrawn="1"/>
        </p:nvSpPr>
        <p:spPr>
          <a:xfrm>
            <a:off x="0" y="0"/>
            <a:ext cx="9144000" cy="904690"/>
          </a:xfrm>
          <a:prstGeom prst="rect">
            <a:avLst/>
          </a:prstGeom>
          <a:solidFill>
            <a:srgbClr val="0058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2553056" cy="895475"/>
          </a:xfrm>
          <a:prstGeom prst="rect">
            <a:avLst/>
          </a:prstGeom>
        </p:spPr>
      </p:pic>
      <p:cxnSp>
        <p:nvCxnSpPr>
          <p:cNvPr id="9" name="直接连接符 8"/>
          <p:cNvCxnSpPr/>
          <p:nvPr userDrawn="1"/>
        </p:nvCxnSpPr>
        <p:spPr>
          <a:xfrm>
            <a:off x="0" y="6207369"/>
            <a:ext cx="9144000" cy="0"/>
          </a:xfrm>
          <a:prstGeom prst="line">
            <a:avLst/>
          </a:prstGeom>
          <a:ln w="19050">
            <a:solidFill>
              <a:srgbClr val="005825"/>
            </a:solidFill>
          </a:ln>
        </p:spPr>
        <p:style>
          <a:lnRef idx="1">
            <a:schemeClr val="dk1"/>
          </a:lnRef>
          <a:fillRef idx="0">
            <a:schemeClr val="dk1"/>
          </a:fillRef>
          <a:effectRef idx="0">
            <a:schemeClr val="dk1"/>
          </a:effectRef>
          <a:fontRef idx="minor">
            <a:schemeClr val="tx1"/>
          </a:fontRef>
        </p:style>
      </p:cxnSp>
      <p:sp>
        <p:nvSpPr>
          <p:cNvPr id="10" name="矩形 9"/>
          <p:cNvSpPr/>
          <p:nvPr userDrawn="1"/>
        </p:nvSpPr>
        <p:spPr>
          <a:xfrm>
            <a:off x="8264768" y="5838092"/>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97877" y="1251866"/>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8251165"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801541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7784141" y="504468"/>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7548387"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7312633"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707053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userDrawn="1"/>
        </p:nvSpPr>
        <p:spPr>
          <a:xfrm>
            <a:off x="8499340"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p:cNvSpPr txBox="1"/>
          <p:nvPr userDrawn="1"/>
        </p:nvSpPr>
        <p:spPr>
          <a:xfrm>
            <a:off x="5785338" y="422030"/>
            <a:ext cx="1220726" cy="3165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800" kern="1200">
                <a:solidFill>
                  <a:schemeClr val="tx1"/>
                </a:solidFill>
                <a:latin typeface="楷体" panose="02010609060101010101" pitchFamily="49" charset="-122"/>
                <a:ea typeface="楷体" panose="02010609060101010101" pitchFamily="49" charset="-122"/>
                <a:cs typeface="+mj-cs"/>
              </a:defRPr>
            </a:lvl1pPr>
          </a:lstStyle>
          <a:p>
            <a:r>
              <a:rPr lang="zh-CN" altLang="en-US" sz="2000" dirty="0">
                <a:solidFill>
                  <a:schemeClr val="bg1"/>
                </a:solidFill>
                <a:ea typeface="华文楷体" panose="02010600040101010101" pitchFamily="2" charset="-122"/>
              </a:rPr>
              <a:t>研究目标</a:t>
            </a:r>
            <a:endParaRPr lang="zh-CN" altLang="en-US" sz="2000" dirty="0">
              <a:solidFill>
                <a:schemeClr val="bg1"/>
              </a:solidFill>
              <a:ea typeface="华文楷体" panose="0201060004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6138" y="1178169"/>
            <a:ext cx="7570176" cy="518746"/>
          </a:xfrm>
        </p:spPr>
        <p:txBody>
          <a:bodyPr>
            <a:noAutofit/>
          </a:bodyPr>
          <a:lstStyle>
            <a:lvl1pPr>
              <a:defRPr sz="2800">
                <a:latin typeface="楷体" panose="02010609060101010101" pitchFamily="49" charset="-122"/>
                <a:ea typeface="楷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28650" y="1964168"/>
            <a:ext cx="7697664" cy="380358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
        <p:nvSpPr>
          <p:cNvPr id="7" name="矩形 6"/>
          <p:cNvSpPr/>
          <p:nvPr userDrawn="1"/>
        </p:nvSpPr>
        <p:spPr>
          <a:xfrm>
            <a:off x="0" y="0"/>
            <a:ext cx="9144000" cy="904690"/>
          </a:xfrm>
          <a:prstGeom prst="rect">
            <a:avLst/>
          </a:prstGeom>
          <a:solidFill>
            <a:srgbClr val="0058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2553056" cy="895475"/>
          </a:xfrm>
          <a:prstGeom prst="rect">
            <a:avLst/>
          </a:prstGeom>
        </p:spPr>
      </p:pic>
      <p:cxnSp>
        <p:nvCxnSpPr>
          <p:cNvPr id="9" name="直接连接符 8"/>
          <p:cNvCxnSpPr/>
          <p:nvPr userDrawn="1"/>
        </p:nvCxnSpPr>
        <p:spPr>
          <a:xfrm>
            <a:off x="0" y="6207369"/>
            <a:ext cx="9144000" cy="0"/>
          </a:xfrm>
          <a:prstGeom prst="line">
            <a:avLst/>
          </a:prstGeom>
          <a:ln w="19050">
            <a:solidFill>
              <a:srgbClr val="005825"/>
            </a:solidFill>
          </a:ln>
        </p:spPr>
        <p:style>
          <a:lnRef idx="1">
            <a:schemeClr val="dk1"/>
          </a:lnRef>
          <a:fillRef idx="0">
            <a:schemeClr val="dk1"/>
          </a:fillRef>
          <a:effectRef idx="0">
            <a:schemeClr val="dk1"/>
          </a:effectRef>
          <a:fontRef idx="minor">
            <a:schemeClr val="tx1"/>
          </a:fontRef>
        </p:style>
      </p:cxnSp>
      <p:sp>
        <p:nvSpPr>
          <p:cNvPr id="10" name="矩形 9"/>
          <p:cNvSpPr/>
          <p:nvPr userDrawn="1"/>
        </p:nvSpPr>
        <p:spPr>
          <a:xfrm>
            <a:off x="8264768" y="5838092"/>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97877" y="1251866"/>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a:off x="8251165"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8002990" y="504468"/>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7548387"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a:off x="7312633"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707053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userDrawn="1"/>
        </p:nvSpPr>
        <p:spPr>
          <a:xfrm>
            <a:off x="8499340"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p:cNvSpPr txBox="1"/>
          <p:nvPr userDrawn="1"/>
        </p:nvSpPr>
        <p:spPr>
          <a:xfrm>
            <a:off x="5785338" y="422030"/>
            <a:ext cx="1220726" cy="3165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800" kern="1200">
                <a:solidFill>
                  <a:schemeClr val="tx1"/>
                </a:solidFill>
                <a:latin typeface="楷体" panose="02010609060101010101" pitchFamily="49" charset="-122"/>
                <a:ea typeface="楷体" panose="02010609060101010101" pitchFamily="49" charset="-122"/>
                <a:cs typeface="+mj-cs"/>
              </a:defRPr>
            </a:lvl1pPr>
          </a:lstStyle>
          <a:p>
            <a:r>
              <a:rPr lang="zh-CN" altLang="en-US" sz="2000" dirty="0">
                <a:solidFill>
                  <a:schemeClr val="bg1"/>
                </a:solidFill>
                <a:ea typeface="华文楷体" panose="02010600040101010101" pitchFamily="2" charset="-122"/>
              </a:rPr>
              <a:t>研究过程</a:t>
            </a:r>
            <a:endParaRPr lang="zh-CN" altLang="en-US" sz="2000" dirty="0">
              <a:solidFill>
                <a:schemeClr val="bg1"/>
              </a:solidFill>
              <a:ea typeface="华文楷体" panose="02010600040101010101" pitchFamily="2" charset="-122"/>
            </a:endParaRPr>
          </a:p>
        </p:txBody>
      </p:sp>
      <p:sp>
        <p:nvSpPr>
          <p:cNvPr id="29" name="矩形 28"/>
          <p:cNvSpPr/>
          <p:nvPr userDrawn="1"/>
        </p:nvSpPr>
        <p:spPr>
          <a:xfrm>
            <a:off x="7778862"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6138" y="1178169"/>
            <a:ext cx="7570176" cy="518746"/>
          </a:xfrm>
        </p:spPr>
        <p:txBody>
          <a:bodyPr>
            <a:noAutofit/>
          </a:bodyPr>
          <a:lstStyle>
            <a:lvl1pPr>
              <a:defRPr sz="2800">
                <a:latin typeface="楷体" panose="02010609060101010101" pitchFamily="49" charset="-122"/>
                <a:ea typeface="楷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28650" y="1964168"/>
            <a:ext cx="7697664" cy="380358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
        <p:nvSpPr>
          <p:cNvPr id="7" name="矩形 6"/>
          <p:cNvSpPr/>
          <p:nvPr userDrawn="1"/>
        </p:nvSpPr>
        <p:spPr>
          <a:xfrm>
            <a:off x="0" y="0"/>
            <a:ext cx="9144000" cy="904690"/>
          </a:xfrm>
          <a:prstGeom prst="rect">
            <a:avLst/>
          </a:prstGeom>
          <a:solidFill>
            <a:srgbClr val="0058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2553056" cy="895475"/>
          </a:xfrm>
          <a:prstGeom prst="rect">
            <a:avLst/>
          </a:prstGeom>
        </p:spPr>
      </p:pic>
      <p:cxnSp>
        <p:nvCxnSpPr>
          <p:cNvPr id="9" name="直接连接符 8"/>
          <p:cNvCxnSpPr/>
          <p:nvPr userDrawn="1"/>
        </p:nvCxnSpPr>
        <p:spPr>
          <a:xfrm>
            <a:off x="0" y="6207369"/>
            <a:ext cx="9144000" cy="0"/>
          </a:xfrm>
          <a:prstGeom prst="line">
            <a:avLst/>
          </a:prstGeom>
          <a:ln w="19050">
            <a:solidFill>
              <a:srgbClr val="005825"/>
            </a:solidFill>
          </a:ln>
        </p:spPr>
        <p:style>
          <a:lnRef idx="1">
            <a:schemeClr val="dk1"/>
          </a:lnRef>
          <a:fillRef idx="0">
            <a:schemeClr val="dk1"/>
          </a:fillRef>
          <a:effectRef idx="0">
            <a:schemeClr val="dk1"/>
          </a:effectRef>
          <a:fontRef idx="minor">
            <a:schemeClr val="tx1"/>
          </a:fontRef>
        </p:style>
      </p:cxnSp>
      <p:sp>
        <p:nvSpPr>
          <p:cNvPr id="10" name="矩形 9"/>
          <p:cNvSpPr/>
          <p:nvPr userDrawn="1"/>
        </p:nvSpPr>
        <p:spPr>
          <a:xfrm>
            <a:off x="8264768" y="5838092"/>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97877" y="1251866"/>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8251165" y="504468"/>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801541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778414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7548387"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7312633"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707053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userDrawn="1"/>
        </p:nvSpPr>
        <p:spPr>
          <a:xfrm>
            <a:off x="8499340"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1"/>
          <p:cNvSpPr txBox="1"/>
          <p:nvPr userDrawn="1"/>
        </p:nvSpPr>
        <p:spPr>
          <a:xfrm>
            <a:off x="5785338" y="422030"/>
            <a:ext cx="1220726" cy="3165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800" kern="1200">
                <a:solidFill>
                  <a:schemeClr val="tx1"/>
                </a:solidFill>
                <a:latin typeface="楷体" panose="02010609060101010101" pitchFamily="49" charset="-122"/>
                <a:ea typeface="楷体" panose="02010609060101010101" pitchFamily="49" charset="-122"/>
                <a:cs typeface="+mj-cs"/>
              </a:defRPr>
            </a:lvl1pPr>
          </a:lstStyle>
          <a:p>
            <a:r>
              <a:rPr lang="zh-CN" altLang="en-US" sz="2000" dirty="0">
                <a:solidFill>
                  <a:schemeClr val="bg1"/>
                </a:solidFill>
                <a:ea typeface="华文楷体" panose="02010600040101010101" pitchFamily="2" charset="-122"/>
              </a:rPr>
              <a:t>研究结论</a:t>
            </a:r>
            <a:endParaRPr lang="zh-CN" altLang="en-US" sz="2000" dirty="0">
              <a:solidFill>
                <a:schemeClr val="bg1"/>
              </a:solidFill>
              <a:ea typeface="华文楷体" panose="0201060004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6138" y="1178169"/>
            <a:ext cx="7570176" cy="518746"/>
          </a:xfrm>
        </p:spPr>
        <p:txBody>
          <a:bodyPr>
            <a:noAutofit/>
          </a:bodyPr>
          <a:lstStyle>
            <a:lvl1pPr>
              <a:defRPr sz="2800">
                <a:latin typeface="楷体" panose="02010609060101010101" pitchFamily="49" charset="-122"/>
                <a:ea typeface="楷体" panose="02010609060101010101" pitchFamily="49"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28650" y="1964168"/>
            <a:ext cx="7697664" cy="380358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DBC6474-6744-4657-9C3C-F50457957C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14F0-47FE-4937-9DB0-2B15A813C1B0}" type="slidenum">
              <a:rPr lang="zh-CN" altLang="en-US" smtClean="0"/>
            </a:fld>
            <a:endParaRPr lang="zh-CN" altLang="en-US"/>
          </a:p>
        </p:txBody>
      </p:sp>
      <p:sp>
        <p:nvSpPr>
          <p:cNvPr id="7" name="矩形 6"/>
          <p:cNvSpPr/>
          <p:nvPr userDrawn="1"/>
        </p:nvSpPr>
        <p:spPr>
          <a:xfrm>
            <a:off x="0" y="0"/>
            <a:ext cx="9144000" cy="904690"/>
          </a:xfrm>
          <a:prstGeom prst="rect">
            <a:avLst/>
          </a:prstGeom>
          <a:solidFill>
            <a:srgbClr val="00582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215"/>
            <a:ext cx="2553056" cy="895475"/>
          </a:xfrm>
          <a:prstGeom prst="rect">
            <a:avLst/>
          </a:prstGeom>
        </p:spPr>
      </p:pic>
      <p:cxnSp>
        <p:nvCxnSpPr>
          <p:cNvPr id="9" name="直接连接符 8"/>
          <p:cNvCxnSpPr/>
          <p:nvPr userDrawn="1"/>
        </p:nvCxnSpPr>
        <p:spPr>
          <a:xfrm>
            <a:off x="0" y="6207369"/>
            <a:ext cx="9144000" cy="0"/>
          </a:xfrm>
          <a:prstGeom prst="line">
            <a:avLst/>
          </a:prstGeom>
          <a:ln w="19050">
            <a:solidFill>
              <a:srgbClr val="005825"/>
            </a:solidFill>
          </a:ln>
        </p:spPr>
        <p:style>
          <a:lnRef idx="1">
            <a:schemeClr val="dk1"/>
          </a:lnRef>
          <a:fillRef idx="0">
            <a:schemeClr val="dk1"/>
          </a:fillRef>
          <a:effectRef idx="0">
            <a:schemeClr val="dk1"/>
          </a:effectRef>
          <a:fontRef idx="minor">
            <a:schemeClr val="tx1"/>
          </a:fontRef>
        </p:style>
      </p:cxnSp>
      <p:sp>
        <p:nvSpPr>
          <p:cNvPr id="10" name="矩形 9"/>
          <p:cNvSpPr/>
          <p:nvPr userDrawn="1"/>
        </p:nvSpPr>
        <p:spPr>
          <a:xfrm>
            <a:off x="8264768" y="5838092"/>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97877" y="1251866"/>
            <a:ext cx="61546" cy="365125"/>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userDrawn="1"/>
        </p:nvSpPr>
        <p:spPr>
          <a:xfrm>
            <a:off x="8251165"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userDrawn="1"/>
        </p:nvSpPr>
        <p:spPr>
          <a:xfrm>
            <a:off x="801541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778414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7548387"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7312633"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7070531" y="504468"/>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userDrawn="1"/>
        </p:nvSpPr>
        <p:spPr>
          <a:xfrm>
            <a:off x="8499340" y="504468"/>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标题 1"/>
          <p:cNvSpPr txBox="1"/>
          <p:nvPr userDrawn="1"/>
        </p:nvSpPr>
        <p:spPr>
          <a:xfrm>
            <a:off x="5785338" y="422030"/>
            <a:ext cx="1220726" cy="3165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800" kern="1200">
                <a:solidFill>
                  <a:schemeClr val="tx1"/>
                </a:solidFill>
                <a:latin typeface="楷体" panose="02010609060101010101" pitchFamily="49" charset="-122"/>
                <a:ea typeface="楷体" panose="02010609060101010101" pitchFamily="49" charset="-122"/>
                <a:cs typeface="+mj-cs"/>
              </a:defRPr>
            </a:lvl1pPr>
          </a:lstStyle>
          <a:p>
            <a:r>
              <a:rPr lang="zh-CN" altLang="en-US" sz="2000" dirty="0">
                <a:solidFill>
                  <a:schemeClr val="bg1"/>
                </a:solidFill>
                <a:ea typeface="华文楷体" panose="02010600040101010101" pitchFamily="2" charset="-122"/>
              </a:rPr>
              <a:t>文献致谢</a:t>
            </a:r>
            <a:endParaRPr lang="zh-CN" altLang="en-US" sz="2000" dirty="0">
              <a:solidFill>
                <a:schemeClr val="bg1"/>
              </a:solidFill>
              <a:ea typeface="华文楷体" panose="0201060004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DBC6474-6744-4657-9C3C-F50457957C27}"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DB14F0-47FE-4937-9DB0-2B15A813C1B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8.jpeg"/><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5.xml"/><Relationship Id="rId3" Type="http://schemas.openxmlformats.org/officeDocument/2006/relationships/tags" Target="../tags/tag7.xml"/><Relationship Id="rId2" Type="http://schemas.openxmlformats.org/officeDocument/2006/relationships/image" Target="../media/image14.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tags" Target="../tags/tag8.xml"/><Relationship Id="rId2" Type="http://schemas.openxmlformats.org/officeDocument/2006/relationships/image" Target="../media/image15.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5.xml"/><Relationship Id="rId3" Type="http://schemas.openxmlformats.org/officeDocument/2006/relationships/tags" Target="../tags/tag9.xml"/><Relationship Id="rId2" Type="http://schemas.openxmlformats.org/officeDocument/2006/relationships/image" Target="../media/image15.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5.xml"/><Relationship Id="rId2" Type="http://schemas.openxmlformats.org/officeDocument/2006/relationships/tags" Target="../tags/tag10.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16.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5.xml"/><Relationship Id="rId2" Type="http://schemas.openxmlformats.org/officeDocument/2006/relationships/image" Target="../media/image17.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5.xml"/><Relationship Id="rId3" Type="http://schemas.openxmlformats.org/officeDocument/2006/relationships/tags" Target="../tags/tag11.xml"/><Relationship Id="rId2" Type="http://schemas.openxmlformats.org/officeDocument/2006/relationships/image" Target="../media/image18.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5.xml"/><Relationship Id="rId3" Type="http://schemas.openxmlformats.org/officeDocument/2006/relationships/tags" Target="../tags/tag12.xml"/><Relationship Id="rId2" Type="http://schemas.openxmlformats.org/officeDocument/2006/relationships/image" Target="../media/image18.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openxmlformats.org/officeDocument/2006/relationships/tags" Target="../tags/tag13.xml"/><Relationship Id="rId2" Type="http://schemas.openxmlformats.org/officeDocument/2006/relationships/image" Target="../media/image18.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5.xml"/><Relationship Id="rId2" Type="http://schemas.openxmlformats.org/officeDocument/2006/relationships/image" Target="../media/image19.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5.xml"/><Relationship Id="rId2" Type="http://schemas.openxmlformats.org/officeDocument/2006/relationships/image" Target="../media/image20.pn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5.xml"/><Relationship Id="rId2" Type="http://schemas.openxmlformats.org/officeDocument/2006/relationships/image" Target="../media/image21.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5.xml"/><Relationship Id="rId2" Type="http://schemas.openxmlformats.org/officeDocument/2006/relationships/image" Target="../media/image22.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5.xml"/><Relationship Id="rId2" Type="http://schemas.openxmlformats.org/officeDocument/2006/relationships/image" Target="../media/image23.png"/><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5.xml"/><Relationship Id="rId2" Type="http://schemas.openxmlformats.org/officeDocument/2006/relationships/image" Target="../media/image24.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5.xml"/><Relationship Id="rId2" Type="http://schemas.openxmlformats.org/officeDocument/2006/relationships/image" Target="../media/image25.png"/><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vmlDrawing" Target="../drawings/vmlDrawing1.vml"/><Relationship Id="rId6" Type="http://schemas.openxmlformats.org/officeDocument/2006/relationships/slideLayout" Target="../slideLayouts/slideLayout15.xml"/><Relationship Id="rId5" Type="http://schemas.openxmlformats.org/officeDocument/2006/relationships/image" Target="../media/image27.wmf"/><Relationship Id="rId4" Type="http://schemas.openxmlformats.org/officeDocument/2006/relationships/oleObject" Target="../embeddings/oleObject2.bin"/><Relationship Id="rId3" Type="http://schemas.openxmlformats.org/officeDocument/2006/relationships/image" Target="../media/image26.wmf"/><Relationship Id="rId2" Type="http://schemas.openxmlformats.org/officeDocument/2006/relationships/oleObject" Target="../embeddings/oleObject1.bin"/><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5.xml"/><Relationship Id="rId2" Type="http://schemas.openxmlformats.org/officeDocument/2006/relationships/image" Target="../media/image28.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5.xml"/><Relationship Id="rId2" Type="http://schemas.openxmlformats.org/officeDocument/2006/relationships/image" Target="../media/image29.png"/><Relationship Id="rId1"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5.xml"/><Relationship Id="rId3" Type="http://schemas.openxmlformats.org/officeDocument/2006/relationships/tags" Target="../tags/tag14.xml"/><Relationship Id="rId2" Type="http://schemas.openxmlformats.org/officeDocument/2006/relationships/image" Target="../media/image9.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5.xml"/><Relationship Id="rId3" Type="http://schemas.openxmlformats.org/officeDocument/2006/relationships/tags" Target="../tags/tag15.xml"/><Relationship Id="rId2" Type="http://schemas.openxmlformats.org/officeDocument/2006/relationships/image" Target="../media/image9.png"/><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5.xml"/><Relationship Id="rId3" Type="http://schemas.openxmlformats.org/officeDocument/2006/relationships/tags" Target="../tags/tag16.xml"/><Relationship Id="rId2" Type="http://schemas.openxmlformats.org/officeDocument/2006/relationships/image" Target="../media/image30.png"/><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5.xml"/><Relationship Id="rId3" Type="http://schemas.openxmlformats.org/officeDocument/2006/relationships/tags" Target="../tags/tag17.xml"/><Relationship Id="rId2" Type="http://schemas.openxmlformats.org/officeDocument/2006/relationships/image" Target="../media/image9.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5.xml"/><Relationship Id="rId3" Type="http://schemas.openxmlformats.org/officeDocument/2006/relationships/tags" Target="../tags/tag18.xml"/><Relationship Id="rId2" Type="http://schemas.openxmlformats.org/officeDocument/2006/relationships/image" Target="../media/image9.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5.xml"/><Relationship Id="rId2" Type="http://schemas.openxmlformats.org/officeDocument/2006/relationships/image" Target="../media/image31.png"/><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5.xml"/><Relationship Id="rId3" Type="http://schemas.openxmlformats.org/officeDocument/2006/relationships/tags" Target="../tags/tag19.xml"/><Relationship Id="rId2" Type="http://schemas.openxmlformats.org/officeDocument/2006/relationships/image" Target="../media/image32.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5.xml"/><Relationship Id="rId3" Type="http://schemas.openxmlformats.org/officeDocument/2006/relationships/tags" Target="../tags/tag1.xml"/><Relationship Id="rId2" Type="http://schemas.openxmlformats.org/officeDocument/2006/relationships/image" Target="../media/image9.pn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5.xml"/><Relationship Id="rId2" Type="http://schemas.openxmlformats.org/officeDocument/2006/relationships/tags" Target="../tags/tag20.xml"/><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5.xml"/><Relationship Id="rId2" Type="http://schemas.openxmlformats.org/officeDocument/2006/relationships/tags" Target="../tags/tag21.xml"/><Relationship Id="rId1" Type="http://schemas.openxmlformats.org/officeDocument/2006/relationships/image" Target="../media/image9.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5.xml"/><Relationship Id="rId2" Type="http://schemas.openxmlformats.org/officeDocument/2006/relationships/image" Target="../media/image33.png"/><Relationship Id="rId1" Type="http://schemas.openxmlformats.org/officeDocument/2006/relationships/image" Target="../media/image9.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5.xml"/><Relationship Id="rId2" Type="http://schemas.openxmlformats.org/officeDocument/2006/relationships/image" Target="../media/image34.png"/><Relationship Id="rId1" Type="http://schemas.openxmlformats.org/officeDocument/2006/relationships/image" Target="../media/image9.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5.xml"/><Relationship Id="rId2" Type="http://schemas.openxmlformats.org/officeDocument/2006/relationships/image" Target="../media/image35.png"/><Relationship Id="rId1" Type="http://schemas.openxmlformats.org/officeDocument/2006/relationships/image" Target="../media/image9.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5.xml"/><Relationship Id="rId2" Type="http://schemas.openxmlformats.org/officeDocument/2006/relationships/image" Target="../media/image36.png"/><Relationship Id="rId1" Type="http://schemas.openxmlformats.org/officeDocument/2006/relationships/image" Target="../media/image9.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5.xml"/><Relationship Id="rId3" Type="http://schemas.openxmlformats.org/officeDocument/2006/relationships/image" Target="../media/image9.png"/><Relationship Id="rId2" Type="http://schemas.openxmlformats.org/officeDocument/2006/relationships/chart" Target="../charts/chart3.xml"/><Relationship Id="rId1" Type="http://schemas.openxmlformats.org/officeDocument/2006/relationships/chart" Target="../charts/chart2.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5.xml"/><Relationship Id="rId2" Type="http://schemas.openxmlformats.org/officeDocument/2006/relationships/image" Target="../media/image9.png"/><Relationship Id="rId1" Type="http://schemas.openxmlformats.org/officeDocument/2006/relationships/chart" Target="../charts/chart4.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5.xml"/><Relationship Id="rId2" Type="http://schemas.openxmlformats.org/officeDocument/2006/relationships/image" Target="../media/image37.png"/><Relationship Id="rId1" Type="http://schemas.openxmlformats.org/officeDocument/2006/relationships/image" Target="../media/image9.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5.xml"/><Relationship Id="rId2" Type="http://schemas.openxmlformats.org/officeDocument/2006/relationships/image" Target="../media/image9.png"/><Relationship Id="rId1" Type="http://schemas.openxmlformats.org/officeDocument/2006/relationships/chart" Target="../charts/chart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5.xml"/><Relationship Id="rId3" Type="http://schemas.openxmlformats.org/officeDocument/2006/relationships/tags" Target="../tags/tag2.xml"/><Relationship Id="rId2" Type="http://schemas.openxmlformats.org/officeDocument/2006/relationships/image" Target="../media/image11.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5.xml"/><Relationship Id="rId2" Type="http://schemas.openxmlformats.org/officeDocument/2006/relationships/image" Target="../media/image38.png"/><Relationship Id="rId1" Type="http://schemas.openxmlformats.org/officeDocument/2006/relationships/image" Target="../media/image9.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5.xml"/><Relationship Id="rId2" Type="http://schemas.openxmlformats.org/officeDocument/2006/relationships/image" Target="../media/image39.png"/><Relationship Id="rId1" Type="http://schemas.openxmlformats.org/officeDocument/2006/relationships/image" Target="../media/image9.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5.xml"/><Relationship Id="rId2" Type="http://schemas.openxmlformats.org/officeDocument/2006/relationships/image" Target="../media/image9.png"/><Relationship Id="rId1" Type="http://schemas.openxmlformats.org/officeDocument/2006/relationships/chart" Target="../charts/chart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5.xml"/><Relationship Id="rId3" Type="http://schemas.openxmlformats.org/officeDocument/2006/relationships/tags" Target="../tags/tag3.xml"/><Relationship Id="rId2" Type="http://schemas.openxmlformats.org/officeDocument/2006/relationships/image" Target="../media/image9.png"/><Relationship Id="rId1"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5.xml"/><Relationship Id="rId2" Type="http://schemas.openxmlformats.org/officeDocument/2006/relationships/image" Target="../media/image7.jpeg"/><Relationship Id="rId1" Type="http://schemas.openxmlformats.org/officeDocument/2006/relationships/image" Target="../media/image6.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1.png"/><Relationship Id="rId1"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2.xml"/><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5.png"/><Relationship Id="rId1" Type="http://schemas.openxmlformats.org/officeDocument/2006/relationships/chart" Target="../charts/chart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5.xml"/><Relationship Id="rId3" Type="http://schemas.openxmlformats.org/officeDocument/2006/relationships/tags" Target="../tags/tag4.xml"/><Relationship Id="rId2" Type="http://schemas.openxmlformats.org/officeDocument/2006/relationships/image" Target="../media/image13.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tags" Target="../tags/tag5.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5.xml"/><Relationship Id="rId3" Type="http://schemas.openxmlformats.org/officeDocument/2006/relationships/tags" Target="../tags/tag6.xml"/><Relationship Id="rId2" Type="http://schemas.openxmlformats.org/officeDocument/2006/relationships/image" Target="../media/image9.png"/><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p:nvPr/>
        </p:nvSpPr>
        <p:spPr>
          <a:xfrm>
            <a:off x="8809550" y="2006245"/>
            <a:ext cx="334449" cy="17298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0" y="2006246"/>
            <a:ext cx="334449" cy="17298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a:blip r:embed="rId1">
            <a:clrChange>
              <a:clrFrom>
                <a:srgbClr val="FCFFFF"/>
              </a:clrFrom>
              <a:clrTo>
                <a:srgbClr val="FCFFFF">
                  <a:alpha val="0"/>
                </a:srgbClr>
              </a:clrTo>
            </a:clrChange>
            <a:extLst>
              <a:ext uri="{28A0092B-C50C-407E-A947-70E740481C1C}">
                <a14:useLocalDpi xmlns:a14="http://schemas.microsoft.com/office/drawing/2010/main" val="0"/>
              </a:ext>
            </a:extLst>
          </a:blip>
          <a:stretch>
            <a:fillRect/>
          </a:stretch>
        </p:blipFill>
        <p:spPr>
          <a:xfrm>
            <a:off x="7964941" y="275822"/>
            <a:ext cx="961428" cy="939068"/>
          </a:xfrm>
          <a:prstGeom prst="rect">
            <a:avLst/>
          </a:prstGeom>
        </p:spPr>
      </p:pic>
      <p:grpSp>
        <p:nvGrpSpPr>
          <p:cNvPr id="2" name="Group 433"/>
          <p:cNvGrpSpPr/>
          <p:nvPr/>
        </p:nvGrpSpPr>
        <p:grpSpPr bwMode="auto">
          <a:xfrm>
            <a:off x="343476" y="997653"/>
            <a:ext cx="8422105" cy="4181275"/>
            <a:chOff x="2359" y="2311"/>
            <a:chExt cx="3394" cy="1685"/>
          </a:xfrm>
          <a:solidFill>
            <a:schemeClr val="bg1">
              <a:lumMod val="95000"/>
            </a:schemeClr>
          </a:solidFill>
        </p:grpSpPr>
        <p:sp>
          <p:nvSpPr>
            <p:cNvPr id="3" name="Freeform 434"/>
            <p:cNvSpPr/>
            <p:nvPr/>
          </p:nvSpPr>
          <p:spPr bwMode="auto">
            <a:xfrm>
              <a:off x="3401" y="2311"/>
              <a:ext cx="446" cy="239"/>
            </a:xfrm>
            <a:custGeom>
              <a:avLst/>
              <a:gdLst>
                <a:gd name="T0" fmla="*/ 369 w 446"/>
                <a:gd name="T1" fmla="*/ 3 h 239"/>
                <a:gd name="T2" fmla="*/ 360 w 446"/>
                <a:gd name="T3" fmla="*/ 7 h 239"/>
                <a:gd name="T4" fmla="*/ 387 w 446"/>
                <a:gd name="T5" fmla="*/ 10 h 239"/>
                <a:gd name="T6" fmla="*/ 386 w 446"/>
                <a:gd name="T7" fmla="*/ 13 h 239"/>
                <a:gd name="T8" fmla="*/ 360 w 446"/>
                <a:gd name="T9" fmla="*/ 16 h 239"/>
                <a:gd name="T10" fmla="*/ 364 w 446"/>
                <a:gd name="T11" fmla="*/ 20 h 239"/>
                <a:gd name="T12" fmla="*/ 406 w 446"/>
                <a:gd name="T13" fmla="*/ 13 h 239"/>
                <a:gd name="T14" fmla="*/ 444 w 446"/>
                <a:gd name="T15" fmla="*/ 14 h 239"/>
                <a:gd name="T16" fmla="*/ 442 w 446"/>
                <a:gd name="T17" fmla="*/ 22 h 239"/>
                <a:gd name="T18" fmla="*/ 412 w 446"/>
                <a:gd name="T19" fmla="*/ 24 h 239"/>
                <a:gd name="T20" fmla="*/ 387 w 446"/>
                <a:gd name="T21" fmla="*/ 34 h 239"/>
                <a:gd name="T22" fmla="*/ 376 w 446"/>
                <a:gd name="T23" fmla="*/ 46 h 239"/>
                <a:gd name="T24" fmla="*/ 389 w 446"/>
                <a:gd name="T25" fmla="*/ 54 h 239"/>
                <a:gd name="T26" fmla="*/ 376 w 446"/>
                <a:gd name="T27" fmla="*/ 57 h 239"/>
                <a:gd name="T28" fmla="*/ 364 w 446"/>
                <a:gd name="T29" fmla="*/ 63 h 239"/>
                <a:gd name="T30" fmla="*/ 376 w 446"/>
                <a:gd name="T31" fmla="*/ 67 h 239"/>
                <a:gd name="T32" fmla="*/ 376 w 446"/>
                <a:gd name="T33" fmla="*/ 73 h 239"/>
                <a:gd name="T34" fmla="*/ 386 w 446"/>
                <a:gd name="T35" fmla="*/ 76 h 239"/>
                <a:gd name="T36" fmla="*/ 367 w 446"/>
                <a:gd name="T37" fmla="*/ 79 h 239"/>
                <a:gd name="T38" fmla="*/ 359 w 446"/>
                <a:gd name="T39" fmla="*/ 89 h 239"/>
                <a:gd name="T40" fmla="*/ 340 w 446"/>
                <a:gd name="T41" fmla="*/ 96 h 239"/>
                <a:gd name="T42" fmla="*/ 337 w 446"/>
                <a:gd name="T43" fmla="*/ 107 h 239"/>
                <a:gd name="T44" fmla="*/ 337 w 446"/>
                <a:gd name="T45" fmla="*/ 110 h 239"/>
                <a:gd name="T46" fmla="*/ 339 w 446"/>
                <a:gd name="T47" fmla="*/ 120 h 239"/>
                <a:gd name="T48" fmla="*/ 307 w 446"/>
                <a:gd name="T49" fmla="*/ 113 h 239"/>
                <a:gd name="T50" fmla="*/ 303 w 446"/>
                <a:gd name="T51" fmla="*/ 119 h 239"/>
                <a:gd name="T52" fmla="*/ 297 w 446"/>
                <a:gd name="T53" fmla="*/ 124 h 239"/>
                <a:gd name="T54" fmla="*/ 329 w 446"/>
                <a:gd name="T55" fmla="*/ 127 h 239"/>
                <a:gd name="T56" fmla="*/ 306 w 446"/>
                <a:gd name="T57" fmla="*/ 140 h 239"/>
                <a:gd name="T58" fmla="*/ 263 w 446"/>
                <a:gd name="T59" fmla="*/ 149 h 239"/>
                <a:gd name="T60" fmla="*/ 219 w 446"/>
                <a:gd name="T61" fmla="*/ 171 h 239"/>
                <a:gd name="T62" fmla="*/ 176 w 446"/>
                <a:gd name="T63" fmla="*/ 179 h 239"/>
                <a:gd name="T64" fmla="*/ 160 w 446"/>
                <a:gd name="T65" fmla="*/ 197 h 239"/>
                <a:gd name="T66" fmla="*/ 137 w 446"/>
                <a:gd name="T67" fmla="*/ 216 h 239"/>
                <a:gd name="T68" fmla="*/ 112 w 446"/>
                <a:gd name="T69" fmla="*/ 239 h 239"/>
                <a:gd name="T70" fmla="*/ 87 w 446"/>
                <a:gd name="T71" fmla="*/ 230 h 239"/>
                <a:gd name="T72" fmla="*/ 67 w 446"/>
                <a:gd name="T73" fmla="*/ 196 h 239"/>
                <a:gd name="T74" fmla="*/ 73 w 446"/>
                <a:gd name="T75" fmla="*/ 187 h 239"/>
                <a:gd name="T76" fmla="*/ 66 w 446"/>
                <a:gd name="T77" fmla="*/ 190 h 239"/>
                <a:gd name="T78" fmla="*/ 76 w 446"/>
                <a:gd name="T79" fmla="*/ 149 h 239"/>
                <a:gd name="T80" fmla="*/ 86 w 446"/>
                <a:gd name="T81" fmla="*/ 151 h 239"/>
                <a:gd name="T82" fmla="*/ 90 w 446"/>
                <a:gd name="T83" fmla="*/ 147 h 239"/>
                <a:gd name="T84" fmla="*/ 107 w 446"/>
                <a:gd name="T85" fmla="*/ 133 h 239"/>
                <a:gd name="T86" fmla="*/ 96 w 446"/>
                <a:gd name="T87" fmla="*/ 110 h 239"/>
                <a:gd name="T88" fmla="*/ 83 w 446"/>
                <a:gd name="T89" fmla="*/ 103 h 239"/>
                <a:gd name="T90" fmla="*/ 90 w 446"/>
                <a:gd name="T91" fmla="*/ 89 h 239"/>
                <a:gd name="T92" fmla="*/ 77 w 446"/>
                <a:gd name="T93" fmla="*/ 67 h 239"/>
                <a:gd name="T94" fmla="*/ 29 w 446"/>
                <a:gd name="T95" fmla="*/ 64 h 239"/>
                <a:gd name="T96" fmla="*/ 12 w 446"/>
                <a:gd name="T97" fmla="*/ 59 h 239"/>
                <a:gd name="T98" fmla="*/ 28 w 446"/>
                <a:gd name="T99" fmla="*/ 56 h 239"/>
                <a:gd name="T100" fmla="*/ 39 w 446"/>
                <a:gd name="T101" fmla="*/ 56 h 239"/>
                <a:gd name="T102" fmla="*/ 25 w 446"/>
                <a:gd name="T103" fmla="*/ 52 h 239"/>
                <a:gd name="T104" fmla="*/ 6 w 446"/>
                <a:gd name="T105" fmla="*/ 50 h 239"/>
                <a:gd name="T106" fmla="*/ 2 w 446"/>
                <a:gd name="T107" fmla="*/ 44 h 239"/>
                <a:gd name="T108" fmla="*/ 23 w 446"/>
                <a:gd name="T109" fmla="*/ 37 h 239"/>
                <a:gd name="T110" fmla="*/ 59 w 446"/>
                <a:gd name="T111" fmla="*/ 36 h 239"/>
                <a:gd name="T112" fmla="*/ 67 w 446"/>
                <a:gd name="T113" fmla="*/ 24 h 239"/>
                <a:gd name="T114" fmla="*/ 123 w 446"/>
                <a:gd name="T115" fmla="*/ 17 h 239"/>
                <a:gd name="T116" fmla="*/ 166 w 446"/>
                <a:gd name="T117" fmla="*/ 14 h 239"/>
                <a:gd name="T118" fmla="*/ 220 w 446"/>
                <a:gd name="T119" fmla="*/ 10 h 239"/>
                <a:gd name="T120" fmla="*/ 293 w 446"/>
                <a:gd name="T121" fmla="*/ 4 h 239"/>
                <a:gd name="T122" fmla="*/ 326 w 446"/>
                <a:gd name="T123"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6" h="239">
                  <a:moveTo>
                    <a:pt x="332" y="0"/>
                  </a:moveTo>
                  <a:lnTo>
                    <a:pt x="350" y="2"/>
                  </a:lnTo>
                  <a:lnTo>
                    <a:pt x="369" y="3"/>
                  </a:lnTo>
                  <a:lnTo>
                    <a:pt x="370" y="4"/>
                  </a:lnTo>
                  <a:lnTo>
                    <a:pt x="370" y="6"/>
                  </a:lnTo>
                  <a:lnTo>
                    <a:pt x="360" y="7"/>
                  </a:lnTo>
                  <a:lnTo>
                    <a:pt x="352" y="9"/>
                  </a:lnTo>
                  <a:lnTo>
                    <a:pt x="370" y="9"/>
                  </a:lnTo>
                  <a:lnTo>
                    <a:pt x="387" y="10"/>
                  </a:lnTo>
                  <a:lnTo>
                    <a:pt x="387" y="10"/>
                  </a:lnTo>
                  <a:lnTo>
                    <a:pt x="387" y="12"/>
                  </a:lnTo>
                  <a:lnTo>
                    <a:pt x="386" y="13"/>
                  </a:lnTo>
                  <a:lnTo>
                    <a:pt x="383" y="14"/>
                  </a:lnTo>
                  <a:lnTo>
                    <a:pt x="372" y="14"/>
                  </a:lnTo>
                  <a:lnTo>
                    <a:pt x="360" y="16"/>
                  </a:lnTo>
                  <a:lnTo>
                    <a:pt x="360" y="17"/>
                  </a:lnTo>
                  <a:lnTo>
                    <a:pt x="360" y="20"/>
                  </a:lnTo>
                  <a:lnTo>
                    <a:pt x="364" y="20"/>
                  </a:lnTo>
                  <a:lnTo>
                    <a:pt x="367" y="20"/>
                  </a:lnTo>
                  <a:lnTo>
                    <a:pt x="386" y="16"/>
                  </a:lnTo>
                  <a:lnTo>
                    <a:pt x="406" y="13"/>
                  </a:lnTo>
                  <a:lnTo>
                    <a:pt x="426" y="12"/>
                  </a:lnTo>
                  <a:lnTo>
                    <a:pt x="444" y="13"/>
                  </a:lnTo>
                  <a:lnTo>
                    <a:pt x="444" y="14"/>
                  </a:lnTo>
                  <a:lnTo>
                    <a:pt x="446" y="16"/>
                  </a:lnTo>
                  <a:lnTo>
                    <a:pt x="444" y="19"/>
                  </a:lnTo>
                  <a:lnTo>
                    <a:pt x="442" y="22"/>
                  </a:lnTo>
                  <a:lnTo>
                    <a:pt x="432" y="22"/>
                  </a:lnTo>
                  <a:lnTo>
                    <a:pt x="422" y="23"/>
                  </a:lnTo>
                  <a:lnTo>
                    <a:pt x="412" y="24"/>
                  </a:lnTo>
                  <a:lnTo>
                    <a:pt x="403" y="27"/>
                  </a:lnTo>
                  <a:lnTo>
                    <a:pt x="394" y="30"/>
                  </a:lnTo>
                  <a:lnTo>
                    <a:pt x="387" y="34"/>
                  </a:lnTo>
                  <a:lnTo>
                    <a:pt x="380" y="37"/>
                  </a:lnTo>
                  <a:lnTo>
                    <a:pt x="374" y="42"/>
                  </a:lnTo>
                  <a:lnTo>
                    <a:pt x="376" y="46"/>
                  </a:lnTo>
                  <a:lnTo>
                    <a:pt x="376" y="50"/>
                  </a:lnTo>
                  <a:lnTo>
                    <a:pt x="383" y="53"/>
                  </a:lnTo>
                  <a:lnTo>
                    <a:pt x="389" y="54"/>
                  </a:lnTo>
                  <a:lnTo>
                    <a:pt x="389" y="56"/>
                  </a:lnTo>
                  <a:lnTo>
                    <a:pt x="387" y="57"/>
                  </a:lnTo>
                  <a:lnTo>
                    <a:pt x="376" y="57"/>
                  </a:lnTo>
                  <a:lnTo>
                    <a:pt x="364" y="59"/>
                  </a:lnTo>
                  <a:lnTo>
                    <a:pt x="364" y="60"/>
                  </a:lnTo>
                  <a:lnTo>
                    <a:pt x="364" y="63"/>
                  </a:lnTo>
                  <a:lnTo>
                    <a:pt x="370" y="63"/>
                  </a:lnTo>
                  <a:lnTo>
                    <a:pt x="374" y="64"/>
                  </a:lnTo>
                  <a:lnTo>
                    <a:pt x="376" y="67"/>
                  </a:lnTo>
                  <a:lnTo>
                    <a:pt x="376" y="72"/>
                  </a:lnTo>
                  <a:lnTo>
                    <a:pt x="376" y="72"/>
                  </a:lnTo>
                  <a:lnTo>
                    <a:pt x="376" y="73"/>
                  </a:lnTo>
                  <a:lnTo>
                    <a:pt x="382" y="73"/>
                  </a:lnTo>
                  <a:lnTo>
                    <a:pt x="386" y="73"/>
                  </a:lnTo>
                  <a:lnTo>
                    <a:pt x="386" y="76"/>
                  </a:lnTo>
                  <a:lnTo>
                    <a:pt x="384" y="79"/>
                  </a:lnTo>
                  <a:lnTo>
                    <a:pt x="376" y="79"/>
                  </a:lnTo>
                  <a:lnTo>
                    <a:pt x="367" y="79"/>
                  </a:lnTo>
                  <a:lnTo>
                    <a:pt x="367" y="83"/>
                  </a:lnTo>
                  <a:lnTo>
                    <a:pt x="367" y="87"/>
                  </a:lnTo>
                  <a:lnTo>
                    <a:pt x="359" y="89"/>
                  </a:lnTo>
                  <a:lnTo>
                    <a:pt x="353" y="90"/>
                  </a:lnTo>
                  <a:lnTo>
                    <a:pt x="347" y="93"/>
                  </a:lnTo>
                  <a:lnTo>
                    <a:pt x="340" y="96"/>
                  </a:lnTo>
                  <a:lnTo>
                    <a:pt x="342" y="102"/>
                  </a:lnTo>
                  <a:lnTo>
                    <a:pt x="343" y="107"/>
                  </a:lnTo>
                  <a:lnTo>
                    <a:pt x="337" y="107"/>
                  </a:lnTo>
                  <a:lnTo>
                    <a:pt x="332" y="107"/>
                  </a:lnTo>
                  <a:lnTo>
                    <a:pt x="336" y="109"/>
                  </a:lnTo>
                  <a:lnTo>
                    <a:pt x="337" y="110"/>
                  </a:lnTo>
                  <a:lnTo>
                    <a:pt x="339" y="113"/>
                  </a:lnTo>
                  <a:lnTo>
                    <a:pt x="340" y="119"/>
                  </a:lnTo>
                  <a:lnTo>
                    <a:pt x="339" y="120"/>
                  </a:lnTo>
                  <a:lnTo>
                    <a:pt x="339" y="121"/>
                  </a:lnTo>
                  <a:lnTo>
                    <a:pt x="322" y="117"/>
                  </a:lnTo>
                  <a:lnTo>
                    <a:pt x="307" y="113"/>
                  </a:lnTo>
                  <a:lnTo>
                    <a:pt x="309" y="116"/>
                  </a:lnTo>
                  <a:lnTo>
                    <a:pt x="310" y="119"/>
                  </a:lnTo>
                  <a:lnTo>
                    <a:pt x="303" y="119"/>
                  </a:lnTo>
                  <a:lnTo>
                    <a:pt x="297" y="119"/>
                  </a:lnTo>
                  <a:lnTo>
                    <a:pt x="297" y="121"/>
                  </a:lnTo>
                  <a:lnTo>
                    <a:pt x="297" y="124"/>
                  </a:lnTo>
                  <a:lnTo>
                    <a:pt x="313" y="124"/>
                  </a:lnTo>
                  <a:lnTo>
                    <a:pt x="327" y="124"/>
                  </a:lnTo>
                  <a:lnTo>
                    <a:pt x="329" y="127"/>
                  </a:lnTo>
                  <a:lnTo>
                    <a:pt x="329" y="131"/>
                  </a:lnTo>
                  <a:lnTo>
                    <a:pt x="317" y="136"/>
                  </a:lnTo>
                  <a:lnTo>
                    <a:pt x="306" y="140"/>
                  </a:lnTo>
                  <a:lnTo>
                    <a:pt x="294" y="143"/>
                  </a:lnTo>
                  <a:lnTo>
                    <a:pt x="285" y="147"/>
                  </a:lnTo>
                  <a:lnTo>
                    <a:pt x="263" y="149"/>
                  </a:lnTo>
                  <a:lnTo>
                    <a:pt x="243" y="150"/>
                  </a:lnTo>
                  <a:lnTo>
                    <a:pt x="232" y="161"/>
                  </a:lnTo>
                  <a:lnTo>
                    <a:pt x="219" y="171"/>
                  </a:lnTo>
                  <a:lnTo>
                    <a:pt x="207" y="174"/>
                  </a:lnTo>
                  <a:lnTo>
                    <a:pt x="192" y="177"/>
                  </a:lnTo>
                  <a:lnTo>
                    <a:pt x="176" y="179"/>
                  </a:lnTo>
                  <a:lnTo>
                    <a:pt x="163" y="181"/>
                  </a:lnTo>
                  <a:lnTo>
                    <a:pt x="162" y="190"/>
                  </a:lnTo>
                  <a:lnTo>
                    <a:pt x="160" y="197"/>
                  </a:lnTo>
                  <a:lnTo>
                    <a:pt x="149" y="204"/>
                  </a:lnTo>
                  <a:lnTo>
                    <a:pt x="139" y="210"/>
                  </a:lnTo>
                  <a:lnTo>
                    <a:pt x="137" y="216"/>
                  </a:lnTo>
                  <a:lnTo>
                    <a:pt x="136" y="221"/>
                  </a:lnTo>
                  <a:lnTo>
                    <a:pt x="125" y="230"/>
                  </a:lnTo>
                  <a:lnTo>
                    <a:pt x="112" y="239"/>
                  </a:lnTo>
                  <a:lnTo>
                    <a:pt x="105" y="233"/>
                  </a:lnTo>
                  <a:lnTo>
                    <a:pt x="95" y="229"/>
                  </a:lnTo>
                  <a:lnTo>
                    <a:pt x="87" y="230"/>
                  </a:lnTo>
                  <a:lnTo>
                    <a:pt x="80" y="230"/>
                  </a:lnTo>
                  <a:lnTo>
                    <a:pt x="75" y="213"/>
                  </a:lnTo>
                  <a:lnTo>
                    <a:pt x="67" y="196"/>
                  </a:lnTo>
                  <a:lnTo>
                    <a:pt x="72" y="191"/>
                  </a:lnTo>
                  <a:lnTo>
                    <a:pt x="76" y="187"/>
                  </a:lnTo>
                  <a:lnTo>
                    <a:pt x="73" y="187"/>
                  </a:lnTo>
                  <a:lnTo>
                    <a:pt x="70" y="187"/>
                  </a:lnTo>
                  <a:lnTo>
                    <a:pt x="69" y="189"/>
                  </a:lnTo>
                  <a:lnTo>
                    <a:pt x="66" y="190"/>
                  </a:lnTo>
                  <a:lnTo>
                    <a:pt x="70" y="170"/>
                  </a:lnTo>
                  <a:lnTo>
                    <a:pt x="76" y="149"/>
                  </a:lnTo>
                  <a:lnTo>
                    <a:pt x="76" y="149"/>
                  </a:lnTo>
                  <a:lnTo>
                    <a:pt x="77" y="149"/>
                  </a:lnTo>
                  <a:lnTo>
                    <a:pt x="82" y="150"/>
                  </a:lnTo>
                  <a:lnTo>
                    <a:pt x="86" y="151"/>
                  </a:lnTo>
                  <a:lnTo>
                    <a:pt x="89" y="151"/>
                  </a:lnTo>
                  <a:lnTo>
                    <a:pt x="93" y="150"/>
                  </a:lnTo>
                  <a:lnTo>
                    <a:pt x="90" y="147"/>
                  </a:lnTo>
                  <a:lnTo>
                    <a:pt x="89" y="144"/>
                  </a:lnTo>
                  <a:lnTo>
                    <a:pt x="99" y="139"/>
                  </a:lnTo>
                  <a:lnTo>
                    <a:pt x="107" y="133"/>
                  </a:lnTo>
                  <a:lnTo>
                    <a:pt x="106" y="121"/>
                  </a:lnTo>
                  <a:lnTo>
                    <a:pt x="103" y="110"/>
                  </a:lnTo>
                  <a:lnTo>
                    <a:pt x="96" y="110"/>
                  </a:lnTo>
                  <a:lnTo>
                    <a:pt x="90" y="109"/>
                  </a:lnTo>
                  <a:lnTo>
                    <a:pt x="86" y="107"/>
                  </a:lnTo>
                  <a:lnTo>
                    <a:pt x="83" y="103"/>
                  </a:lnTo>
                  <a:lnTo>
                    <a:pt x="86" y="99"/>
                  </a:lnTo>
                  <a:lnTo>
                    <a:pt x="89" y="94"/>
                  </a:lnTo>
                  <a:lnTo>
                    <a:pt x="90" y="89"/>
                  </a:lnTo>
                  <a:lnTo>
                    <a:pt x="92" y="82"/>
                  </a:lnTo>
                  <a:lnTo>
                    <a:pt x="83" y="76"/>
                  </a:lnTo>
                  <a:lnTo>
                    <a:pt x="77" y="67"/>
                  </a:lnTo>
                  <a:lnTo>
                    <a:pt x="60" y="66"/>
                  </a:lnTo>
                  <a:lnTo>
                    <a:pt x="45" y="66"/>
                  </a:lnTo>
                  <a:lnTo>
                    <a:pt x="29" y="64"/>
                  </a:lnTo>
                  <a:lnTo>
                    <a:pt x="12" y="64"/>
                  </a:lnTo>
                  <a:lnTo>
                    <a:pt x="12" y="62"/>
                  </a:lnTo>
                  <a:lnTo>
                    <a:pt x="12" y="59"/>
                  </a:lnTo>
                  <a:lnTo>
                    <a:pt x="13" y="57"/>
                  </a:lnTo>
                  <a:lnTo>
                    <a:pt x="15" y="56"/>
                  </a:lnTo>
                  <a:lnTo>
                    <a:pt x="28" y="56"/>
                  </a:lnTo>
                  <a:lnTo>
                    <a:pt x="39" y="57"/>
                  </a:lnTo>
                  <a:lnTo>
                    <a:pt x="39" y="56"/>
                  </a:lnTo>
                  <a:lnTo>
                    <a:pt x="39" y="56"/>
                  </a:lnTo>
                  <a:lnTo>
                    <a:pt x="38" y="53"/>
                  </a:lnTo>
                  <a:lnTo>
                    <a:pt x="36" y="50"/>
                  </a:lnTo>
                  <a:lnTo>
                    <a:pt x="25" y="52"/>
                  </a:lnTo>
                  <a:lnTo>
                    <a:pt x="15" y="52"/>
                  </a:lnTo>
                  <a:lnTo>
                    <a:pt x="10" y="52"/>
                  </a:lnTo>
                  <a:lnTo>
                    <a:pt x="6" y="50"/>
                  </a:lnTo>
                  <a:lnTo>
                    <a:pt x="3" y="49"/>
                  </a:lnTo>
                  <a:lnTo>
                    <a:pt x="0" y="46"/>
                  </a:lnTo>
                  <a:lnTo>
                    <a:pt x="2" y="44"/>
                  </a:lnTo>
                  <a:lnTo>
                    <a:pt x="5" y="42"/>
                  </a:lnTo>
                  <a:lnTo>
                    <a:pt x="15" y="39"/>
                  </a:lnTo>
                  <a:lnTo>
                    <a:pt x="23" y="37"/>
                  </a:lnTo>
                  <a:lnTo>
                    <a:pt x="32" y="36"/>
                  </a:lnTo>
                  <a:lnTo>
                    <a:pt x="42" y="36"/>
                  </a:lnTo>
                  <a:lnTo>
                    <a:pt x="59" y="36"/>
                  </a:lnTo>
                  <a:lnTo>
                    <a:pt x="76" y="36"/>
                  </a:lnTo>
                  <a:lnTo>
                    <a:pt x="72" y="30"/>
                  </a:lnTo>
                  <a:lnTo>
                    <a:pt x="67" y="24"/>
                  </a:lnTo>
                  <a:lnTo>
                    <a:pt x="87" y="23"/>
                  </a:lnTo>
                  <a:lnTo>
                    <a:pt x="106" y="22"/>
                  </a:lnTo>
                  <a:lnTo>
                    <a:pt x="123" y="17"/>
                  </a:lnTo>
                  <a:lnTo>
                    <a:pt x="140" y="12"/>
                  </a:lnTo>
                  <a:lnTo>
                    <a:pt x="153" y="13"/>
                  </a:lnTo>
                  <a:lnTo>
                    <a:pt x="166" y="14"/>
                  </a:lnTo>
                  <a:lnTo>
                    <a:pt x="180" y="14"/>
                  </a:lnTo>
                  <a:lnTo>
                    <a:pt x="193" y="13"/>
                  </a:lnTo>
                  <a:lnTo>
                    <a:pt x="220" y="10"/>
                  </a:lnTo>
                  <a:lnTo>
                    <a:pt x="249" y="6"/>
                  </a:lnTo>
                  <a:lnTo>
                    <a:pt x="267" y="4"/>
                  </a:lnTo>
                  <a:lnTo>
                    <a:pt x="293" y="4"/>
                  </a:lnTo>
                  <a:lnTo>
                    <a:pt x="306" y="3"/>
                  </a:lnTo>
                  <a:lnTo>
                    <a:pt x="317" y="3"/>
                  </a:lnTo>
                  <a:lnTo>
                    <a:pt x="326" y="2"/>
                  </a:lnTo>
                  <a:lnTo>
                    <a:pt x="3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 name="Freeform 435"/>
            <p:cNvSpPr/>
            <p:nvPr/>
          </p:nvSpPr>
          <p:spPr bwMode="auto">
            <a:xfrm>
              <a:off x="3276" y="2315"/>
              <a:ext cx="234" cy="63"/>
            </a:xfrm>
            <a:custGeom>
              <a:avLst/>
              <a:gdLst>
                <a:gd name="T0" fmla="*/ 175 w 234"/>
                <a:gd name="T1" fmla="*/ 2 h 63"/>
                <a:gd name="T2" fmla="*/ 214 w 234"/>
                <a:gd name="T3" fmla="*/ 5 h 63"/>
                <a:gd name="T4" fmla="*/ 234 w 234"/>
                <a:gd name="T5" fmla="*/ 8 h 63"/>
                <a:gd name="T6" fmla="*/ 211 w 234"/>
                <a:gd name="T7" fmla="*/ 12 h 63"/>
                <a:gd name="T8" fmla="*/ 180 w 234"/>
                <a:gd name="T9" fmla="*/ 20 h 63"/>
                <a:gd name="T10" fmla="*/ 145 w 234"/>
                <a:gd name="T11" fmla="*/ 28 h 63"/>
                <a:gd name="T12" fmla="*/ 114 w 234"/>
                <a:gd name="T13" fmla="*/ 30 h 63"/>
                <a:gd name="T14" fmla="*/ 100 w 234"/>
                <a:gd name="T15" fmla="*/ 33 h 63"/>
                <a:gd name="T16" fmla="*/ 104 w 234"/>
                <a:gd name="T17" fmla="*/ 35 h 63"/>
                <a:gd name="T18" fmla="*/ 108 w 234"/>
                <a:gd name="T19" fmla="*/ 39 h 63"/>
                <a:gd name="T20" fmla="*/ 107 w 234"/>
                <a:gd name="T21" fmla="*/ 42 h 63"/>
                <a:gd name="T22" fmla="*/ 93 w 234"/>
                <a:gd name="T23" fmla="*/ 45 h 63"/>
                <a:gd name="T24" fmla="*/ 71 w 234"/>
                <a:gd name="T25" fmla="*/ 56 h 63"/>
                <a:gd name="T26" fmla="*/ 53 w 234"/>
                <a:gd name="T27" fmla="*/ 63 h 63"/>
                <a:gd name="T28" fmla="*/ 13 w 234"/>
                <a:gd name="T29" fmla="*/ 59 h 63"/>
                <a:gd name="T30" fmla="*/ 0 w 234"/>
                <a:gd name="T31" fmla="*/ 56 h 63"/>
                <a:gd name="T32" fmla="*/ 0 w 234"/>
                <a:gd name="T33" fmla="*/ 53 h 63"/>
                <a:gd name="T34" fmla="*/ 11 w 234"/>
                <a:gd name="T35" fmla="*/ 53 h 63"/>
                <a:gd name="T36" fmla="*/ 30 w 234"/>
                <a:gd name="T37" fmla="*/ 50 h 63"/>
                <a:gd name="T38" fmla="*/ 38 w 234"/>
                <a:gd name="T39" fmla="*/ 46 h 63"/>
                <a:gd name="T40" fmla="*/ 40 w 234"/>
                <a:gd name="T41" fmla="*/ 43 h 63"/>
                <a:gd name="T42" fmla="*/ 47 w 234"/>
                <a:gd name="T43" fmla="*/ 40 h 63"/>
                <a:gd name="T44" fmla="*/ 51 w 234"/>
                <a:gd name="T45" fmla="*/ 38 h 63"/>
                <a:gd name="T46" fmla="*/ 53 w 234"/>
                <a:gd name="T47" fmla="*/ 38 h 63"/>
                <a:gd name="T48" fmla="*/ 61 w 234"/>
                <a:gd name="T49" fmla="*/ 38 h 63"/>
                <a:gd name="T50" fmla="*/ 60 w 234"/>
                <a:gd name="T51" fmla="*/ 33 h 63"/>
                <a:gd name="T52" fmla="*/ 57 w 234"/>
                <a:gd name="T53" fmla="*/ 26 h 63"/>
                <a:gd name="T54" fmla="*/ 73 w 234"/>
                <a:gd name="T55" fmla="*/ 26 h 63"/>
                <a:gd name="T56" fmla="*/ 88 w 234"/>
                <a:gd name="T57" fmla="*/ 26 h 63"/>
                <a:gd name="T58" fmla="*/ 98 w 234"/>
                <a:gd name="T59" fmla="*/ 22 h 63"/>
                <a:gd name="T60" fmla="*/ 110 w 234"/>
                <a:gd name="T61" fmla="*/ 20 h 63"/>
                <a:gd name="T62" fmla="*/ 120 w 234"/>
                <a:gd name="T63" fmla="*/ 18 h 63"/>
                <a:gd name="T64" fmla="*/ 107 w 234"/>
                <a:gd name="T65" fmla="*/ 18 h 63"/>
                <a:gd name="T66" fmla="*/ 80 w 234"/>
                <a:gd name="T67" fmla="*/ 16 h 63"/>
                <a:gd name="T68" fmla="*/ 64 w 234"/>
                <a:gd name="T69" fmla="*/ 13 h 63"/>
                <a:gd name="T70" fmla="*/ 57 w 234"/>
                <a:gd name="T71" fmla="*/ 9 h 63"/>
                <a:gd name="T72" fmla="*/ 83 w 234"/>
                <a:gd name="T73" fmla="*/ 6 h 63"/>
                <a:gd name="T74" fmla="*/ 123 w 234"/>
                <a:gd name="T75" fmla="*/ 6 h 63"/>
                <a:gd name="T76" fmla="*/ 145 w 234"/>
                <a:gd name="T7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4" h="63">
                  <a:moveTo>
                    <a:pt x="155" y="0"/>
                  </a:moveTo>
                  <a:lnTo>
                    <a:pt x="175" y="2"/>
                  </a:lnTo>
                  <a:lnTo>
                    <a:pt x="194" y="3"/>
                  </a:lnTo>
                  <a:lnTo>
                    <a:pt x="214" y="5"/>
                  </a:lnTo>
                  <a:lnTo>
                    <a:pt x="234" y="6"/>
                  </a:lnTo>
                  <a:lnTo>
                    <a:pt x="234" y="8"/>
                  </a:lnTo>
                  <a:lnTo>
                    <a:pt x="232" y="9"/>
                  </a:lnTo>
                  <a:lnTo>
                    <a:pt x="211" y="12"/>
                  </a:lnTo>
                  <a:lnTo>
                    <a:pt x="194" y="16"/>
                  </a:lnTo>
                  <a:lnTo>
                    <a:pt x="180" y="20"/>
                  </a:lnTo>
                  <a:lnTo>
                    <a:pt x="161" y="26"/>
                  </a:lnTo>
                  <a:lnTo>
                    <a:pt x="145" y="28"/>
                  </a:lnTo>
                  <a:lnTo>
                    <a:pt x="130" y="29"/>
                  </a:lnTo>
                  <a:lnTo>
                    <a:pt x="114" y="30"/>
                  </a:lnTo>
                  <a:lnTo>
                    <a:pt x="100" y="32"/>
                  </a:lnTo>
                  <a:lnTo>
                    <a:pt x="100" y="33"/>
                  </a:lnTo>
                  <a:lnTo>
                    <a:pt x="100" y="33"/>
                  </a:lnTo>
                  <a:lnTo>
                    <a:pt x="104" y="35"/>
                  </a:lnTo>
                  <a:lnTo>
                    <a:pt x="108" y="35"/>
                  </a:lnTo>
                  <a:lnTo>
                    <a:pt x="108" y="39"/>
                  </a:lnTo>
                  <a:lnTo>
                    <a:pt x="108" y="42"/>
                  </a:lnTo>
                  <a:lnTo>
                    <a:pt x="107" y="42"/>
                  </a:lnTo>
                  <a:lnTo>
                    <a:pt x="105" y="42"/>
                  </a:lnTo>
                  <a:lnTo>
                    <a:pt x="93" y="45"/>
                  </a:lnTo>
                  <a:lnTo>
                    <a:pt x="78" y="48"/>
                  </a:lnTo>
                  <a:lnTo>
                    <a:pt x="71" y="56"/>
                  </a:lnTo>
                  <a:lnTo>
                    <a:pt x="63" y="63"/>
                  </a:lnTo>
                  <a:lnTo>
                    <a:pt x="53" y="63"/>
                  </a:lnTo>
                  <a:lnTo>
                    <a:pt x="33" y="60"/>
                  </a:lnTo>
                  <a:lnTo>
                    <a:pt x="13" y="59"/>
                  </a:lnTo>
                  <a:lnTo>
                    <a:pt x="1" y="58"/>
                  </a:lnTo>
                  <a:lnTo>
                    <a:pt x="0" y="56"/>
                  </a:lnTo>
                  <a:lnTo>
                    <a:pt x="0" y="55"/>
                  </a:lnTo>
                  <a:lnTo>
                    <a:pt x="0" y="53"/>
                  </a:lnTo>
                  <a:lnTo>
                    <a:pt x="0" y="53"/>
                  </a:lnTo>
                  <a:lnTo>
                    <a:pt x="11" y="53"/>
                  </a:lnTo>
                  <a:lnTo>
                    <a:pt x="24" y="52"/>
                  </a:lnTo>
                  <a:lnTo>
                    <a:pt x="30" y="50"/>
                  </a:lnTo>
                  <a:lnTo>
                    <a:pt x="35" y="49"/>
                  </a:lnTo>
                  <a:lnTo>
                    <a:pt x="38" y="46"/>
                  </a:lnTo>
                  <a:lnTo>
                    <a:pt x="40" y="43"/>
                  </a:lnTo>
                  <a:lnTo>
                    <a:pt x="40" y="43"/>
                  </a:lnTo>
                  <a:lnTo>
                    <a:pt x="40" y="42"/>
                  </a:lnTo>
                  <a:lnTo>
                    <a:pt x="47" y="40"/>
                  </a:lnTo>
                  <a:lnTo>
                    <a:pt x="55" y="39"/>
                  </a:lnTo>
                  <a:lnTo>
                    <a:pt x="51" y="38"/>
                  </a:lnTo>
                  <a:lnTo>
                    <a:pt x="47" y="36"/>
                  </a:lnTo>
                  <a:lnTo>
                    <a:pt x="53" y="38"/>
                  </a:lnTo>
                  <a:lnTo>
                    <a:pt x="57" y="38"/>
                  </a:lnTo>
                  <a:lnTo>
                    <a:pt x="61" y="38"/>
                  </a:lnTo>
                  <a:lnTo>
                    <a:pt x="64" y="36"/>
                  </a:lnTo>
                  <a:lnTo>
                    <a:pt x="60" y="33"/>
                  </a:lnTo>
                  <a:lnTo>
                    <a:pt x="57" y="29"/>
                  </a:lnTo>
                  <a:lnTo>
                    <a:pt x="57" y="26"/>
                  </a:lnTo>
                  <a:lnTo>
                    <a:pt x="58" y="23"/>
                  </a:lnTo>
                  <a:lnTo>
                    <a:pt x="73" y="26"/>
                  </a:lnTo>
                  <a:lnTo>
                    <a:pt x="85" y="30"/>
                  </a:lnTo>
                  <a:lnTo>
                    <a:pt x="88" y="26"/>
                  </a:lnTo>
                  <a:lnTo>
                    <a:pt x="93" y="25"/>
                  </a:lnTo>
                  <a:lnTo>
                    <a:pt x="98" y="22"/>
                  </a:lnTo>
                  <a:lnTo>
                    <a:pt x="104" y="22"/>
                  </a:lnTo>
                  <a:lnTo>
                    <a:pt x="110" y="20"/>
                  </a:lnTo>
                  <a:lnTo>
                    <a:pt x="115" y="19"/>
                  </a:lnTo>
                  <a:lnTo>
                    <a:pt x="120" y="18"/>
                  </a:lnTo>
                  <a:lnTo>
                    <a:pt x="124" y="15"/>
                  </a:lnTo>
                  <a:lnTo>
                    <a:pt x="107" y="18"/>
                  </a:lnTo>
                  <a:lnTo>
                    <a:pt x="90" y="18"/>
                  </a:lnTo>
                  <a:lnTo>
                    <a:pt x="80" y="16"/>
                  </a:lnTo>
                  <a:lnTo>
                    <a:pt x="73" y="15"/>
                  </a:lnTo>
                  <a:lnTo>
                    <a:pt x="64" y="13"/>
                  </a:lnTo>
                  <a:lnTo>
                    <a:pt x="57" y="10"/>
                  </a:lnTo>
                  <a:lnTo>
                    <a:pt x="57" y="9"/>
                  </a:lnTo>
                  <a:lnTo>
                    <a:pt x="58" y="8"/>
                  </a:lnTo>
                  <a:lnTo>
                    <a:pt x="83" y="6"/>
                  </a:lnTo>
                  <a:lnTo>
                    <a:pt x="110" y="6"/>
                  </a:lnTo>
                  <a:lnTo>
                    <a:pt x="123" y="6"/>
                  </a:lnTo>
                  <a:lnTo>
                    <a:pt x="134" y="6"/>
                  </a:lnTo>
                  <a:lnTo>
                    <a:pt x="145" y="3"/>
                  </a:lnTo>
                  <a:lnTo>
                    <a:pt x="1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 name="Freeform 436"/>
            <p:cNvSpPr/>
            <p:nvPr/>
          </p:nvSpPr>
          <p:spPr bwMode="auto">
            <a:xfrm>
              <a:off x="4565" y="2328"/>
              <a:ext cx="64" cy="23"/>
            </a:xfrm>
            <a:custGeom>
              <a:avLst/>
              <a:gdLst>
                <a:gd name="T0" fmla="*/ 0 w 64"/>
                <a:gd name="T1" fmla="*/ 12 h 23"/>
                <a:gd name="T2" fmla="*/ 0 w 64"/>
                <a:gd name="T3" fmla="*/ 6 h 23"/>
                <a:gd name="T4" fmla="*/ 0 w 64"/>
                <a:gd name="T5" fmla="*/ 0 h 23"/>
                <a:gd name="T6" fmla="*/ 16 w 64"/>
                <a:gd name="T7" fmla="*/ 0 h 23"/>
                <a:gd name="T8" fmla="*/ 34 w 64"/>
                <a:gd name="T9" fmla="*/ 2 h 23"/>
                <a:gd name="T10" fmla="*/ 49 w 64"/>
                <a:gd name="T11" fmla="*/ 10 h 23"/>
                <a:gd name="T12" fmla="*/ 64 w 64"/>
                <a:gd name="T13" fmla="*/ 17 h 23"/>
                <a:gd name="T14" fmla="*/ 64 w 64"/>
                <a:gd name="T15" fmla="*/ 20 h 23"/>
                <a:gd name="T16" fmla="*/ 64 w 64"/>
                <a:gd name="T17" fmla="*/ 23 h 23"/>
                <a:gd name="T18" fmla="*/ 61 w 64"/>
                <a:gd name="T19" fmla="*/ 23 h 23"/>
                <a:gd name="T20" fmla="*/ 57 w 64"/>
                <a:gd name="T21" fmla="*/ 23 h 23"/>
                <a:gd name="T22" fmla="*/ 44 w 64"/>
                <a:gd name="T23" fmla="*/ 20 h 23"/>
                <a:gd name="T24" fmla="*/ 29 w 64"/>
                <a:gd name="T25" fmla="*/ 16 h 23"/>
                <a:gd name="T26" fmla="*/ 11 w 64"/>
                <a:gd name="T27" fmla="*/ 13 h 23"/>
                <a:gd name="T28" fmla="*/ 0 w 64"/>
                <a:gd name="T29"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23">
                  <a:moveTo>
                    <a:pt x="0" y="12"/>
                  </a:moveTo>
                  <a:lnTo>
                    <a:pt x="0" y="6"/>
                  </a:lnTo>
                  <a:lnTo>
                    <a:pt x="0" y="0"/>
                  </a:lnTo>
                  <a:lnTo>
                    <a:pt x="16" y="0"/>
                  </a:lnTo>
                  <a:lnTo>
                    <a:pt x="34" y="2"/>
                  </a:lnTo>
                  <a:lnTo>
                    <a:pt x="49" y="10"/>
                  </a:lnTo>
                  <a:lnTo>
                    <a:pt x="64" y="17"/>
                  </a:lnTo>
                  <a:lnTo>
                    <a:pt x="64" y="20"/>
                  </a:lnTo>
                  <a:lnTo>
                    <a:pt x="64" y="23"/>
                  </a:lnTo>
                  <a:lnTo>
                    <a:pt x="61" y="23"/>
                  </a:lnTo>
                  <a:lnTo>
                    <a:pt x="57" y="23"/>
                  </a:lnTo>
                  <a:lnTo>
                    <a:pt x="44" y="20"/>
                  </a:lnTo>
                  <a:lnTo>
                    <a:pt x="29" y="16"/>
                  </a:lnTo>
                  <a:lnTo>
                    <a:pt x="11" y="13"/>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 name="Freeform 437"/>
            <p:cNvSpPr/>
            <p:nvPr/>
          </p:nvSpPr>
          <p:spPr bwMode="auto">
            <a:xfrm>
              <a:off x="3250" y="2330"/>
              <a:ext cx="70" cy="27"/>
            </a:xfrm>
            <a:custGeom>
              <a:avLst/>
              <a:gdLst>
                <a:gd name="T0" fmla="*/ 33 w 70"/>
                <a:gd name="T1" fmla="*/ 0 h 27"/>
                <a:gd name="T2" fmla="*/ 39 w 70"/>
                <a:gd name="T3" fmla="*/ 0 h 27"/>
                <a:gd name="T4" fmla="*/ 46 w 70"/>
                <a:gd name="T5" fmla="*/ 1 h 27"/>
                <a:gd name="T6" fmla="*/ 51 w 70"/>
                <a:gd name="T7" fmla="*/ 3 h 27"/>
                <a:gd name="T8" fmla="*/ 56 w 70"/>
                <a:gd name="T9" fmla="*/ 5 h 27"/>
                <a:gd name="T10" fmla="*/ 61 w 70"/>
                <a:gd name="T11" fmla="*/ 8 h 27"/>
                <a:gd name="T12" fmla="*/ 64 w 70"/>
                <a:gd name="T13" fmla="*/ 11 h 27"/>
                <a:gd name="T14" fmla="*/ 67 w 70"/>
                <a:gd name="T15" fmla="*/ 15 h 27"/>
                <a:gd name="T16" fmla="*/ 70 w 70"/>
                <a:gd name="T17" fmla="*/ 20 h 27"/>
                <a:gd name="T18" fmla="*/ 69 w 70"/>
                <a:gd name="T19" fmla="*/ 20 h 27"/>
                <a:gd name="T20" fmla="*/ 67 w 70"/>
                <a:gd name="T21" fmla="*/ 20 h 27"/>
                <a:gd name="T22" fmla="*/ 56 w 70"/>
                <a:gd name="T23" fmla="*/ 24 h 27"/>
                <a:gd name="T24" fmla="*/ 43 w 70"/>
                <a:gd name="T25" fmla="*/ 25 h 27"/>
                <a:gd name="T26" fmla="*/ 31 w 70"/>
                <a:gd name="T27" fmla="*/ 27 h 27"/>
                <a:gd name="T28" fmla="*/ 24 w 70"/>
                <a:gd name="T29" fmla="*/ 27 h 27"/>
                <a:gd name="T30" fmla="*/ 17 w 70"/>
                <a:gd name="T31" fmla="*/ 25 h 27"/>
                <a:gd name="T32" fmla="*/ 10 w 70"/>
                <a:gd name="T33" fmla="*/ 21 h 27"/>
                <a:gd name="T34" fmla="*/ 4 w 70"/>
                <a:gd name="T35" fmla="*/ 17 h 27"/>
                <a:gd name="T36" fmla="*/ 0 w 70"/>
                <a:gd name="T37" fmla="*/ 11 h 27"/>
                <a:gd name="T38" fmla="*/ 9 w 70"/>
                <a:gd name="T39" fmla="*/ 11 h 27"/>
                <a:gd name="T40" fmla="*/ 17 w 70"/>
                <a:gd name="T41" fmla="*/ 8 h 27"/>
                <a:gd name="T42" fmla="*/ 26 w 70"/>
                <a:gd name="T43" fmla="*/ 4 h 27"/>
                <a:gd name="T44" fmla="*/ 33 w 70"/>
                <a:gd name="T4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27">
                  <a:moveTo>
                    <a:pt x="33" y="0"/>
                  </a:moveTo>
                  <a:lnTo>
                    <a:pt x="39" y="0"/>
                  </a:lnTo>
                  <a:lnTo>
                    <a:pt x="46" y="1"/>
                  </a:lnTo>
                  <a:lnTo>
                    <a:pt x="51" y="3"/>
                  </a:lnTo>
                  <a:lnTo>
                    <a:pt x="56" y="5"/>
                  </a:lnTo>
                  <a:lnTo>
                    <a:pt x="61" y="8"/>
                  </a:lnTo>
                  <a:lnTo>
                    <a:pt x="64" y="11"/>
                  </a:lnTo>
                  <a:lnTo>
                    <a:pt x="67" y="15"/>
                  </a:lnTo>
                  <a:lnTo>
                    <a:pt x="70" y="20"/>
                  </a:lnTo>
                  <a:lnTo>
                    <a:pt x="69" y="20"/>
                  </a:lnTo>
                  <a:lnTo>
                    <a:pt x="67" y="20"/>
                  </a:lnTo>
                  <a:lnTo>
                    <a:pt x="56" y="24"/>
                  </a:lnTo>
                  <a:lnTo>
                    <a:pt x="43" y="25"/>
                  </a:lnTo>
                  <a:lnTo>
                    <a:pt x="31" y="27"/>
                  </a:lnTo>
                  <a:lnTo>
                    <a:pt x="24" y="27"/>
                  </a:lnTo>
                  <a:lnTo>
                    <a:pt x="17" y="25"/>
                  </a:lnTo>
                  <a:lnTo>
                    <a:pt x="10" y="21"/>
                  </a:lnTo>
                  <a:lnTo>
                    <a:pt x="4" y="17"/>
                  </a:lnTo>
                  <a:lnTo>
                    <a:pt x="0" y="11"/>
                  </a:lnTo>
                  <a:lnTo>
                    <a:pt x="9" y="11"/>
                  </a:lnTo>
                  <a:lnTo>
                    <a:pt x="17" y="8"/>
                  </a:lnTo>
                  <a:lnTo>
                    <a:pt x="26" y="4"/>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 name="Freeform 438"/>
            <p:cNvSpPr/>
            <p:nvPr/>
          </p:nvSpPr>
          <p:spPr bwMode="auto">
            <a:xfrm>
              <a:off x="4062" y="2338"/>
              <a:ext cx="3" cy="1"/>
            </a:xfrm>
            <a:custGeom>
              <a:avLst/>
              <a:gdLst>
                <a:gd name="T0" fmla="*/ 0 w 3"/>
                <a:gd name="T1" fmla="*/ 2 w 3"/>
                <a:gd name="T2" fmla="*/ 3 w 3"/>
                <a:gd name="T3" fmla="*/ 2 w 3"/>
                <a:gd name="T4" fmla="*/ 0 w 3"/>
              </a:gdLst>
              <a:ahLst/>
              <a:cxnLst>
                <a:cxn ang="0">
                  <a:pos x="T0" y="0"/>
                </a:cxn>
                <a:cxn ang="0">
                  <a:pos x="T1" y="0"/>
                </a:cxn>
                <a:cxn ang="0">
                  <a:pos x="T2" y="0"/>
                </a:cxn>
                <a:cxn ang="0">
                  <a:pos x="T3" y="0"/>
                </a:cxn>
                <a:cxn ang="0">
                  <a:pos x="T4" y="0"/>
                </a:cxn>
              </a:cxnLst>
              <a:rect l="0" t="0" r="r" b="b"/>
              <a:pathLst>
                <a:path w="3">
                  <a:moveTo>
                    <a:pt x="0" y="0"/>
                  </a:moveTo>
                  <a:lnTo>
                    <a:pt x="2" y="0"/>
                  </a:lnTo>
                  <a:lnTo>
                    <a:pt x="3"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8" name="Freeform 439"/>
            <p:cNvSpPr/>
            <p:nvPr/>
          </p:nvSpPr>
          <p:spPr bwMode="auto">
            <a:xfrm>
              <a:off x="4070" y="2338"/>
              <a:ext cx="48" cy="12"/>
            </a:xfrm>
            <a:custGeom>
              <a:avLst/>
              <a:gdLst>
                <a:gd name="T0" fmla="*/ 0 w 48"/>
                <a:gd name="T1" fmla="*/ 0 h 12"/>
                <a:gd name="T2" fmla="*/ 11 w 48"/>
                <a:gd name="T3" fmla="*/ 0 h 12"/>
                <a:gd name="T4" fmla="*/ 24 w 48"/>
                <a:gd name="T5" fmla="*/ 2 h 12"/>
                <a:gd name="T6" fmla="*/ 35 w 48"/>
                <a:gd name="T7" fmla="*/ 2 h 12"/>
                <a:gd name="T8" fmla="*/ 48 w 48"/>
                <a:gd name="T9" fmla="*/ 2 h 12"/>
                <a:gd name="T10" fmla="*/ 48 w 48"/>
                <a:gd name="T11" fmla="*/ 3 h 12"/>
                <a:gd name="T12" fmla="*/ 48 w 48"/>
                <a:gd name="T13" fmla="*/ 3 h 12"/>
                <a:gd name="T14" fmla="*/ 48 w 48"/>
                <a:gd name="T15" fmla="*/ 5 h 12"/>
                <a:gd name="T16" fmla="*/ 48 w 48"/>
                <a:gd name="T17" fmla="*/ 6 h 12"/>
                <a:gd name="T18" fmla="*/ 40 w 48"/>
                <a:gd name="T19" fmla="*/ 9 h 12"/>
                <a:gd name="T20" fmla="*/ 30 w 48"/>
                <a:gd name="T21" fmla="*/ 12 h 12"/>
                <a:gd name="T22" fmla="*/ 20 w 48"/>
                <a:gd name="T23" fmla="*/ 12 h 12"/>
                <a:gd name="T24" fmla="*/ 8 w 48"/>
                <a:gd name="T25" fmla="*/ 10 h 12"/>
                <a:gd name="T26" fmla="*/ 4 w 48"/>
                <a:gd name="T27" fmla="*/ 6 h 12"/>
                <a:gd name="T28" fmla="*/ 0 w 48"/>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12">
                  <a:moveTo>
                    <a:pt x="0" y="0"/>
                  </a:moveTo>
                  <a:lnTo>
                    <a:pt x="11" y="0"/>
                  </a:lnTo>
                  <a:lnTo>
                    <a:pt x="24" y="2"/>
                  </a:lnTo>
                  <a:lnTo>
                    <a:pt x="35" y="2"/>
                  </a:lnTo>
                  <a:lnTo>
                    <a:pt x="48" y="2"/>
                  </a:lnTo>
                  <a:lnTo>
                    <a:pt x="48" y="3"/>
                  </a:lnTo>
                  <a:lnTo>
                    <a:pt x="48" y="3"/>
                  </a:lnTo>
                  <a:lnTo>
                    <a:pt x="48" y="5"/>
                  </a:lnTo>
                  <a:lnTo>
                    <a:pt x="48" y="6"/>
                  </a:lnTo>
                  <a:lnTo>
                    <a:pt x="40" y="9"/>
                  </a:lnTo>
                  <a:lnTo>
                    <a:pt x="30" y="12"/>
                  </a:lnTo>
                  <a:lnTo>
                    <a:pt x="20" y="12"/>
                  </a:lnTo>
                  <a:lnTo>
                    <a:pt x="8" y="10"/>
                  </a:lnTo>
                  <a:lnTo>
                    <a:pt x="4"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9" name="Freeform 440"/>
            <p:cNvSpPr/>
            <p:nvPr/>
          </p:nvSpPr>
          <p:spPr bwMode="auto">
            <a:xfrm>
              <a:off x="3177" y="2344"/>
              <a:ext cx="36" cy="14"/>
            </a:xfrm>
            <a:custGeom>
              <a:avLst/>
              <a:gdLst>
                <a:gd name="T0" fmla="*/ 19 w 36"/>
                <a:gd name="T1" fmla="*/ 0 h 14"/>
                <a:gd name="T2" fmla="*/ 27 w 36"/>
                <a:gd name="T3" fmla="*/ 3 h 14"/>
                <a:gd name="T4" fmla="*/ 36 w 36"/>
                <a:gd name="T5" fmla="*/ 4 h 14"/>
                <a:gd name="T6" fmla="*/ 36 w 36"/>
                <a:gd name="T7" fmla="*/ 6 h 14"/>
                <a:gd name="T8" fmla="*/ 36 w 36"/>
                <a:gd name="T9" fmla="*/ 6 h 14"/>
                <a:gd name="T10" fmla="*/ 34 w 36"/>
                <a:gd name="T11" fmla="*/ 9 h 14"/>
                <a:gd name="T12" fmla="*/ 34 w 36"/>
                <a:gd name="T13" fmla="*/ 11 h 14"/>
                <a:gd name="T14" fmla="*/ 30 w 36"/>
                <a:gd name="T15" fmla="*/ 13 h 14"/>
                <a:gd name="T16" fmla="*/ 26 w 36"/>
                <a:gd name="T17" fmla="*/ 14 h 14"/>
                <a:gd name="T18" fmla="*/ 13 w 36"/>
                <a:gd name="T19" fmla="*/ 11 h 14"/>
                <a:gd name="T20" fmla="*/ 0 w 36"/>
                <a:gd name="T21" fmla="*/ 9 h 14"/>
                <a:gd name="T22" fmla="*/ 9 w 36"/>
                <a:gd name="T23" fmla="*/ 4 h 14"/>
                <a:gd name="T24" fmla="*/ 19 w 36"/>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4">
                  <a:moveTo>
                    <a:pt x="19" y="0"/>
                  </a:moveTo>
                  <a:lnTo>
                    <a:pt x="27" y="3"/>
                  </a:lnTo>
                  <a:lnTo>
                    <a:pt x="36" y="4"/>
                  </a:lnTo>
                  <a:lnTo>
                    <a:pt x="36" y="6"/>
                  </a:lnTo>
                  <a:lnTo>
                    <a:pt x="36" y="6"/>
                  </a:lnTo>
                  <a:lnTo>
                    <a:pt x="34" y="9"/>
                  </a:lnTo>
                  <a:lnTo>
                    <a:pt x="34" y="11"/>
                  </a:lnTo>
                  <a:lnTo>
                    <a:pt x="30" y="13"/>
                  </a:lnTo>
                  <a:lnTo>
                    <a:pt x="26" y="14"/>
                  </a:lnTo>
                  <a:lnTo>
                    <a:pt x="13" y="11"/>
                  </a:lnTo>
                  <a:lnTo>
                    <a:pt x="0" y="9"/>
                  </a:lnTo>
                  <a:lnTo>
                    <a:pt x="9" y="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0" name="Freeform 441"/>
            <p:cNvSpPr/>
            <p:nvPr/>
          </p:nvSpPr>
          <p:spPr bwMode="auto">
            <a:xfrm>
              <a:off x="4005" y="2344"/>
              <a:ext cx="63" cy="31"/>
            </a:xfrm>
            <a:custGeom>
              <a:avLst/>
              <a:gdLst>
                <a:gd name="T0" fmla="*/ 0 w 63"/>
                <a:gd name="T1" fmla="*/ 0 h 31"/>
                <a:gd name="T2" fmla="*/ 13 w 63"/>
                <a:gd name="T3" fmla="*/ 1 h 31"/>
                <a:gd name="T4" fmla="*/ 30 w 63"/>
                <a:gd name="T5" fmla="*/ 1 h 31"/>
                <a:gd name="T6" fmla="*/ 47 w 63"/>
                <a:gd name="T7" fmla="*/ 3 h 31"/>
                <a:gd name="T8" fmla="*/ 59 w 63"/>
                <a:gd name="T9" fmla="*/ 4 h 31"/>
                <a:gd name="T10" fmla="*/ 60 w 63"/>
                <a:gd name="T11" fmla="*/ 6 h 31"/>
                <a:gd name="T12" fmla="*/ 63 w 63"/>
                <a:gd name="T13" fmla="*/ 7 h 31"/>
                <a:gd name="T14" fmla="*/ 63 w 63"/>
                <a:gd name="T15" fmla="*/ 9 h 31"/>
                <a:gd name="T16" fmla="*/ 63 w 63"/>
                <a:gd name="T17" fmla="*/ 10 h 31"/>
                <a:gd name="T18" fmla="*/ 52 w 63"/>
                <a:gd name="T19" fmla="*/ 21 h 31"/>
                <a:gd name="T20" fmla="*/ 40 w 63"/>
                <a:gd name="T21" fmla="*/ 31 h 31"/>
                <a:gd name="T22" fmla="*/ 36 w 63"/>
                <a:gd name="T23" fmla="*/ 30 h 31"/>
                <a:gd name="T24" fmla="*/ 32 w 63"/>
                <a:gd name="T25" fmla="*/ 30 h 31"/>
                <a:gd name="T26" fmla="*/ 25 w 63"/>
                <a:gd name="T27" fmla="*/ 24 h 31"/>
                <a:gd name="T28" fmla="*/ 15 w 63"/>
                <a:gd name="T29" fmla="*/ 17 h 31"/>
                <a:gd name="T30" fmla="*/ 5 w 63"/>
                <a:gd name="T31" fmla="*/ 7 h 31"/>
                <a:gd name="T32" fmla="*/ 0 w 63"/>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0" y="0"/>
                  </a:moveTo>
                  <a:lnTo>
                    <a:pt x="13" y="1"/>
                  </a:lnTo>
                  <a:lnTo>
                    <a:pt x="30" y="1"/>
                  </a:lnTo>
                  <a:lnTo>
                    <a:pt x="47" y="3"/>
                  </a:lnTo>
                  <a:lnTo>
                    <a:pt x="59" y="4"/>
                  </a:lnTo>
                  <a:lnTo>
                    <a:pt x="60" y="6"/>
                  </a:lnTo>
                  <a:lnTo>
                    <a:pt x="63" y="7"/>
                  </a:lnTo>
                  <a:lnTo>
                    <a:pt x="63" y="9"/>
                  </a:lnTo>
                  <a:lnTo>
                    <a:pt x="63" y="10"/>
                  </a:lnTo>
                  <a:lnTo>
                    <a:pt x="52" y="21"/>
                  </a:lnTo>
                  <a:lnTo>
                    <a:pt x="40" y="31"/>
                  </a:lnTo>
                  <a:lnTo>
                    <a:pt x="36" y="30"/>
                  </a:lnTo>
                  <a:lnTo>
                    <a:pt x="32" y="30"/>
                  </a:lnTo>
                  <a:lnTo>
                    <a:pt x="25" y="24"/>
                  </a:lnTo>
                  <a:lnTo>
                    <a:pt x="15" y="17"/>
                  </a:lnTo>
                  <a:lnTo>
                    <a:pt x="5"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1" name="Freeform 442"/>
            <p:cNvSpPr/>
            <p:nvPr/>
          </p:nvSpPr>
          <p:spPr bwMode="auto">
            <a:xfrm>
              <a:off x="3224" y="2347"/>
              <a:ext cx="20" cy="16"/>
            </a:xfrm>
            <a:custGeom>
              <a:avLst/>
              <a:gdLst>
                <a:gd name="T0" fmla="*/ 6 w 20"/>
                <a:gd name="T1" fmla="*/ 0 h 16"/>
                <a:gd name="T2" fmla="*/ 7 w 20"/>
                <a:gd name="T3" fmla="*/ 0 h 16"/>
                <a:gd name="T4" fmla="*/ 10 w 20"/>
                <a:gd name="T5" fmla="*/ 0 h 16"/>
                <a:gd name="T6" fmla="*/ 16 w 20"/>
                <a:gd name="T7" fmla="*/ 7 h 16"/>
                <a:gd name="T8" fmla="*/ 20 w 20"/>
                <a:gd name="T9" fmla="*/ 13 h 16"/>
                <a:gd name="T10" fmla="*/ 20 w 20"/>
                <a:gd name="T11" fmla="*/ 14 h 16"/>
                <a:gd name="T12" fmla="*/ 19 w 20"/>
                <a:gd name="T13" fmla="*/ 16 h 16"/>
                <a:gd name="T14" fmla="*/ 12 w 20"/>
                <a:gd name="T15" fmla="*/ 16 h 16"/>
                <a:gd name="T16" fmla="*/ 6 w 20"/>
                <a:gd name="T17" fmla="*/ 14 h 16"/>
                <a:gd name="T18" fmla="*/ 2 w 20"/>
                <a:gd name="T19" fmla="*/ 11 h 16"/>
                <a:gd name="T20" fmla="*/ 0 w 20"/>
                <a:gd name="T21" fmla="*/ 4 h 16"/>
                <a:gd name="T22" fmla="*/ 3 w 20"/>
                <a:gd name="T23" fmla="*/ 3 h 16"/>
                <a:gd name="T24" fmla="*/ 6 w 20"/>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6">
                  <a:moveTo>
                    <a:pt x="6" y="0"/>
                  </a:moveTo>
                  <a:lnTo>
                    <a:pt x="7" y="0"/>
                  </a:lnTo>
                  <a:lnTo>
                    <a:pt x="10" y="0"/>
                  </a:lnTo>
                  <a:lnTo>
                    <a:pt x="16" y="7"/>
                  </a:lnTo>
                  <a:lnTo>
                    <a:pt x="20" y="13"/>
                  </a:lnTo>
                  <a:lnTo>
                    <a:pt x="20" y="14"/>
                  </a:lnTo>
                  <a:lnTo>
                    <a:pt x="19" y="16"/>
                  </a:lnTo>
                  <a:lnTo>
                    <a:pt x="12" y="16"/>
                  </a:lnTo>
                  <a:lnTo>
                    <a:pt x="6" y="14"/>
                  </a:lnTo>
                  <a:lnTo>
                    <a:pt x="2" y="11"/>
                  </a:lnTo>
                  <a:lnTo>
                    <a:pt x="0" y="4"/>
                  </a:lnTo>
                  <a:lnTo>
                    <a:pt x="3" y="3"/>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2" name="Freeform 443"/>
            <p:cNvSpPr/>
            <p:nvPr/>
          </p:nvSpPr>
          <p:spPr bwMode="auto">
            <a:xfrm>
              <a:off x="3104" y="2350"/>
              <a:ext cx="36" cy="17"/>
            </a:xfrm>
            <a:custGeom>
              <a:avLst/>
              <a:gdLst>
                <a:gd name="T0" fmla="*/ 19 w 36"/>
                <a:gd name="T1" fmla="*/ 0 h 17"/>
                <a:gd name="T2" fmla="*/ 28 w 36"/>
                <a:gd name="T3" fmla="*/ 1 h 17"/>
                <a:gd name="T4" fmla="*/ 36 w 36"/>
                <a:gd name="T5" fmla="*/ 1 h 17"/>
                <a:gd name="T6" fmla="*/ 36 w 36"/>
                <a:gd name="T7" fmla="*/ 3 h 17"/>
                <a:gd name="T8" fmla="*/ 36 w 36"/>
                <a:gd name="T9" fmla="*/ 3 h 17"/>
                <a:gd name="T10" fmla="*/ 36 w 36"/>
                <a:gd name="T11" fmla="*/ 4 h 17"/>
                <a:gd name="T12" fmla="*/ 36 w 36"/>
                <a:gd name="T13" fmla="*/ 4 h 17"/>
                <a:gd name="T14" fmla="*/ 29 w 36"/>
                <a:gd name="T15" fmla="*/ 10 h 17"/>
                <a:gd name="T16" fmla="*/ 19 w 36"/>
                <a:gd name="T17" fmla="*/ 14 h 17"/>
                <a:gd name="T18" fmla="*/ 15 w 36"/>
                <a:gd name="T19" fmla="*/ 17 h 17"/>
                <a:gd name="T20" fmla="*/ 9 w 36"/>
                <a:gd name="T21" fmla="*/ 17 h 17"/>
                <a:gd name="T22" fmla="*/ 5 w 36"/>
                <a:gd name="T23" fmla="*/ 15 h 17"/>
                <a:gd name="T24" fmla="*/ 0 w 36"/>
                <a:gd name="T25" fmla="*/ 11 h 17"/>
                <a:gd name="T26" fmla="*/ 9 w 36"/>
                <a:gd name="T27" fmla="*/ 5 h 17"/>
                <a:gd name="T28" fmla="*/ 19 w 3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7">
                  <a:moveTo>
                    <a:pt x="19" y="0"/>
                  </a:moveTo>
                  <a:lnTo>
                    <a:pt x="28" y="1"/>
                  </a:lnTo>
                  <a:lnTo>
                    <a:pt x="36" y="1"/>
                  </a:lnTo>
                  <a:lnTo>
                    <a:pt x="36" y="3"/>
                  </a:lnTo>
                  <a:lnTo>
                    <a:pt x="36" y="3"/>
                  </a:lnTo>
                  <a:lnTo>
                    <a:pt x="36" y="4"/>
                  </a:lnTo>
                  <a:lnTo>
                    <a:pt x="36" y="4"/>
                  </a:lnTo>
                  <a:lnTo>
                    <a:pt x="29" y="10"/>
                  </a:lnTo>
                  <a:lnTo>
                    <a:pt x="19" y="14"/>
                  </a:lnTo>
                  <a:lnTo>
                    <a:pt x="15" y="17"/>
                  </a:lnTo>
                  <a:lnTo>
                    <a:pt x="9" y="17"/>
                  </a:lnTo>
                  <a:lnTo>
                    <a:pt x="5" y="15"/>
                  </a:lnTo>
                  <a:lnTo>
                    <a:pt x="0" y="11"/>
                  </a:lnTo>
                  <a:lnTo>
                    <a:pt x="9" y="5"/>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3" name="Freeform 444"/>
            <p:cNvSpPr/>
            <p:nvPr/>
          </p:nvSpPr>
          <p:spPr bwMode="auto">
            <a:xfrm>
              <a:off x="4638" y="2350"/>
              <a:ext cx="34" cy="10"/>
            </a:xfrm>
            <a:custGeom>
              <a:avLst/>
              <a:gdLst>
                <a:gd name="T0" fmla="*/ 34 w 34"/>
                <a:gd name="T1" fmla="*/ 8 h 10"/>
                <a:gd name="T2" fmla="*/ 23 w 34"/>
                <a:gd name="T3" fmla="*/ 10 h 10"/>
                <a:gd name="T4" fmla="*/ 14 w 34"/>
                <a:gd name="T5" fmla="*/ 8 h 10"/>
                <a:gd name="T6" fmla="*/ 7 w 34"/>
                <a:gd name="T7" fmla="*/ 7 h 10"/>
                <a:gd name="T8" fmla="*/ 0 w 34"/>
                <a:gd name="T9" fmla="*/ 1 h 10"/>
                <a:gd name="T10" fmla="*/ 0 w 34"/>
                <a:gd name="T11" fmla="*/ 1 h 10"/>
                <a:gd name="T12" fmla="*/ 0 w 34"/>
                <a:gd name="T13" fmla="*/ 0 h 10"/>
                <a:gd name="T14" fmla="*/ 17 w 34"/>
                <a:gd name="T15" fmla="*/ 1 h 10"/>
                <a:gd name="T16" fmla="*/ 34 w 34"/>
                <a:gd name="T17" fmla="*/ 1 h 10"/>
                <a:gd name="T18" fmla="*/ 34 w 34"/>
                <a:gd name="T19" fmla="*/ 5 h 10"/>
                <a:gd name="T20" fmla="*/ 34 w 34"/>
                <a:gd name="T21"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0">
                  <a:moveTo>
                    <a:pt x="34" y="8"/>
                  </a:moveTo>
                  <a:lnTo>
                    <a:pt x="23" y="10"/>
                  </a:lnTo>
                  <a:lnTo>
                    <a:pt x="14" y="8"/>
                  </a:lnTo>
                  <a:lnTo>
                    <a:pt x="7" y="7"/>
                  </a:lnTo>
                  <a:lnTo>
                    <a:pt x="0" y="1"/>
                  </a:lnTo>
                  <a:lnTo>
                    <a:pt x="0" y="1"/>
                  </a:lnTo>
                  <a:lnTo>
                    <a:pt x="0" y="0"/>
                  </a:lnTo>
                  <a:lnTo>
                    <a:pt x="17" y="1"/>
                  </a:lnTo>
                  <a:lnTo>
                    <a:pt x="34" y="1"/>
                  </a:lnTo>
                  <a:lnTo>
                    <a:pt x="34" y="5"/>
                  </a:lnTo>
                  <a:lnTo>
                    <a:pt x="3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4" name="Freeform 445"/>
            <p:cNvSpPr/>
            <p:nvPr/>
          </p:nvSpPr>
          <p:spPr bwMode="auto">
            <a:xfrm>
              <a:off x="3010" y="2358"/>
              <a:ext cx="130" cy="30"/>
            </a:xfrm>
            <a:custGeom>
              <a:avLst/>
              <a:gdLst>
                <a:gd name="T0" fmla="*/ 64 w 130"/>
                <a:gd name="T1" fmla="*/ 0 h 30"/>
                <a:gd name="T2" fmla="*/ 70 w 130"/>
                <a:gd name="T3" fmla="*/ 2 h 30"/>
                <a:gd name="T4" fmla="*/ 74 w 130"/>
                <a:gd name="T5" fmla="*/ 3 h 30"/>
                <a:gd name="T6" fmla="*/ 76 w 130"/>
                <a:gd name="T7" fmla="*/ 12 h 30"/>
                <a:gd name="T8" fmla="*/ 77 w 130"/>
                <a:gd name="T9" fmla="*/ 20 h 30"/>
                <a:gd name="T10" fmla="*/ 79 w 130"/>
                <a:gd name="T11" fmla="*/ 20 h 30"/>
                <a:gd name="T12" fmla="*/ 80 w 130"/>
                <a:gd name="T13" fmla="*/ 22 h 30"/>
                <a:gd name="T14" fmla="*/ 94 w 130"/>
                <a:gd name="T15" fmla="*/ 19 h 30"/>
                <a:gd name="T16" fmla="*/ 104 w 130"/>
                <a:gd name="T17" fmla="*/ 15 h 30"/>
                <a:gd name="T18" fmla="*/ 112 w 130"/>
                <a:gd name="T19" fmla="*/ 15 h 30"/>
                <a:gd name="T20" fmla="*/ 119 w 130"/>
                <a:gd name="T21" fmla="*/ 17 h 30"/>
                <a:gd name="T22" fmla="*/ 124 w 130"/>
                <a:gd name="T23" fmla="*/ 20 h 30"/>
                <a:gd name="T24" fmla="*/ 130 w 130"/>
                <a:gd name="T25" fmla="*/ 23 h 30"/>
                <a:gd name="T26" fmla="*/ 130 w 130"/>
                <a:gd name="T27" fmla="*/ 26 h 30"/>
                <a:gd name="T28" fmla="*/ 129 w 130"/>
                <a:gd name="T29" fmla="*/ 29 h 30"/>
                <a:gd name="T30" fmla="*/ 113 w 130"/>
                <a:gd name="T31" fmla="*/ 29 h 30"/>
                <a:gd name="T32" fmla="*/ 96 w 130"/>
                <a:gd name="T33" fmla="*/ 30 h 30"/>
                <a:gd name="T34" fmla="*/ 94 w 130"/>
                <a:gd name="T35" fmla="*/ 27 h 30"/>
                <a:gd name="T36" fmla="*/ 94 w 130"/>
                <a:gd name="T37" fmla="*/ 26 h 30"/>
                <a:gd name="T38" fmla="*/ 93 w 130"/>
                <a:gd name="T39" fmla="*/ 26 h 30"/>
                <a:gd name="T40" fmla="*/ 90 w 130"/>
                <a:gd name="T41" fmla="*/ 25 h 30"/>
                <a:gd name="T42" fmla="*/ 84 w 130"/>
                <a:gd name="T43" fmla="*/ 27 h 30"/>
                <a:gd name="T44" fmla="*/ 77 w 130"/>
                <a:gd name="T45" fmla="*/ 29 h 30"/>
                <a:gd name="T46" fmla="*/ 70 w 130"/>
                <a:gd name="T47" fmla="*/ 27 h 30"/>
                <a:gd name="T48" fmla="*/ 64 w 130"/>
                <a:gd name="T49" fmla="*/ 26 h 30"/>
                <a:gd name="T50" fmla="*/ 59 w 130"/>
                <a:gd name="T51" fmla="*/ 23 h 30"/>
                <a:gd name="T52" fmla="*/ 53 w 130"/>
                <a:gd name="T53" fmla="*/ 20 h 30"/>
                <a:gd name="T54" fmla="*/ 47 w 130"/>
                <a:gd name="T55" fmla="*/ 19 h 30"/>
                <a:gd name="T56" fmla="*/ 43 w 130"/>
                <a:gd name="T57" fmla="*/ 19 h 30"/>
                <a:gd name="T58" fmla="*/ 42 w 130"/>
                <a:gd name="T59" fmla="*/ 22 h 30"/>
                <a:gd name="T60" fmla="*/ 39 w 130"/>
                <a:gd name="T61" fmla="*/ 25 h 30"/>
                <a:gd name="T62" fmla="*/ 37 w 130"/>
                <a:gd name="T63" fmla="*/ 25 h 30"/>
                <a:gd name="T64" fmla="*/ 32 w 130"/>
                <a:gd name="T65" fmla="*/ 26 h 30"/>
                <a:gd name="T66" fmla="*/ 16 w 130"/>
                <a:gd name="T67" fmla="*/ 22 h 30"/>
                <a:gd name="T68" fmla="*/ 0 w 130"/>
                <a:gd name="T69" fmla="*/ 16 h 30"/>
                <a:gd name="T70" fmla="*/ 12 w 130"/>
                <a:gd name="T71" fmla="*/ 15 h 30"/>
                <a:gd name="T72" fmla="*/ 30 w 130"/>
                <a:gd name="T73" fmla="*/ 10 h 30"/>
                <a:gd name="T74" fmla="*/ 52 w 130"/>
                <a:gd name="T75" fmla="*/ 6 h 30"/>
                <a:gd name="T76" fmla="*/ 64 w 130"/>
                <a:gd name="T7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30">
                  <a:moveTo>
                    <a:pt x="64" y="0"/>
                  </a:moveTo>
                  <a:lnTo>
                    <a:pt x="70" y="2"/>
                  </a:lnTo>
                  <a:lnTo>
                    <a:pt x="74" y="3"/>
                  </a:lnTo>
                  <a:lnTo>
                    <a:pt x="76" y="12"/>
                  </a:lnTo>
                  <a:lnTo>
                    <a:pt x="77" y="20"/>
                  </a:lnTo>
                  <a:lnTo>
                    <a:pt x="79" y="20"/>
                  </a:lnTo>
                  <a:lnTo>
                    <a:pt x="80" y="22"/>
                  </a:lnTo>
                  <a:lnTo>
                    <a:pt x="94" y="19"/>
                  </a:lnTo>
                  <a:lnTo>
                    <a:pt x="104" y="15"/>
                  </a:lnTo>
                  <a:lnTo>
                    <a:pt x="112" y="15"/>
                  </a:lnTo>
                  <a:lnTo>
                    <a:pt x="119" y="17"/>
                  </a:lnTo>
                  <a:lnTo>
                    <a:pt x="124" y="20"/>
                  </a:lnTo>
                  <a:lnTo>
                    <a:pt x="130" y="23"/>
                  </a:lnTo>
                  <a:lnTo>
                    <a:pt x="130" y="26"/>
                  </a:lnTo>
                  <a:lnTo>
                    <a:pt x="129" y="29"/>
                  </a:lnTo>
                  <a:lnTo>
                    <a:pt x="113" y="29"/>
                  </a:lnTo>
                  <a:lnTo>
                    <a:pt x="96" y="30"/>
                  </a:lnTo>
                  <a:lnTo>
                    <a:pt x="94" y="27"/>
                  </a:lnTo>
                  <a:lnTo>
                    <a:pt x="94" y="26"/>
                  </a:lnTo>
                  <a:lnTo>
                    <a:pt x="93" y="26"/>
                  </a:lnTo>
                  <a:lnTo>
                    <a:pt x="90" y="25"/>
                  </a:lnTo>
                  <a:lnTo>
                    <a:pt x="84" y="27"/>
                  </a:lnTo>
                  <a:lnTo>
                    <a:pt x="77" y="29"/>
                  </a:lnTo>
                  <a:lnTo>
                    <a:pt x="70" y="27"/>
                  </a:lnTo>
                  <a:lnTo>
                    <a:pt x="64" y="26"/>
                  </a:lnTo>
                  <a:lnTo>
                    <a:pt x="59" y="23"/>
                  </a:lnTo>
                  <a:lnTo>
                    <a:pt x="53" y="20"/>
                  </a:lnTo>
                  <a:lnTo>
                    <a:pt x="47" y="19"/>
                  </a:lnTo>
                  <a:lnTo>
                    <a:pt x="43" y="19"/>
                  </a:lnTo>
                  <a:lnTo>
                    <a:pt x="42" y="22"/>
                  </a:lnTo>
                  <a:lnTo>
                    <a:pt x="39" y="25"/>
                  </a:lnTo>
                  <a:lnTo>
                    <a:pt x="37" y="25"/>
                  </a:lnTo>
                  <a:lnTo>
                    <a:pt x="32" y="26"/>
                  </a:lnTo>
                  <a:lnTo>
                    <a:pt x="16" y="22"/>
                  </a:lnTo>
                  <a:lnTo>
                    <a:pt x="0" y="16"/>
                  </a:lnTo>
                  <a:lnTo>
                    <a:pt x="12" y="15"/>
                  </a:lnTo>
                  <a:lnTo>
                    <a:pt x="30" y="10"/>
                  </a:lnTo>
                  <a:lnTo>
                    <a:pt x="52" y="6"/>
                  </a:ln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5" name="Freeform 446"/>
            <p:cNvSpPr/>
            <p:nvPr/>
          </p:nvSpPr>
          <p:spPr bwMode="auto">
            <a:xfrm>
              <a:off x="3693" y="2365"/>
              <a:ext cx="1819" cy="1375"/>
            </a:xfrm>
            <a:custGeom>
              <a:avLst/>
              <a:gdLst>
                <a:gd name="T0" fmla="*/ 1369 w 1819"/>
                <a:gd name="T1" fmla="*/ 59 h 1375"/>
                <a:gd name="T2" fmla="*/ 1617 w 1819"/>
                <a:gd name="T3" fmla="*/ 89 h 1375"/>
                <a:gd name="T4" fmla="*/ 1819 w 1819"/>
                <a:gd name="T5" fmla="*/ 136 h 1375"/>
                <a:gd name="T6" fmla="*/ 1784 w 1819"/>
                <a:gd name="T7" fmla="*/ 156 h 1375"/>
                <a:gd name="T8" fmla="*/ 1689 w 1819"/>
                <a:gd name="T9" fmla="*/ 205 h 1375"/>
                <a:gd name="T10" fmla="*/ 1664 w 1819"/>
                <a:gd name="T11" fmla="*/ 247 h 1375"/>
                <a:gd name="T12" fmla="*/ 1624 w 1819"/>
                <a:gd name="T13" fmla="*/ 166 h 1375"/>
                <a:gd name="T14" fmla="*/ 1494 w 1819"/>
                <a:gd name="T15" fmla="*/ 213 h 1375"/>
                <a:gd name="T16" fmla="*/ 1606 w 1819"/>
                <a:gd name="T17" fmla="*/ 316 h 1375"/>
                <a:gd name="T18" fmla="*/ 1573 w 1819"/>
                <a:gd name="T19" fmla="*/ 306 h 1375"/>
                <a:gd name="T20" fmla="*/ 1530 w 1819"/>
                <a:gd name="T21" fmla="*/ 427 h 1375"/>
                <a:gd name="T22" fmla="*/ 1530 w 1819"/>
                <a:gd name="T23" fmla="*/ 473 h 1375"/>
                <a:gd name="T24" fmla="*/ 1436 w 1819"/>
                <a:gd name="T25" fmla="*/ 434 h 1375"/>
                <a:gd name="T26" fmla="*/ 1474 w 1819"/>
                <a:gd name="T27" fmla="*/ 472 h 1375"/>
                <a:gd name="T28" fmla="*/ 1492 w 1819"/>
                <a:gd name="T29" fmla="*/ 556 h 1375"/>
                <a:gd name="T30" fmla="*/ 1433 w 1819"/>
                <a:gd name="T31" fmla="*/ 654 h 1375"/>
                <a:gd name="T32" fmla="*/ 1383 w 1819"/>
                <a:gd name="T33" fmla="*/ 730 h 1375"/>
                <a:gd name="T34" fmla="*/ 1323 w 1819"/>
                <a:gd name="T35" fmla="*/ 774 h 1375"/>
                <a:gd name="T36" fmla="*/ 1333 w 1819"/>
                <a:gd name="T37" fmla="*/ 856 h 1375"/>
                <a:gd name="T38" fmla="*/ 1297 w 1819"/>
                <a:gd name="T39" fmla="*/ 844 h 1375"/>
                <a:gd name="T40" fmla="*/ 1273 w 1819"/>
                <a:gd name="T41" fmla="*/ 737 h 1375"/>
                <a:gd name="T42" fmla="*/ 1198 w 1819"/>
                <a:gd name="T43" fmla="*/ 650 h 1375"/>
                <a:gd name="T44" fmla="*/ 1090 w 1819"/>
                <a:gd name="T45" fmla="*/ 734 h 1375"/>
                <a:gd name="T46" fmla="*/ 993 w 1819"/>
                <a:gd name="T47" fmla="*/ 674 h 1375"/>
                <a:gd name="T48" fmla="*/ 968 w 1819"/>
                <a:gd name="T49" fmla="*/ 646 h 1375"/>
                <a:gd name="T50" fmla="*/ 765 w 1819"/>
                <a:gd name="T51" fmla="*/ 593 h 1375"/>
                <a:gd name="T52" fmla="*/ 791 w 1819"/>
                <a:gd name="T53" fmla="*/ 629 h 1375"/>
                <a:gd name="T54" fmla="*/ 748 w 1819"/>
                <a:gd name="T55" fmla="*/ 751 h 1375"/>
                <a:gd name="T56" fmla="*/ 624 w 1819"/>
                <a:gd name="T57" fmla="*/ 669 h 1375"/>
                <a:gd name="T58" fmla="*/ 551 w 1819"/>
                <a:gd name="T59" fmla="*/ 567 h 1375"/>
                <a:gd name="T60" fmla="*/ 641 w 1819"/>
                <a:gd name="T61" fmla="*/ 744 h 1375"/>
                <a:gd name="T62" fmla="*/ 719 w 1819"/>
                <a:gd name="T63" fmla="*/ 891 h 1375"/>
                <a:gd name="T64" fmla="*/ 641 w 1819"/>
                <a:gd name="T65" fmla="*/ 1095 h 1375"/>
                <a:gd name="T66" fmla="*/ 576 w 1819"/>
                <a:gd name="T67" fmla="*/ 1227 h 1375"/>
                <a:gd name="T68" fmla="*/ 491 w 1819"/>
                <a:gd name="T69" fmla="*/ 1355 h 1375"/>
                <a:gd name="T70" fmla="*/ 332 w 1819"/>
                <a:gd name="T71" fmla="*/ 1183 h 1375"/>
                <a:gd name="T72" fmla="*/ 289 w 1819"/>
                <a:gd name="T73" fmla="*/ 937 h 1375"/>
                <a:gd name="T74" fmla="*/ 162 w 1819"/>
                <a:gd name="T75" fmla="*/ 876 h 1375"/>
                <a:gd name="T76" fmla="*/ 10 w 1819"/>
                <a:gd name="T77" fmla="*/ 763 h 1375"/>
                <a:gd name="T78" fmla="*/ 42 w 1819"/>
                <a:gd name="T79" fmla="*/ 597 h 1375"/>
                <a:gd name="T80" fmla="*/ 135 w 1819"/>
                <a:gd name="T81" fmla="*/ 483 h 1375"/>
                <a:gd name="T82" fmla="*/ 181 w 1819"/>
                <a:gd name="T83" fmla="*/ 382 h 1375"/>
                <a:gd name="T84" fmla="*/ 184 w 1819"/>
                <a:gd name="T85" fmla="*/ 310 h 1375"/>
                <a:gd name="T86" fmla="*/ 311 w 1819"/>
                <a:gd name="T87" fmla="*/ 226 h 1375"/>
                <a:gd name="T88" fmla="*/ 399 w 1819"/>
                <a:gd name="T89" fmla="*/ 245 h 1375"/>
                <a:gd name="T90" fmla="*/ 471 w 1819"/>
                <a:gd name="T91" fmla="*/ 182 h 1375"/>
                <a:gd name="T92" fmla="*/ 428 w 1819"/>
                <a:gd name="T93" fmla="*/ 119 h 1375"/>
                <a:gd name="T94" fmla="*/ 361 w 1819"/>
                <a:gd name="T95" fmla="*/ 223 h 1375"/>
                <a:gd name="T96" fmla="*/ 285 w 1819"/>
                <a:gd name="T97" fmla="*/ 205 h 1375"/>
                <a:gd name="T98" fmla="*/ 374 w 1819"/>
                <a:gd name="T99" fmla="*/ 79 h 1375"/>
                <a:gd name="T100" fmla="*/ 562 w 1819"/>
                <a:gd name="T101" fmla="*/ 116 h 1375"/>
                <a:gd name="T102" fmla="*/ 549 w 1819"/>
                <a:gd name="T103" fmla="*/ 132 h 1375"/>
                <a:gd name="T104" fmla="*/ 599 w 1819"/>
                <a:gd name="T105" fmla="*/ 110 h 1375"/>
                <a:gd name="T106" fmla="*/ 696 w 1819"/>
                <a:gd name="T107" fmla="*/ 70 h 1375"/>
                <a:gd name="T108" fmla="*/ 799 w 1819"/>
                <a:gd name="T109" fmla="*/ 63 h 1375"/>
                <a:gd name="T110" fmla="*/ 846 w 1819"/>
                <a:gd name="T111" fmla="*/ 90 h 1375"/>
                <a:gd name="T112" fmla="*/ 836 w 1819"/>
                <a:gd name="T113" fmla="*/ 65 h 1375"/>
                <a:gd name="T114" fmla="*/ 849 w 1819"/>
                <a:gd name="T115" fmla="*/ 36 h 1375"/>
                <a:gd name="T116" fmla="*/ 978 w 1819"/>
                <a:gd name="T117" fmla="*/ 0 h 1375"/>
                <a:gd name="T118" fmla="*/ 1052 w 1819"/>
                <a:gd name="T119" fmla="*/ 43 h 1375"/>
                <a:gd name="T120" fmla="*/ 1242 w 1819"/>
                <a:gd name="T121" fmla="*/ 56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9" h="1375">
                  <a:moveTo>
                    <a:pt x="1272" y="66"/>
                  </a:moveTo>
                  <a:lnTo>
                    <a:pt x="1272" y="62"/>
                  </a:lnTo>
                  <a:lnTo>
                    <a:pt x="1272" y="59"/>
                  </a:lnTo>
                  <a:lnTo>
                    <a:pt x="1286" y="60"/>
                  </a:lnTo>
                  <a:lnTo>
                    <a:pt x="1302" y="62"/>
                  </a:lnTo>
                  <a:lnTo>
                    <a:pt x="1317" y="63"/>
                  </a:lnTo>
                  <a:lnTo>
                    <a:pt x="1333" y="65"/>
                  </a:lnTo>
                  <a:lnTo>
                    <a:pt x="1333" y="63"/>
                  </a:lnTo>
                  <a:lnTo>
                    <a:pt x="1335" y="62"/>
                  </a:lnTo>
                  <a:lnTo>
                    <a:pt x="1330" y="59"/>
                  </a:lnTo>
                  <a:lnTo>
                    <a:pt x="1327" y="56"/>
                  </a:lnTo>
                  <a:lnTo>
                    <a:pt x="1325" y="53"/>
                  </a:lnTo>
                  <a:lnTo>
                    <a:pt x="1323" y="48"/>
                  </a:lnTo>
                  <a:lnTo>
                    <a:pt x="1337" y="48"/>
                  </a:lnTo>
                  <a:lnTo>
                    <a:pt x="1350" y="49"/>
                  </a:lnTo>
                  <a:lnTo>
                    <a:pt x="1356" y="50"/>
                  </a:lnTo>
                  <a:lnTo>
                    <a:pt x="1362" y="52"/>
                  </a:lnTo>
                  <a:lnTo>
                    <a:pt x="1366" y="55"/>
                  </a:lnTo>
                  <a:lnTo>
                    <a:pt x="1369" y="59"/>
                  </a:lnTo>
                  <a:lnTo>
                    <a:pt x="1377" y="55"/>
                  </a:lnTo>
                  <a:lnTo>
                    <a:pt x="1385" y="53"/>
                  </a:lnTo>
                  <a:lnTo>
                    <a:pt x="1390" y="53"/>
                  </a:lnTo>
                  <a:lnTo>
                    <a:pt x="1396" y="53"/>
                  </a:lnTo>
                  <a:lnTo>
                    <a:pt x="1406" y="58"/>
                  </a:lnTo>
                  <a:lnTo>
                    <a:pt x="1417" y="65"/>
                  </a:lnTo>
                  <a:lnTo>
                    <a:pt x="1435" y="65"/>
                  </a:lnTo>
                  <a:lnTo>
                    <a:pt x="1452" y="65"/>
                  </a:lnTo>
                  <a:lnTo>
                    <a:pt x="1467" y="66"/>
                  </a:lnTo>
                  <a:lnTo>
                    <a:pt x="1484" y="66"/>
                  </a:lnTo>
                  <a:lnTo>
                    <a:pt x="1504" y="72"/>
                  </a:lnTo>
                  <a:lnTo>
                    <a:pt x="1524" y="79"/>
                  </a:lnTo>
                  <a:lnTo>
                    <a:pt x="1542" y="79"/>
                  </a:lnTo>
                  <a:lnTo>
                    <a:pt x="1557" y="80"/>
                  </a:lnTo>
                  <a:lnTo>
                    <a:pt x="1573" y="80"/>
                  </a:lnTo>
                  <a:lnTo>
                    <a:pt x="1590" y="80"/>
                  </a:lnTo>
                  <a:lnTo>
                    <a:pt x="1602" y="86"/>
                  </a:lnTo>
                  <a:lnTo>
                    <a:pt x="1617" y="89"/>
                  </a:lnTo>
                  <a:lnTo>
                    <a:pt x="1617" y="89"/>
                  </a:lnTo>
                  <a:lnTo>
                    <a:pt x="1617" y="87"/>
                  </a:lnTo>
                  <a:lnTo>
                    <a:pt x="1616" y="85"/>
                  </a:lnTo>
                  <a:lnTo>
                    <a:pt x="1613" y="82"/>
                  </a:lnTo>
                  <a:lnTo>
                    <a:pt x="1606" y="80"/>
                  </a:lnTo>
                  <a:lnTo>
                    <a:pt x="1600" y="77"/>
                  </a:lnTo>
                  <a:lnTo>
                    <a:pt x="1600" y="76"/>
                  </a:lnTo>
                  <a:lnTo>
                    <a:pt x="1600" y="75"/>
                  </a:lnTo>
                  <a:lnTo>
                    <a:pt x="1600" y="73"/>
                  </a:lnTo>
                  <a:lnTo>
                    <a:pt x="1602" y="72"/>
                  </a:lnTo>
                  <a:lnTo>
                    <a:pt x="1623" y="72"/>
                  </a:lnTo>
                  <a:lnTo>
                    <a:pt x="1646" y="76"/>
                  </a:lnTo>
                  <a:lnTo>
                    <a:pt x="1667" y="80"/>
                  </a:lnTo>
                  <a:lnTo>
                    <a:pt x="1687" y="86"/>
                  </a:lnTo>
                  <a:lnTo>
                    <a:pt x="1727" y="99"/>
                  </a:lnTo>
                  <a:lnTo>
                    <a:pt x="1764" y="112"/>
                  </a:lnTo>
                  <a:lnTo>
                    <a:pt x="1787" y="113"/>
                  </a:lnTo>
                  <a:lnTo>
                    <a:pt x="1807" y="117"/>
                  </a:lnTo>
                  <a:lnTo>
                    <a:pt x="1813" y="126"/>
                  </a:lnTo>
                  <a:lnTo>
                    <a:pt x="1819" y="136"/>
                  </a:lnTo>
                  <a:lnTo>
                    <a:pt x="1800" y="133"/>
                  </a:lnTo>
                  <a:lnTo>
                    <a:pt x="1776" y="127"/>
                  </a:lnTo>
                  <a:lnTo>
                    <a:pt x="1763" y="125"/>
                  </a:lnTo>
                  <a:lnTo>
                    <a:pt x="1753" y="123"/>
                  </a:lnTo>
                  <a:lnTo>
                    <a:pt x="1744" y="122"/>
                  </a:lnTo>
                  <a:lnTo>
                    <a:pt x="1740" y="123"/>
                  </a:lnTo>
                  <a:lnTo>
                    <a:pt x="1743" y="126"/>
                  </a:lnTo>
                  <a:lnTo>
                    <a:pt x="1746" y="130"/>
                  </a:lnTo>
                  <a:lnTo>
                    <a:pt x="1737" y="130"/>
                  </a:lnTo>
                  <a:lnTo>
                    <a:pt x="1729" y="132"/>
                  </a:lnTo>
                  <a:lnTo>
                    <a:pt x="1729" y="133"/>
                  </a:lnTo>
                  <a:lnTo>
                    <a:pt x="1729" y="133"/>
                  </a:lnTo>
                  <a:lnTo>
                    <a:pt x="1737" y="133"/>
                  </a:lnTo>
                  <a:lnTo>
                    <a:pt x="1744" y="136"/>
                  </a:lnTo>
                  <a:lnTo>
                    <a:pt x="1750" y="137"/>
                  </a:lnTo>
                  <a:lnTo>
                    <a:pt x="1757" y="140"/>
                  </a:lnTo>
                  <a:lnTo>
                    <a:pt x="1770" y="146"/>
                  </a:lnTo>
                  <a:lnTo>
                    <a:pt x="1784" y="152"/>
                  </a:lnTo>
                  <a:lnTo>
                    <a:pt x="1784" y="156"/>
                  </a:lnTo>
                  <a:lnTo>
                    <a:pt x="1784" y="160"/>
                  </a:lnTo>
                  <a:lnTo>
                    <a:pt x="1783" y="162"/>
                  </a:lnTo>
                  <a:lnTo>
                    <a:pt x="1781" y="163"/>
                  </a:lnTo>
                  <a:lnTo>
                    <a:pt x="1767" y="162"/>
                  </a:lnTo>
                  <a:lnTo>
                    <a:pt x="1753" y="165"/>
                  </a:lnTo>
                  <a:lnTo>
                    <a:pt x="1749" y="166"/>
                  </a:lnTo>
                  <a:lnTo>
                    <a:pt x="1744" y="170"/>
                  </a:lnTo>
                  <a:lnTo>
                    <a:pt x="1740" y="176"/>
                  </a:lnTo>
                  <a:lnTo>
                    <a:pt x="1739" y="185"/>
                  </a:lnTo>
                  <a:lnTo>
                    <a:pt x="1731" y="186"/>
                  </a:lnTo>
                  <a:lnTo>
                    <a:pt x="1724" y="186"/>
                  </a:lnTo>
                  <a:lnTo>
                    <a:pt x="1723" y="182"/>
                  </a:lnTo>
                  <a:lnTo>
                    <a:pt x="1720" y="179"/>
                  </a:lnTo>
                  <a:lnTo>
                    <a:pt x="1710" y="180"/>
                  </a:lnTo>
                  <a:lnTo>
                    <a:pt x="1700" y="183"/>
                  </a:lnTo>
                  <a:lnTo>
                    <a:pt x="1690" y="187"/>
                  </a:lnTo>
                  <a:lnTo>
                    <a:pt x="1683" y="193"/>
                  </a:lnTo>
                  <a:lnTo>
                    <a:pt x="1686" y="200"/>
                  </a:lnTo>
                  <a:lnTo>
                    <a:pt x="1689" y="205"/>
                  </a:lnTo>
                  <a:lnTo>
                    <a:pt x="1692" y="207"/>
                  </a:lnTo>
                  <a:lnTo>
                    <a:pt x="1694" y="210"/>
                  </a:lnTo>
                  <a:lnTo>
                    <a:pt x="1702" y="213"/>
                  </a:lnTo>
                  <a:lnTo>
                    <a:pt x="1713" y="219"/>
                  </a:lnTo>
                  <a:lnTo>
                    <a:pt x="1714" y="226"/>
                  </a:lnTo>
                  <a:lnTo>
                    <a:pt x="1716" y="235"/>
                  </a:lnTo>
                  <a:lnTo>
                    <a:pt x="1720" y="235"/>
                  </a:lnTo>
                  <a:lnTo>
                    <a:pt x="1723" y="237"/>
                  </a:lnTo>
                  <a:lnTo>
                    <a:pt x="1726" y="245"/>
                  </a:lnTo>
                  <a:lnTo>
                    <a:pt x="1727" y="252"/>
                  </a:lnTo>
                  <a:lnTo>
                    <a:pt x="1727" y="259"/>
                  </a:lnTo>
                  <a:lnTo>
                    <a:pt x="1727" y="266"/>
                  </a:lnTo>
                  <a:lnTo>
                    <a:pt x="1727" y="277"/>
                  </a:lnTo>
                  <a:lnTo>
                    <a:pt x="1727" y="290"/>
                  </a:lnTo>
                  <a:lnTo>
                    <a:pt x="1723" y="290"/>
                  </a:lnTo>
                  <a:lnTo>
                    <a:pt x="1717" y="290"/>
                  </a:lnTo>
                  <a:lnTo>
                    <a:pt x="1700" y="277"/>
                  </a:lnTo>
                  <a:lnTo>
                    <a:pt x="1682" y="263"/>
                  </a:lnTo>
                  <a:lnTo>
                    <a:pt x="1664" y="247"/>
                  </a:lnTo>
                  <a:lnTo>
                    <a:pt x="1650" y="232"/>
                  </a:lnTo>
                  <a:lnTo>
                    <a:pt x="1652" y="222"/>
                  </a:lnTo>
                  <a:lnTo>
                    <a:pt x="1653" y="212"/>
                  </a:lnTo>
                  <a:lnTo>
                    <a:pt x="1657" y="202"/>
                  </a:lnTo>
                  <a:lnTo>
                    <a:pt x="1660" y="193"/>
                  </a:lnTo>
                  <a:lnTo>
                    <a:pt x="1663" y="185"/>
                  </a:lnTo>
                  <a:lnTo>
                    <a:pt x="1664" y="176"/>
                  </a:lnTo>
                  <a:lnTo>
                    <a:pt x="1664" y="167"/>
                  </a:lnTo>
                  <a:lnTo>
                    <a:pt x="1662" y="160"/>
                  </a:lnTo>
                  <a:lnTo>
                    <a:pt x="1656" y="160"/>
                  </a:lnTo>
                  <a:lnTo>
                    <a:pt x="1650" y="160"/>
                  </a:lnTo>
                  <a:lnTo>
                    <a:pt x="1649" y="166"/>
                  </a:lnTo>
                  <a:lnTo>
                    <a:pt x="1649" y="173"/>
                  </a:lnTo>
                  <a:lnTo>
                    <a:pt x="1646" y="173"/>
                  </a:lnTo>
                  <a:lnTo>
                    <a:pt x="1644" y="175"/>
                  </a:lnTo>
                  <a:lnTo>
                    <a:pt x="1639" y="175"/>
                  </a:lnTo>
                  <a:lnTo>
                    <a:pt x="1633" y="176"/>
                  </a:lnTo>
                  <a:lnTo>
                    <a:pt x="1629" y="170"/>
                  </a:lnTo>
                  <a:lnTo>
                    <a:pt x="1624" y="166"/>
                  </a:lnTo>
                  <a:lnTo>
                    <a:pt x="1619" y="166"/>
                  </a:lnTo>
                  <a:lnTo>
                    <a:pt x="1614" y="166"/>
                  </a:lnTo>
                  <a:lnTo>
                    <a:pt x="1609" y="166"/>
                  </a:lnTo>
                  <a:lnTo>
                    <a:pt x="1606" y="169"/>
                  </a:lnTo>
                  <a:lnTo>
                    <a:pt x="1603" y="170"/>
                  </a:lnTo>
                  <a:lnTo>
                    <a:pt x="1600" y="173"/>
                  </a:lnTo>
                  <a:lnTo>
                    <a:pt x="1600" y="180"/>
                  </a:lnTo>
                  <a:lnTo>
                    <a:pt x="1600" y="187"/>
                  </a:lnTo>
                  <a:lnTo>
                    <a:pt x="1603" y="190"/>
                  </a:lnTo>
                  <a:lnTo>
                    <a:pt x="1607" y="192"/>
                  </a:lnTo>
                  <a:lnTo>
                    <a:pt x="1606" y="193"/>
                  </a:lnTo>
                  <a:lnTo>
                    <a:pt x="1606" y="195"/>
                  </a:lnTo>
                  <a:lnTo>
                    <a:pt x="1582" y="196"/>
                  </a:lnTo>
                  <a:lnTo>
                    <a:pt x="1553" y="196"/>
                  </a:lnTo>
                  <a:lnTo>
                    <a:pt x="1539" y="195"/>
                  </a:lnTo>
                  <a:lnTo>
                    <a:pt x="1524" y="196"/>
                  </a:lnTo>
                  <a:lnTo>
                    <a:pt x="1512" y="197"/>
                  </a:lnTo>
                  <a:lnTo>
                    <a:pt x="1499" y="200"/>
                  </a:lnTo>
                  <a:lnTo>
                    <a:pt x="1494" y="213"/>
                  </a:lnTo>
                  <a:lnTo>
                    <a:pt x="1490" y="227"/>
                  </a:lnTo>
                  <a:lnTo>
                    <a:pt x="1484" y="239"/>
                  </a:lnTo>
                  <a:lnTo>
                    <a:pt x="1480" y="250"/>
                  </a:lnTo>
                  <a:lnTo>
                    <a:pt x="1496" y="257"/>
                  </a:lnTo>
                  <a:lnTo>
                    <a:pt x="1510" y="262"/>
                  </a:lnTo>
                  <a:lnTo>
                    <a:pt x="1520" y="259"/>
                  </a:lnTo>
                  <a:lnTo>
                    <a:pt x="1534" y="256"/>
                  </a:lnTo>
                  <a:lnTo>
                    <a:pt x="1539" y="263"/>
                  </a:lnTo>
                  <a:lnTo>
                    <a:pt x="1544" y="267"/>
                  </a:lnTo>
                  <a:lnTo>
                    <a:pt x="1552" y="273"/>
                  </a:lnTo>
                  <a:lnTo>
                    <a:pt x="1559" y="277"/>
                  </a:lnTo>
                  <a:lnTo>
                    <a:pt x="1557" y="266"/>
                  </a:lnTo>
                  <a:lnTo>
                    <a:pt x="1556" y="256"/>
                  </a:lnTo>
                  <a:lnTo>
                    <a:pt x="1569" y="267"/>
                  </a:lnTo>
                  <a:lnTo>
                    <a:pt x="1590" y="287"/>
                  </a:lnTo>
                  <a:lnTo>
                    <a:pt x="1612" y="307"/>
                  </a:lnTo>
                  <a:lnTo>
                    <a:pt x="1623" y="322"/>
                  </a:lnTo>
                  <a:lnTo>
                    <a:pt x="1614" y="319"/>
                  </a:lnTo>
                  <a:lnTo>
                    <a:pt x="1606" y="316"/>
                  </a:lnTo>
                  <a:lnTo>
                    <a:pt x="1606" y="317"/>
                  </a:lnTo>
                  <a:lnTo>
                    <a:pt x="1606" y="319"/>
                  </a:lnTo>
                  <a:lnTo>
                    <a:pt x="1620" y="334"/>
                  </a:lnTo>
                  <a:lnTo>
                    <a:pt x="1632" y="352"/>
                  </a:lnTo>
                  <a:lnTo>
                    <a:pt x="1632" y="353"/>
                  </a:lnTo>
                  <a:lnTo>
                    <a:pt x="1630" y="353"/>
                  </a:lnTo>
                  <a:lnTo>
                    <a:pt x="1623" y="353"/>
                  </a:lnTo>
                  <a:lnTo>
                    <a:pt x="1616" y="352"/>
                  </a:lnTo>
                  <a:lnTo>
                    <a:pt x="1613" y="343"/>
                  </a:lnTo>
                  <a:lnTo>
                    <a:pt x="1607" y="333"/>
                  </a:lnTo>
                  <a:lnTo>
                    <a:pt x="1602" y="323"/>
                  </a:lnTo>
                  <a:lnTo>
                    <a:pt x="1593" y="312"/>
                  </a:lnTo>
                  <a:lnTo>
                    <a:pt x="1586" y="300"/>
                  </a:lnTo>
                  <a:lnTo>
                    <a:pt x="1577" y="290"/>
                  </a:lnTo>
                  <a:lnTo>
                    <a:pt x="1570" y="283"/>
                  </a:lnTo>
                  <a:lnTo>
                    <a:pt x="1563" y="279"/>
                  </a:lnTo>
                  <a:lnTo>
                    <a:pt x="1563" y="280"/>
                  </a:lnTo>
                  <a:lnTo>
                    <a:pt x="1563" y="283"/>
                  </a:lnTo>
                  <a:lnTo>
                    <a:pt x="1573" y="306"/>
                  </a:lnTo>
                  <a:lnTo>
                    <a:pt x="1579" y="326"/>
                  </a:lnTo>
                  <a:lnTo>
                    <a:pt x="1580" y="334"/>
                  </a:lnTo>
                  <a:lnTo>
                    <a:pt x="1579" y="346"/>
                  </a:lnTo>
                  <a:lnTo>
                    <a:pt x="1576" y="359"/>
                  </a:lnTo>
                  <a:lnTo>
                    <a:pt x="1572" y="374"/>
                  </a:lnTo>
                  <a:lnTo>
                    <a:pt x="1570" y="380"/>
                  </a:lnTo>
                  <a:lnTo>
                    <a:pt x="1570" y="386"/>
                  </a:lnTo>
                  <a:lnTo>
                    <a:pt x="1570" y="389"/>
                  </a:lnTo>
                  <a:lnTo>
                    <a:pt x="1566" y="393"/>
                  </a:lnTo>
                  <a:lnTo>
                    <a:pt x="1559" y="396"/>
                  </a:lnTo>
                  <a:lnTo>
                    <a:pt x="1552" y="396"/>
                  </a:lnTo>
                  <a:lnTo>
                    <a:pt x="1544" y="396"/>
                  </a:lnTo>
                  <a:lnTo>
                    <a:pt x="1536" y="394"/>
                  </a:lnTo>
                  <a:lnTo>
                    <a:pt x="1532" y="399"/>
                  </a:lnTo>
                  <a:lnTo>
                    <a:pt x="1527" y="403"/>
                  </a:lnTo>
                  <a:lnTo>
                    <a:pt x="1532" y="412"/>
                  </a:lnTo>
                  <a:lnTo>
                    <a:pt x="1536" y="420"/>
                  </a:lnTo>
                  <a:lnTo>
                    <a:pt x="1533" y="424"/>
                  </a:lnTo>
                  <a:lnTo>
                    <a:pt x="1530" y="427"/>
                  </a:lnTo>
                  <a:lnTo>
                    <a:pt x="1527" y="429"/>
                  </a:lnTo>
                  <a:lnTo>
                    <a:pt x="1523" y="432"/>
                  </a:lnTo>
                  <a:lnTo>
                    <a:pt x="1523" y="437"/>
                  </a:lnTo>
                  <a:lnTo>
                    <a:pt x="1523" y="443"/>
                  </a:lnTo>
                  <a:lnTo>
                    <a:pt x="1529" y="444"/>
                  </a:lnTo>
                  <a:lnTo>
                    <a:pt x="1536" y="449"/>
                  </a:lnTo>
                  <a:lnTo>
                    <a:pt x="1542" y="453"/>
                  </a:lnTo>
                  <a:lnTo>
                    <a:pt x="1547" y="459"/>
                  </a:lnTo>
                  <a:lnTo>
                    <a:pt x="1552" y="464"/>
                  </a:lnTo>
                  <a:lnTo>
                    <a:pt x="1556" y="472"/>
                  </a:lnTo>
                  <a:lnTo>
                    <a:pt x="1559" y="477"/>
                  </a:lnTo>
                  <a:lnTo>
                    <a:pt x="1560" y="484"/>
                  </a:lnTo>
                  <a:lnTo>
                    <a:pt x="1552" y="494"/>
                  </a:lnTo>
                  <a:lnTo>
                    <a:pt x="1543" y="503"/>
                  </a:lnTo>
                  <a:lnTo>
                    <a:pt x="1537" y="503"/>
                  </a:lnTo>
                  <a:lnTo>
                    <a:pt x="1533" y="500"/>
                  </a:lnTo>
                  <a:lnTo>
                    <a:pt x="1533" y="487"/>
                  </a:lnTo>
                  <a:lnTo>
                    <a:pt x="1532" y="477"/>
                  </a:lnTo>
                  <a:lnTo>
                    <a:pt x="1530" y="473"/>
                  </a:lnTo>
                  <a:lnTo>
                    <a:pt x="1527" y="469"/>
                  </a:lnTo>
                  <a:lnTo>
                    <a:pt x="1526" y="464"/>
                  </a:lnTo>
                  <a:lnTo>
                    <a:pt x="1522" y="462"/>
                  </a:lnTo>
                  <a:lnTo>
                    <a:pt x="1510" y="459"/>
                  </a:lnTo>
                  <a:lnTo>
                    <a:pt x="1500" y="456"/>
                  </a:lnTo>
                  <a:lnTo>
                    <a:pt x="1500" y="447"/>
                  </a:lnTo>
                  <a:lnTo>
                    <a:pt x="1500" y="443"/>
                  </a:lnTo>
                  <a:lnTo>
                    <a:pt x="1499" y="439"/>
                  </a:lnTo>
                  <a:lnTo>
                    <a:pt x="1496" y="434"/>
                  </a:lnTo>
                  <a:lnTo>
                    <a:pt x="1484" y="434"/>
                  </a:lnTo>
                  <a:lnTo>
                    <a:pt x="1476" y="437"/>
                  </a:lnTo>
                  <a:lnTo>
                    <a:pt x="1469" y="440"/>
                  </a:lnTo>
                  <a:lnTo>
                    <a:pt x="1460" y="444"/>
                  </a:lnTo>
                  <a:lnTo>
                    <a:pt x="1460" y="433"/>
                  </a:lnTo>
                  <a:lnTo>
                    <a:pt x="1457" y="424"/>
                  </a:lnTo>
                  <a:lnTo>
                    <a:pt x="1452" y="423"/>
                  </a:lnTo>
                  <a:lnTo>
                    <a:pt x="1445" y="422"/>
                  </a:lnTo>
                  <a:lnTo>
                    <a:pt x="1442" y="429"/>
                  </a:lnTo>
                  <a:lnTo>
                    <a:pt x="1436" y="434"/>
                  </a:lnTo>
                  <a:lnTo>
                    <a:pt x="1430" y="439"/>
                  </a:lnTo>
                  <a:lnTo>
                    <a:pt x="1423" y="442"/>
                  </a:lnTo>
                  <a:lnTo>
                    <a:pt x="1425" y="447"/>
                  </a:lnTo>
                  <a:lnTo>
                    <a:pt x="1426" y="454"/>
                  </a:lnTo>
                  <a:lnTo>
                    <a:pt x="1432" y="456"/>
                  </a:lnTo>
                  <a:lnTo>
                    <a:pt x="1436" y="456"/>
                  </a:lnTo>
                  <a:lnTo>
                    <a:pt x="1439" y="459"/>
                  </a:lnTo>
                  <a:lnTo>
                    <a:pt x="1442" y="460"/>
                  </a:lnTo>
                  <a:lnTo>
                    <a:pt x="1445" y="462"/>
                  </a:lnTo>
                  <a:lnTo>
                    <a:pt x="1447" y="464"/>
                  </a:lnTo>
                  <a:lnTo>
                    <a:pt x="1450" y="466"/>
                  </a:lnTo>
                  <a:lnTo>
                    <a:pt x="1456" y="466"/>
                  </a:lnTo>
                  <a:lnTo>
                    <a:pt x="1459" y="463"/>
                  </a:lnTo>
                  <a:lnTo>
                    <a:pt x="1460" y="462"/>
                  </a:lnTo>
                  <a:lnTo>
                    <a:pt x="1464" y="460"/>
                  </a:lnTo>
                  <a:lnTo>
                    <a:pt x="1467" y="460"/>
                  </a:lnTo>
                  <a:lnTo>
                    <a:pt x="1476" y="463"/>
                  </a:lnTo>
                  <a:lnTo>
                    <a:pt x="1482" y="466"/>
                  </a:lnTo>
                  <a:lnTo>
                    <a:pt x="1474" y="472"/>
                  </a:lnTo>
                  <a:lnTo>
                    <a:pt x="1469" y="477"/>
                  </a:lnTo>
                  <a:lnTo>
                    <a:pt x="1466" y="480"/>
                  </a:lnTo>
                  <a:lnTo>
                    <a:pt x="1463" y="483"/>
                  </a:lnTo>
                  <a:lnTo>
                    <a:pt x="1462" y="487"/>
                  </a:lnTo>
                  <a:lnTo>
                    <a:pt x="1460" y="493"/>
                  </a:lnTo>
                  <a:lnTo>
                    <a:pt x="1464" y="500"/>
                  </a:lnTo>
                  <a:lnTo>
                    <a:pt x="1469" y="506"/>
                  </a:lnTo>
                  <a:lnTo>
                    <a:pt x="1473" y="510"/>
                  </a:lnTo>
                  <a:lnTo>
                    <a:pt x="1479" y="516"/>
                  </a:lnTo>
                  <a:lnTo>
                    <a:pt x="1489" y="524"/>
                  </a:lnTo>
                  <a:lnTo>
                    <a:pt x="1499" y="534"/>
                  </a:lnTo>
                  <a:lnTo>
                    <a:pt x="1496" y="536"/>
                  </a:lnTo>
                  <a:lnTo>
                    <a:pt x="1494" y="536"/>
                  </a:lnTo>
                  <a:lnTo>
                    <a:pt x="1494" y="537"/>
                  </a:lnTo>
                  <a:lnTo>
                    <a:pt x="1494" y="540"/>
                  </a:lnTo>
                  <a:lnTo>
                    <a:pt x="1499" y="542"/>
                  </a:lnTo>
                  <a:lnTo>
                    <a:pt x="1503" y="544"/>
                  </a:lnTo>
                  <a:lnTo>
                    <a:pt x="1497" y="550"/>
                  </a:lnTo>
                  <a:lnTo>
                    <a:pt x="1492" y="556"/>
                  </a:lnTo>
                  <a:lnTo>
                    <a:pt x="1493" y="556"/>
                  </a:lnTo>
                  <a:lnTo>
                    <a:pt x="1494" y="556"/>
                  </a:lnTo>
                  <a:lnTo>
                    <a:pt x="1503" y="557"/>
                  </a:lnTo>
                  <a:lnTo>
                    <a:pt x="1509" y="561"/>
                  </a:lnTo>
                  <a:lnTo>
                    <a:pt x="1510" y="566"/>
                  </a:lnTo>
                  <a:lnTo>
                    <a:pt x="1509" y="569"/>
                  </a:lnTo>
                  <a:lnTo>
                    <a:pt x="1509" y="571"/>
                  </a:lnTo>
                  <a:lnTo>
                    <a:pt x="1507" y="574"/>
                  </a:lnTo>
                  <a:lnTo>
                    <a:pt x="1503" y="580"/>
                  </a:lnTo>
                  <a:lnTo>
                    <a:pt x="1500" y="586"/>
                  </a:lnTo>
                  <a:lnTo>
                    <a:pt x="1492" y="607"/>
                  </a:lnTo>
                  <a:lnTo>
                    <a:pt x="1484" y="626"/>
                  </a:lnTo>
                  <a:lnTo>
                    <a:pt x="1480" y="634"/>
                  </a:lnTo>
                  <a:lnTo>
                    <a:pt x="1473" y="641"/>
                  </a:lnTo>
                  <a:lnTo>
                    <a:pt x="1466" y="647"/>
                  </a:lnTo>
                  <a:lnTo>
                    <a:pt x="1455" y="653"/>
                  </a:lnTo>
                  <a:lnTo>
                    <a:pt x="1442" y="653"/>
                  </a:lnTo>
                  <a:lnTo>
                    <a:pt x="1433" y="651"/>
                  </a:lnTo>
                  <a:lnTo>
                    <a:pt x="1433" y="654"/>
                  </a:lnTo>
                  <a:lnTo>
                    <a:pt x="1433" y="659"/>
                  </a:lnTo>
                  <a:lnTo>
                    <a:pt x="1423" y="661"/>
                  </a:lnTo>
                  <a:lnTo>
                    <a:pt x="1415" y="666"/>
                  </a:lnTo>
                  <a:lnTo>
                    <a:pt x="1409" y="671"/>
                  </a:lnTo>
                  <a:lnTo>
                    <a:pt x="1403" y="677"/>
                  </a:lnTo>
                  <a:lnTo>
                    <a:pt x="1400" y="673"/>
                  </a:lnTo>
                  <a:lnTo>
                    <a:pt x="1396" y="667"/>
                  </a:lnTo>
                  <a:lnTo>
                    <a:pt x="1395" y="666"/>
                  </a:lnTo>
                  <a:lnTo>
                    <a:pt x="1390" y="664"/>
                  </a:lnTo>
                  <a:lnTo>
                    <a:pt x="1386" y="663"/>
                  </a:lnTo>
                  <a:lnTo>
                    <a:pt x="1380" y="661"/>
                  </a:lnTo>
                  <a:lnTo>
                    <a:pt x="1370" y="670"/>
                  </a:lnTo>
                  <a:lnTo>
                    <a:pt x="1363" y="679"/>
                  </a:lnTo>
                  <a:lnTo>
                    <a:pt x="1360" y="684"/>
                  </a:lnTo>
                  <a:lnTo>
                    <a:pt x="1359" y="691"/>
                  </a:lnTo>
                  <a:lnTo>
                    <a:pt x="1357" y="699"/>
                  </a:lnTo>
                  <a:lnTo>
                    <a:pt x="1357" y="709"/>
                  </a:lnTo>
                  <a:lnTo>
                    <a:pt x="1370" y="719"/>
                  </a:lnTo>
                  <a:lnTo>
                    <a:pt x="1383" y="730"/>
                  </a:lnTo>
                  <a:lnTo>
                    <a:pt x="1390" y="736"/>
                  </a:lnTo>
                  <a:lnTo>
                    <a:pt x="1396" y="741"/>
                  </a:lnTo>
                  <a:lnTo>
                    <a:pt x="1400" y="749"/>
                  </a:lnTo>
                  <a:lnTo>
                    <a:pt x="1405" y="756"/>
                  </a:lnTo>
                  <a:lnTo>
                    <a:pt x="1407" y="774"/>
                  </a:lnTo>
                  <a:lnTo>
                    <a:pt x="1409" y="791"/>
                  </a:lnTo>
                  <a:lnTo>
                    <a:pt x="1392" y="810"/>
                  </a:lnTo>
                  <a:lnTo>
                    <a:pt x="1373" y="828"/>
                  </a:lnTo>
                  <a:lnTo>
                    <a:pt x="1366" y="828"/>
                  </a:lnTo>
                  <a:lnTo>
                    <a:pt x="1360" y="826"/>
                  </a:lnTo>
                  <a:lnTo>
                    <a:pt x="1362" y="818"/>
                  </a:lnTo>
                  <a:lnTo>
                    <a:pt x="1365" y="814"/>
                  </a:lnTo>
                  <a:lnTo>
                    <a:pt x="1363" y="813"/>
                  </a:lnTo>
                  <a:lnTo>
                    <a:pt x="1362" y="813"/>
                  </a:lnTo>
                  <a:lnTo>
                    <a:pt x="1352" y="807"/>
                  </a:lnTo>
                  <a:lnTo>
                    <a:pt x="1340" y="803"/>
                  </a:lnTo>
                  <a:lnTo>
                    <a:pt x="1337" y="793"/>
                  </a:lnTo>
                  <a:lnTo>
                    <a:pt x="1336" y="784"/>
                  </a:lnTo>
                  <a:lnTo>
                    <a:pt x="1323" y="774"/>
                  </a:lnTo>
                  <a:lnTo>
                    <a:pt x="1309" y="767"/>
                  </a:lnTo>
                  <a:lnTo>
                    <a:pt x="1307" y="767"/>
                  </a:lnTo>
                  <a:lnTo>
                    <a:pt x="1305" y="769"/>
                  </a:lnTo>
                  <a:lnTo>
                    <a:pt x="1303" y="771"/>
                  </a:lnTo>
                  <a:lnTo>
                    <a:pt x="1302" y="774"/>
                  </a:lnTo>
                  <a:lnTo>
                    <a:pt x="1303" y="780"/>
                  </a:lnTo>
                  <a:lnTo>
                    <a:pt x="1303" y="786"/>
                  </a:lnTo>
                  <a:lnTo>
                    <a:pt x="1302" y="791"/>
                  </a:lnTo>
                  <a:lnTo>
                    <a:pt x="1300" y="797"/>
                  </a:lnTo>
                  <a:lnTo>
                    <a:pt x="1299" y="808"/>
                  </a:lnTo>
                  <a:lnTo>
                    <a:pt x="1299" y="820"/>
                  </a:lnTo>
                  <a:lnTo>
                    <a:pt x="1305" y="824"/>
                  </a:lnTo>
                  <a:lnTo>
                    <a:pt x="1309" y="827"/>
                  </a:lnTo>
                  <a:lnTo>
                    <a:pt x="1310" y="836"/>
                  </a:lnTo>
                  <a:lnTo>
                    <a:pt x="1312" y="844"/>
                  </a:lnTo>
                  <a:lnTo>
                    <a:pt x="1316" y="846"/>
                  </a:lnTo>
                  <a:lnTo>
                    <a:pt x="1322" y="846"/>
                  </a:lnTo>
                  <a:lnTo>
                    <a:pt x="1327" y="851"/>
                  </a:lnTo>
                  <a:lnTo>
                    <a:pt x="1333" y="856"/>
                  </a:lnTo>
                  <a:lnTo>
                    <a:pt x="1337" y="861"/>
                  </a:lnTo>
                  <a:lnTo>
                    <a:pt x="1342" y="867"/>
                  </a:lnTo>
                  <a:lnTo>
                    <a:pt x="1345" y="874"/>
                  </a:lnTo>
                  <a:lnTo>
                    <a:pt x="1346" y="881"/>
                  </a:lnTo>
                  <a:lnTo>
                    <a:pt x="1347" y="891"/>
                  </a:lnTo>
                  <a:lnTo>
                    <a:pt x="1347" y="900"/>
                  </a:lnTo>
                  <a:lnTo>
                    <a:pt x="1352" y="898"/>
                  </a:lnTo>
                  <a:lnTo>
                    <a:pt x="1356" y="897"/>
                  </a:lnTo>
                  <a:lnTo>
                    <a:pt x="1356" y="901"/>
                  </a:lnTo>
                  <a:lnTo>
                    <a:pt x="1356" y="906"/>
                  </a:lnTo>
                  <a:lnTo>
                    <a:pt x="1353" y="913"/>
                  </a:lnTo>
                  <a:lnTo>
                    <a:pt x="1350" y="921"/>
                  </a:lnTo>
                  <a:lnTo>
                    <a:pt x="1340" y="913"/>
                  </a:lnTo>
                  <a:lnTo>
                    <a:pt x="1332" y="903"/>
                  </a:lnTo>
                  <a:lnTo>
                    <a:pt x="1325" y="891"/>
                  </a:lnTo>
                  <a:lnTo>
                    <a:pt x="1317" y="880"/>
                  </a:lnTo>
                  <a:lnTo>
                    <a:pt x="1310" y="867"/>
                  </a:lnTo>
                  <a:lnTo>
                    <a:pt x="1305" y="856"/>
                  </a:lnTo>
                  <a:lnTo>
                    <a:pt x="1297" y="844"/>
                  </a:lnTo>
                  <a:lnTo>
                    <a:pt x="1289" y="833"/>
                  </a:lnTo>
                  <a:lnTo>
                    <a:pt x="1290" y="807"/>
                  </a:lnTo>
                  <a:lnTo>
                    <a:pt x="1290" y="784"/>
                  </a:lnTo>
                  <a:lnTo>
                    <a:pt x="1289" y="774"/>
                  </a:lnTo>
                  <a:lnTo>
                    <a:pt x="1286" y="764"/>
                  </a:lnTo>
                  <a:lnTo>
                    <a:pt x="1280" y="756"/>
                  </a:lnTo>
                  <a:lnTo>
                    <a:pt x="1273" y="749"/>
                  </a:lnTo>
                  <a:lnTo>
                    <a:pt x="1269" y="750"/>
                  </a:lnTo>
                  <a:lnTo>
                    <a:pt x="1266" y="750"/>
                  </a:lnTo>
                  <a:lnTo>
                    <a:pt x="1263" y="750"/>
                  </a:lnTo>
                  <a:lnTo>
                    <a:pt x="1259" y="749"/>
                  </a:lnTo>
                  <a:lnTo>
                    <a:pt x="1259" y="747"/>
                  </a:lnTo>
                  <a:lnTo>
                    <a:pt x="1259" y="747"/>
                  </a:lnTo>
                  <a:lnTo>
                    <a:pt x="1260" y="744"/>
                  </a:lnTo>
                  <a:lnTo>
                    <a:pt x="1260" y="740"/>
                  </a:lnTo>
                  <a:lnTo>
                    <a:pt x="1266" y="741"/>
                  </a:lnTo>
                  <a:lnTo>
                    <a:pt x="1269" y="741"/>
                  </a:lnTo>
                  <a:lnTo>
                    <a:pt x="1270" y="741"/>
                  </a:lnTo>
                  <a:lnTo>
                    <a:pt x="1273" y="737"/>
                  </a:lnTo>
                  <a:lnTo>
                    <a:pt x="1273" y="736"/>
                  </a:lnTo>
                  <a:lnTo>
                    <a:pt x="1275" y="733"/>
                  </a:lnTo>
                  <a:lnTo>
                    <a:pt x="1270" y="726"/>
                  </a:lnTo>
                  <a:lnTo>
                    <a:pt x="1266" y="719"/>
                  </a:lnTo>
                  <a:lnTo>
                    <a:pt x="1257" y="729"/>
                  </a:lnTo>
                  <a:lnTo>
                    <a:pt x="1247" y="737"/>
                  </a:lnTo>
                  <a:lnTo>
                    <a:pt x="1242" y="734"/>
                  </a:lnTo>
                  <a:lnTo>
                    <a:pt x="1235" y="731"/>
                  </a:lnTo>
                  <a:lnTo>
                    <a:pt x="1236" y="721"/>
                  </a:lnTo>
                  <a:lnTo>
                    <a:pt x="1236" y="713"/>
                  </a:lnTo>
                  <a:lnTo>
                    <a:pt x="1233" y="707"/>
                  </a:lnTo>
                  <a:lnTo>
                    <a:pt x="1230" y="701"/>
                  </a:lnTo>
                  <a:lnTo>
                    <a:pt x="1220" y="690"/>
                  </a:lnTo>
                  <a:lnTo>
                    <a:pt x="1209" y="677"/>
                  </a:lnTo>
                  <a:lnTo>
                    <a:pt x="1206" y="669"/>
                  </a:lnTo>
                  <a:lnTo>
                    <a:pt x="1203" y="660"/>
                  </a:lnTo>
                  <a:lnTo>
                    <a:pt x="1202" y="657"/>
                  </a:lnTo>
                  <a:lnTo>
                    <a:pt x="1200" y="653"/>
                  </a:lnTo>
                  <a:lnTo>
                    <a:pt x="1198" y="650"/>
                  </a:lnTo>
                  <a:lnTo>
                    <a:pt x="1193" y="647"/>
                  </a:lnTo>
                  <a:lnTo>
                    <a:pt x="1190" y="650"/>
                  </a:lnTo>
                  <a:lnTo>
                    <a:pt x="1186" y="653"/>
                  </a:lnTo>
                  <a:lnTo>
                    <a:pt x="1185" y="649"/>
                  </a:lnTo>
                  <a:lnTo>
                    <a:pt x="1183" y="644"/>
                  </a:lnTo>
                  <a:lnTo>
                    <a:pt x="1182" y="641"/>
                  </a:lnTo>
                  <a:lnTo>
                    <a:pt x="1179" y="640"/>
                  </a:lnTo>
                  <a:lnTo>
                    <a:pt x="1178" y="650"/>
                  </a:lnTo>
                  <a:lnTo>
                    <a:pt x="1176" y="657"/>
                  </a:lnTo>
                  <a:lnTo>
                    <a:pt x="1168" y="659"/>
                  </a:lnTo>
                  <a:lnTo>
                    <a:pt x="1160" y="660"/>
                  </a:lnTo>
                  <a:lnTo>
                    <a:pt x="1155" y="663"/>
                  </a:lnTo>
                  <a:lnTo>
                    <a:pt x="1149" y="666"/>
                  </a:lnTo>
                  <a:lnTo>
                    <a:pt x="1145" y="677"/>
                  </a:lnTo>
                  <a:lnTo>
                    <a:pt x="1140" y="687"/>
                  </a:lnTo>
                  <a:lnTo>
                    <a:pt x="1126" y="700"/>
                  </a:lnTo>
                  <a:lnTo>
                    <a:pt x="1108" y="717"/>
                  </a:lnTo>
                  <a:lnTo>
                    <a:pt x="1099" y="726"/>
                  </a:lnTo>
                  <a:lnTo>
                    <a:pt x="1090" y="734"/>
                  </a:lnTo>
                  <a:lnTo>
                    <a:pt x="1085" y="743"/>
                  </a:lnTo>
                  <a:lnTo>
                    <a:pt x="1082" y="750"/>
                  </a:lnTo>
                  <a:lnTo>
                    <a:pt x="1085" y="761"/>
                  </a:lnTo>
                  <a:lnTo>
                    <a:pt x="1086" y="774"/>
                  </a:lnTo>
                  <a:lnTo>
                    <a:pt x="1085" y="787"/>
                  </a:lnTo>
                  <a:lnTo>
                    <a:pt x="1082" y="798"/>
                  </a:lnTo>
                  <a:lnTo>
                    <a:pt x="1073" y="820"/>
                  </a:lnTo>
                  <a:lnTo>
                    <a:pt x="1068" y="837"/>
                  </a:lnTo>
                  <a:lnTo>
                    <a:pt x="1062" y="836"/>
                  </a:lnTo>
                  <a:lnTo>
                    <a:pt x="1058" y="833"/>
                  </a:lnTo>
                  <a:lnTo>
                    <a:pt x="1052" y="827"/>
                  </a:lnTo>
                  <a:lnTo>
                    <a:pt x="1046" y="820"/>
                  </a:lnTo>
                  <a:lnTo>
                    <a:pt x="1036" y="803"/>
                  </a:lnTo>
                  <a:lnTo>
                    <a:pt x="1025" y="781"/>
                  </a:lnTo>
                  <a:lnTo>
                    <a:pt x="1006" y="739"/>
                  </a:lnTo>
                  <a:lnTo>
                    <a:pt x="995" y="707"/>
                  </a:lnTo>
                  <a:lnTo>
                    <a:pt x="993" y="694"/>
                  </a:lnTo>
                  <a:lnTo>
                    <a:pt x="993" y="681"/>
                  </a:lnTo>
                  <a:lnTo>
                    <a:pt x="993" y="674"/>
                  </a:lnTo>
                  <a:lnTo>
                    <a:pt x="993" y="669"/>
                  </a:lnTo>
                  <a:lnTo>
                    <a:pt x="992" y="663"/>
                  </a:lnTo>
                  <a:lnTo>
                    <a:pt x="989" y="659"/>
                  </a:lnTo>
                  <a:lnTo>
                    <a:pt x="986" y="660"/>
                  </a:lnTo>
                  <a:lnTo>
                    <a:pt x="983" y="663"/>
                  </a:lnTo>
                  <a:lnTo>
                    <a:pt x="983" y="670"/>
                  </a:lnTo>
                  <a:lnTo>
                    <a:pt x="982" y="674"/>
                  </a:lnTo>
                  <a:lnTo>
                    <a:pt x="980" y="676"/>
                  </a:lnTo>
                  <a:lnTo>
                    <a:pt x="979" y="676"/>
                  </a:lnTo>
                  <a:lnTo>
                    <a:pt x="975" y="676"/>
                  </a:lnTo>
                  <a:lnTo>
                    <a:pt x="969" y="674"/>
                  </a:lnTo>
                  <a:lnTo>
                    <a:pt x="963" y="671"/>
                  </a:lnTo>
                  <a:lnTo>
                    <a:pt x="959" y="667"/>
                  </a:lnTo>
                  <a:lnTo>
                    <a:pt x="955" y="663"/>
                  </a:lnTo>
                  <a:lnTo>
                    <a:pt x="952" y="657"/>
                  </a:lnTo>
                  <a:lnTo>
                    <a:pt x="961" y="653"/>
                  </a:lnTo>
                  <a:lnTo>
                    <a:pt x="968" y="647"/>
                  </a:lnTo>
                  <a:lnTo>
                    <a:pt x="968" y="646"/>
                  </a:lnTo>
                  <a:lnTo>
                    <a:pt x="968" y="646"/>
                  </a:lnTo>
                  <a:lnTo>
                    <a:pt x="956" y="647"/>
                  </a:lnTo>
                  <a:lnTo>
                    <a:pt x="945" y="647"/>
                  </a:lnTo>
                  <a:lnTo>
                    <a:pt x="941" y="639"/>
                  </a:lnTo>
                  <a:lnTo>
                    <a:pt x="932" y="630"/>
                  </a:lnTo>
                  <a:lnTo>
                    <a:pt x="923" y="621"/>
                  </a:lnTo>
                  <a:lnTo>
                    <a:pt x="916" y="616"/>
                  </a:lnTo>
                  <a:lnTo>
                    <a:pt x="883" y="619"/>
                  </a:lnTo>
                  <a:lnTo>
                    <a:pt x="853" y="621"/>
                  </a:lnTo>
                  <a:lnTo>
                    <a:pt x="846" y="621"/>
                  </a:lnTo>
                  <a:lnTo>
                    <a:pt x="839" y="620"/>
                  </a:lnTo>
                  <a:lnTo>
                    <a:pt x="833" y="619"/>
                  </a:lnTo>
                  <a:lnTo>
                    <a:pt x="828" y="616"/>
                  </a:lnTo>
                  <a:lnTo>
                    <a:pt x="823" y="613"/>
                  </a:lnTo>
                  <a:lnTo>
                    <a:pt x="819" y="609"/>
                  </a:lnTo>
                  <a:lnTo>
                    <a:pt x="815" y="603"/>
                  </a:lnTo>
                  <a:lnTo>
                    <a:pt x="812" y="596"/>
                  </a:lnTo>
                  <a:lnTo>
                    <a:pt x="792" y="596"/>
                  </a:lnTo>
                  <a:lnTo>
                    <a:pt x="773" y="596"/>
                  </a:lnTo>
                  <a:lnTo>
                    <a:pt x="765" y="593"/>
                  </a:lnTo>
                  <a:lnTo>
                    <a:pt x="758" y="590"/>
                  </a:lnTo>
                  <a:lnTo>
                    <a:pt x="751" y="584"/>
                  </a:lnTo>
                  <a:lnTo>
                    <a:pt x="745" y="576"/>
                  </a:lnTo>
                  <a:lnTo>
                    <a:pt x="741" y="569"/>
                  </a:lnTo>
                  <a:lnTo>
                    <a:pt x="738" y="563"/>
                  </a:lnTo>
                  <a:lnTo>
                    <a:pt x="735" y="559"/>
                  </a:lnTo>
                  <a:lnTo>
                    <a:pt x="729" y="553"/>
                  </a:lnTo>
                  <a:lnTo>
                    <a:pt x="722" y="553"/>
                  </a:lnTo>
                  <a:lnTo>
                    <a:pt x="715" y="554"/>
                  </a:lnTo>
                  <a:lnTo>
                    <a:pt x="716" y="564"/>
                  </a:lnTo>
                  <a:lnTo>
                    <a:pt x="721" y="576"/>
                  </a:lnTo>
                  <a:lnTo>
                    <a:pt x="728" y="587"/>
                  </a:lnTo>
                  <a:lnTo>
                    <a:pt x="735" y="599"/>
                  </a:lnTo>
                  <a:lnTo>
                    <a:pt x="751" y="620"/>
                  </a:lnTo>
                  <a:lnTo>
                    <a:pt x="765" y="634"/>
                  </a:lnTo>
                  <a:lnTo>
                    <a:pt x="773" y="634"/>
                  </a:lnTo>
                  <a:lnTo>
                    <a:pt x="779" y="634"/>
                  </a:lnTo>
                  <a:lnTo>
                    <a:pt x="785" y="631"/>
                  </a:lnTo>
                  <a:lnTo>
                    <a:pt x="791" y="629"/>
                  </a:lnTo>
                  <a:lnTo>
                    <a:pt x="792" y="621"/>
                  </a:lnTo>
                  <a:lnTo>
                    <a:pt x="793" y="613"/>
                  </a:lnTo>
                  <a:lnTo>
                    <a:pt x="798" y="607"/>
                  </a:lnTo>
                  <a:lnTo>
                    <a:pt x="803" y="603"/>
                  </a:lnTo>
                  <a:lnTo>
                    <a:pt x="805" y="611"/>
                  </a:lnTo>
                  <a:lnTo>
                    <a:pt x="809" y="619"/>
                  </a:lnTo>
                  <a:lnTo>
                    <a:pt x="815" y="626"/>
                  </a:lnTo>
                  <a:lnTo>
                    <a:pt x="821" y="631"/>
                  </a:lnTo>
                  <a:lnTo>
                    <a:pt x="835" y="641"/>
                  </a:lnTo>
                  <a:lnTo>
                    <a:pt x="848" y="651"/>
                  </a:lnTo>
                  <a:lnTo>
                    <a:pt x="846" y="659"/>
                  </a:lnTo>
                  <a:lnTo>
                    <a:pt x="842" y="669"/>
                  </a:lnTo>
                  <a:lnTo>
                    <a:pt x="836" y="679"/>
                  </a:lnTo>
                  <a:lnTo>
                    <a:pt x="829" y="690"/>
                  </a:lnTo>
                  <a:lnTo>
                    <a:pt x="816" y="710"/>
                  </a:lnTo>
                  <a:lnTo>
                    <a:pt x="806" y="721"/>
                  </a:lnTo>
                  <a:lnTo>
                    <a:pt x="785" y="731"/>
                  </a:lnTo>
                  <a:lnTo>
                    <a:pt x="765" y="741"/>
                  </a:lnTo>
                  <a:lnTo>
                    <a:pt x="748" y="751"/>
                  </a:lnTo>
                  <a:lnTo>
                    <a:pt x="728" y="763"/>
                  </a:lnTo>
                  <a:lnTo>
                    <a:pt x="721" y="767"/>
                  </a:lnTo>
                  <a:lnTo>
                    <a:pt x="715" y="767"/>
                  </a:lnTo>
                  <a:lnTo>
                    <a:pt x="711" y="767"/>
                  </a:lnTo>
                  <a:lnTo>
                    <a:pt x="706" y="767"/>
                  </a:lnTo>
                  <a:lnTo>
                    <a:pt x="704" y="767"/>
                  </a:lnTo>
                  <a:lnTo>
                    <a:pt x="699" y="770"/>
                  </a:lnTo>
                  <a:lnTo>
                    <a:pt x="695" y="774"/>
                  </a:lnTo>
                  <a:lnTo>
                    <a:pt x="688" y="783"/>
                  </a:lnTo>
                  <a:lnTo>
                    <a:pt x="682" y="781"/>
                  </a:lnTo>
                  <a:lnTo>
                    <a:pt x="676" y="780"/>
                  </a:lnTo>
                  <a:lnTo>
                    <a:pt x="675" y="780"/>
                  </a:lnTo>
                  <a:lnTo>
                    <a:pt x="674" y="780"/>
                  </a:lnTo>
                  <a:lnTo>
                    <a:pt x="674" y="760"/>
                  </a:lnTo>
                  <a:lnTo>
                    <a:pt x="669" y="743"/>
                  </a:lnTo>
                  <a:lnTo>
                    <a:pt x="665" y="729"/>
                  </a:lnTo>
                  <a:lnTo>
                    <a:pt x="658" y="716"/>
                  </a:lnTo>
                  <a:lnTo>
                    <a:pt x="641" y="691"/>
                  </a:lnTo>
                  <a:lnTo>
                    <a:pt x="624" y="669"/>
                  </a:lnTo>
                  <a:lnTo>
                    <a:pt x="618" y="653"/>
                  </a:lnTo>
                  <a:lnTo>
                    <a:pt x="615" y="639"/>
                  </a:lnTo>
                  <a:lnTo>
                    <a:pt x="612" y="631"/>
                  </a:lnTo>
                  <a:lnTo>
                    <a:pt x="608" y="626"/>
                  </a:lnTo>
                  <a:lnTo>
                    <a:pt x="602" y="621"/>
                  </a:lnTo>
                  <a:lnTo>
                    <a:pt x="594" y="619"/>
                  </a:lnTo>
                  <a:lnTo>
                    <a:pt x="594" y="611"/>
                  </a:lnTo>
                  <a:lnTo>
                    <a:pt x="592" y="604"/>
                  </a:lnTo>
                  <a:lnTo>
                    <a:pt x="589" y="599"/>
                  </a:lnTo>
                  <a:lnTo>
                    <a:pt x="586" y="593"/>
                  </a:lnTo>
                  <a:lnTo>
                    <a:pt x="579" y="584"/>
                  </a:lnTo>
                  <a:lnTo>
                    <a:pt x="571" y="576"/>
                  </a:lnTo>
                  <a:lnTo>
                    <a:pt x="568" y="577"/>
                  </a:lnTo>
                  <a:lnTo>
                    <a:pt x="564" y="579"/>
                  </a:lnTo>
                  <a:lnTo>
                    <a:pt x="559" y="579"/>
                  </a:lnTo>
                  <a:lnTo>
                    <a:pt x="555" y="577"/>
                  </a:lnTo>
                  <a:lnTo>
                    <a:pt x="555" y="571"/>
                  </a:lnTo>
                  <a:lnTo>
                    <a:pt x="554" y="569"/>
                  </a:lnTo>
                  <a:lnTo>
                    <a:pt x="551" y="567"/>
                  </a:lnTo>
                  <a:lnTo>
                    <a:pt x="545" y="566"/>
                  </a:lnTo>
                  <a:lnTo>
                    <a:pt x="548" y="574"/>
                  </a:lnTo>
                  <a:lnTo>
                    <a:pt x="551" y="581"/>
                  </a:lnTo>
                  <a:lnTo>
                    <a:pt x="555" y="587"/>
                  </a:lnTo>
                  <a:lnTo>
                    <a:pt x="559" y="593"/>
                  </a:lnTo>
                  <a:lnTo>
                    <a:pt x="569" y="604"/>
                  </a:lnTo>
                  <a:lnTo>
                    <a:pt x="578" y="616"/>
                  </a:lnTo>
                  <a:lnTo>
                    <a:pt x="579" y="630"/>
                  </a:lnTo>
                  <a:lnTo>
                    <a:pt x="582" y="644"/>
                  </a:lnTo>
                  <a:lnTo>
                    <a:pt x="589" y="649"/>
                  </a:lnTo>
                  <a:lnTo>
                    <a:pt x="596" y="653"/>
                  </a:lnTo>
                  <a:lnTo>
                    <a:pt x="602" y="673"/>
                  </a:lnTo>
                  <a:lnTo>
                    <a:pt x="608" y="693"/>
                  </a:lnTo>
                  <a:lnTo>
                    <a:pt x="615" y="703"/>
                  </a:lnTo>
                  <a:lnTo>
                    <a:pt x="622" y="714"/>
                  </a:lnTo>
                  <a:lnTo>
                    <a:pt x="622" y="721"/>
                  </a:lnTo>
                  <a:lnTo>
                    <a:pt x="622" y="729"/>
                  </a:lnTo>
                  <a:lnTo>
                    <a:pt x="632" y="736"/>
                  </a:lnTo>
                  <a:lnTo>
                    <a:pt x="641" y="744"/>
                  </a:lnTo>
                  <a:lnTo>
                    <a:pt x="651" y="757"/>
                  </a:lnTo>
                  <a:lnTo>
                    <a:pt x="661" y="771"/>
                  </a:lnTo>
                  <a:lnTo>
                    <a:pt x="671" y="786"/>
                  </a:lnTo>
                  <a:lnTo>
                    <a:pt x="682" y="800"/>
                  </a:lnTo>
                  <a:lnTo>
                    <a:pt x="682" y="801"/>
                  </a:lnTo>
                  <a:lnTo>
                    <a:pt x="682" y="804"/>
                  </a:lnTo>
                  <a:lnTo>
                    <a:pt x="689" y="804"/>
                  </a:lnTo>
                  <a:lnTo>
                    <a:pt x="696" y="804"/>
                  </a:lnTo>
                  <a:lnTo>
                    <a:pt x="711" y="800"/>
                  </a:lnTo>
                  <a:lnTo>
                    <a:pt x="728" y="797"/>
                  </a:lnTo>
                  <a:lnTo>
                    <a:pt x="743" y="794"/>
                  </a:lnTo>
                  <a:lnTo>
                    <a:pt x="759" y="790"/>
                  </a:lnTo>
                  <a:lnTo>
                    <a:pt x="758" y="808"/>
                  </a:lnTo>
                  <a:lnTo>
                    <a:pt x="755" y="824"/>
                  </a:lnTo>
                  <a:lnTo>
                    <a:pt x="751" y="840"/>
                  </a:lnTo>
                  <a:lnTo>
                    <a:pt x="745" y="854"/>
                  </a:lnTo>
                  <a:lnTo>
                    <a:pt x="738" y="867"/>
                  </a:lnTo>
                  <a:lnTo>
                    <a:pt x="729" y="880"/>
                  </a:lnTo>
                  <a:lnTo>
                    <a:pt x="719" y="891"/>
                  </a:lnTo>
                  <a:lnTo>
                    <a:pt x="709" y="901"/>
                  </a:lnTo>
                  <a:lnTo>
                    <a:pt x="688" y="923"/>
                  </a:lnTo>
                  <a:lnTo>
                    <a:pt x="666" y="943"/>
                  </a:lnTo>
                  <a:lnTo>
                    <a:pt x="655" y="953"/>
                  </a:lnTo>
                  <a:lnTo>
                    <a:pt x="646" y="963"/>
                  </a:lnTo>
                  <a:lnTo>
                    <a:pt x="636" y="973"/>
                  </a:lnTo>
                  <a:lnTo>
                    <a:pt x="629" y="984"/>
                  </a:lnTo>
                  <a:lnTo>
                    <a:pt x="625" y="991"/>
                  </a:lnTo>
                  <a:lnTo>
                    <a:pt x="624" y="998"/>
                  </a:lnTo>
                  <a:lnTo>
                    <a:pt x="624" y="1004"/>
                  </a:lnTo>
                  <a:lnTo>
                    <a:pt x="625" y="1010"/>
                  </a:lnTo>
                  <a:lnTo>
                    <a:pt x="629" y="1021"/>
                  </a:lnTo>
                  <a:lnTo>
                    <a:pt x="634" y="1033"/>
                  </a:lnTo>
                  <a:lnTo>
                    <a:pt x="629" y="1045"/>
                  </a:lnTo>
                  <a:lnTo>
                    <a:pt x="625" y="1057"/>
                  </a:lnTo>
                  <a:lnTo>
                    <a:pt x="632" y="1064"/>
                  </a:lnTo>
                  <a:lnTo>
                    <a:pt x="636" y="1073"/>
                  </a:lnTo>
                  <a:lnTo>
                    <a:pt x="639" y="1083"/>
                  </a:lnTo>
                  <a:lnTo>
                    <a:pt x="641" y="1095"/>
                  </a:lnTo>
                  <a:lnTo>
                    <a:pt x="639" y="1108"/>
                  </a:lnTo>
                  <a:lnTo>
                    <a:pt x="638" y="1120"/>
                  </a:lnTo>
                  <a:lnTo>
                    <a:pt x="635" y="1128"/>
                  </a:lnTo>
                  <a:lnTo>
                    <a:pt x="632" y="1135"/>
                  </a:lnTo>
                  <a:lnTo>
                    <a:pt x="628" y="1141"/>
                  </a:lnTo>
                  <a:lnTo>
                    <a:pt x="624" y="1147"/>
                  </a:lnTo>
                  <a:lnTo>
                    <a:pt x="619" y="1151"/>
                  </a:lnTo>
                  <a:lnTo>
                    <a:pt x="614" y="1154"/>
                  </a:lnTo>
                  <a:lnTo>
                    <a:pt x="602" y="1161"/>
                  </a:lnTo>
                  <a:lnTo>
                    <a:pt x="591" y="1168"/>
                  </a:lnTo>
                  <a:lnTo>
                    <a:pt x="586" y="1173"/>
                  </a:lnTo>
                  <a:lnTo>
                    <a:pt x="582" y="1178"/>
                  </a:lnTo>
                  <a:lnTo>
                    <a:pt x="578" y="1184"/>
                  </a:lnTo>
                  <a:lnTo>
                    <a:pt x="574" y="1193"/>
                  </a:lnTo>
                  <a:lnTo>
                    <a:pt x="572" y="1200"/>
                  </a:lnTo>
                  <a:lnTo>
                    <a:pt x="572" y="1207"/>
                  </a:lnTo>
                  <a:lnTo>
                    <a:pt x="574" y="1214"/>
                  </a:lnTo>
                  <a:lnTo>
                    <a:pt x="575" y="1221"/>
                  </a:lnTo>
                  <a:lnTo>
                    <a:pt x="576" y="1227"/>
                  </a:lnTo>
                  <a:lnTo>
                    <a:pt x="576" y="1234"/>
                  </a:lnTo>
                  <a:lnTo>
                    <a:pt x="576" y="1241"/>
                  </a:lnTo>
                  <a:lnTo>
                    <a:pt x="576" y="1248"/>
                  </a:lnTo>
                  <a:lnTo>
                    <a:pt x="568" y="1250"/>
                  </a:lnTo>
                  <a:lnTo>
                    <a:pt x="561" y="1254"/>
                  </a:lnTo>
                  <a:lnTo>
                    <a:pt x="555" y="1258"/>
                  </a:lnTo>
                  <a:lnTo>
                    <a:pt x="549" y="1263"/>
                  </a:lnTo>
                  <a:lnTo>
                    <a:pt x="554" y="1271"/>
                  </a:lnTo>
                  <a:lnTo>
                    <a:pt x="555" y="1282"/>
                  </a:lnTo>
                  <a:lnTo>
                    <a:pt x="551" y="1287"/>
                  </a:lnTo>
                  <a:lnTo>
                    <a:pt x="546" y="1290"/>
                  </a:lnTo>
                  <a:lnTo>
                    <a:pt x="544" y="1294"/>
                  </a:lnTo>
                  <a:lnTo>
                    <a:pt x="542" y="1298"/>
                  </a:lnTo>
                  <a:lnTo>
                    <a:pt x="539" y="1307"/>
                  </a:lnTo>
                  <a:lnTo>
                    <a:pt x="534" y="1318"/>
                  </a:lnTo>
                  <a:lnTo>
                    <a:pt x="525" y="1331"/>
                  </a:lnTo>
                  <a:lnTo>
                    <a:pt x="515" y="1341"/>
                  </a:lnTo>
                  <a:lnTo>
                    <a:pt x="504" y="1350"/>
                  </a:lnTo>
                  <a:lnTo>
                    <a:pt x="491" y="1355"/>
                  </a:lnTo>
                  <a:lnTo>
                    <a:pt x="461" y="1362"/>
                  </a:lnTo>
                  <a:lnTo>
                    <a:pt x="427" y="1370"/>
                  </a:lnTo>
                  <a:lnTo>
                    <a:pt x="417" y="1372"/>
                  </a:lnTo>
                  <a:lnTo>
                    <a:pt x="408" y="1374"/>
                  </a:lnTo>
                  <a:lnTo>
                    <a:pt x="404" y="1375"/>
                  </a:lnTo>
                  <a:lnTo>
                    <a:pt x="399" y="1375"/>
                  </a:lnTo>
                  <a:lnTo>
                    <a:pt x="394" y="1374"/>
                  </a:lnTo>
                  <a:lnTo>
                    <a:pt x="389" y="1371"/>
                  </a:lnTo>
                  <a:lnTo>
                    <a:pt x="388" y="1351"/>
                  </a:lnTo>
                  <a:lnTo>
                    <a:pt x="384" y="1330"/>
                  </a:lnTo>
                  <a:lnTo>
                    <a:pt x="371" y="1310"/>
                  </a:lnTo>
                  <a:lnTo>
                    <a:pt x="358" y="1291"/>
                  </a:lnTo>
                  <a:lnTo>
                    <a:pt x="354" y="1267"/>
                  </a:lnTo>
                  <a:lnTo>
                    <a:pt x="351" y="1241"/>
                  </a:lnTo>
                  <a:lnTo>
                    <a:pt x="351" y="1228"/>
                  </a:lnTo>
                  <a:lnTo>
                    <a:pt x="348" y="1217"/>
                  </a:lnTo>
                  <a:lnTo>
                    <a:pt x="347" y="1204"/>
                  </a:lnTo>
                  <a:lnTo>
                    <a:pt x="342" y="1194"/>
                  </a:lnTo>
                  <a:lnTo>
                    <a:pt x="332" y="1183"/>
                  </a:lnTo>
                  <a:lnTo>
                    <a:pt x="322" y="1173"/>
                  </a:lnTo>
                  <a:lnTo>
                    <a:pt x="319" y="1158"/>
                  </a:lnTo>
                  <a:lnTo>
                    <a:pt x="319" y="1147"/>
                  </a:lnTo>
                  <a:lnTo>
                    <a:pt x="322" y="1135"/>
                  </a:lnTo>
                  <a:lnTo>
                    <a:pt x="325" y="1124"/>
                  </a:lnTo>
                  <a:lnTo>
                    <a:pt x="335" y="1105"/>
                  </a:lnTo>
                  <a:lnTo>
                    <a:pt x="342" y="1088"/>
                  </a:lnTo>
                  <a:lnTo>
                    <a:pt x="344" y="1078"/>
                  </a:lnTo>
                  <a:lnTo>
                    <a:pt x="344" y="1065"/>
                  </a:lnTo>
                  <a:lnTo>
                    <a:pt x="341" y="1051"/>
                  </a:lnTo>
                  <a:lnTo>
                    <a:pt x="337" y="1037"/>
                  </a:lnTo>
                  <a:lnTo>
                    <a:pt x="328" y="1011"/>
                  </a:lnTo>
                  <a:lnTo>
                    <a:pt x="321" y="994"/>
                  </a:lnTo>
                  <a:lnTo>
                    <a:pt x="307" y="980"/>
                  </a:lnTo>
                  <a:lnTo>
                    <a:pt x="294" y="967"/>
                  </a:lnTo>
                  <a:lnTo>
                    <a:pt x="291" y="960"/>
                  </a:lnTo>
                  <a:lnTo>
                    <a:pt x="289" y="953"/>
                  </a:lnTo>
                  <a:lnTo>
                    <a:pt x="289" y="944"/>
                  </a:lnTo>
                  <a:lnTo>
                    <a:pt x="289" y="937"/>
                  </a:lnTo>
                  <a:lnTo>
                    <a:pt x="292" y="921"/>
                  </a:lnTo>
                  <a:lnTo>
                    <a:pt x="295" y="907"/>
                  </a:lnTo>
                  <a:lnTo>
                    <a:pt x="297" y="901"/>
                  </a:lnTo>
                  <a:lnTo>
                    <a:pt x="295" y="896"/>
                  </a:lnTo>
                  <a:lnTo>
                    <a:pt x="294" y="890"/>
                  </a:lnTo>
                  <a:lnTo>
                    <a:pt x="291" y="886"/>
                  </a:lnTo>
                  <a:lnTo>
                    <a:pt x="285" y="881"/>
                  </a:lnTo>
                  <a:lnTo>
                    <a:pt x="278" y="880"/>
                  </a:lnTo>
                  <a:lnTo>
                    <a:pt x="268" y="877"/>
                  </a:lnTo>
                  <a:lnTo>
                    <a:pt x="254" y="877"/>
                  </a:lnTo>
                  <a:lnTo>
                    <a:pt x="254" y="871"/>
                  </a:lnTo>
                  <a:lnTo>
                    <a:pt x="252" y="866"/>
                  </a:lnTo>
                  <a:lnTo>
                    <a:pt x="241" y="863"/>
                  </a:lnTo>
                  <a:lnTo>
                    <a:pt x="231" y="861"/>
                  </a:lnTo>
                  <a:lnTo>
                    <a:pt x="221" y="861"/>
                  </a:lnTo>
                  <a:lnTo>
                    <a:pt x="214" y="863"/>
                  </a:lnTo>
                  <a:lnTo>
                    <a:pt x="195" y="868"/>
                  </a:lnTo>
                  <a:lnTo>
                    <a:pt x="175" y="876"/>
                  </a:lnTo>
                  <a:lnTo>
                    <a:pt x="162" y="876"/>
                  </a:lnTo>
                  <a:lnTo>
                    <a:pt x="150" y="874"/>
                  </a:lnTo>
                  <a:lnTo>
                    <a:pt x="138" y="873"/>
                  </a:lnTo>
                  <a:lnTo>
                    <a:pt x="125" y="873"/>
                  </a:lnTo>
                  <a:lnTo>
                    <a:pt x="121" y="876"/>
                  </a:lnTo>
                  <a:lnTo>
                    <a:pt x="117" y="878"/>
                  </a:lnTo>
                  <a:lnTo>
                    <a:pt x="111" y="880"/>
                  </a:lnTo>
                  <a:lnTo>
                    <a:pt x="102" y="881"/>
                  </a:lnTo>
                  <a:lnTo>
                    <a:pt x="90" y="870"/>
                  </a:lnTo>
                  <a:lnTo>
                    <a:pt x="77" y="860"/>
                  </a:lnTo>
                  <a:lnTo>
                    <a:pt x="64" y="848"/>
                  </a:lnTo>
                  <a:lnTo>
                    <a:pt x="51" y="837"/>
                  </a:lnTo>
                  <a:lnTo>
                    <a:pt x="48" y="827"/>
                  </a:lnTo>
                  <a:lnTo>
                    <a:pt x="44" y="817"/>
                  </a:lnTo>
                  <a:lnTo>
                    <a:pt x="37" y="810"/>
                  </a:lnTo>
                  <a:lnTo>
                    <a:pt x="25" y="801"/>
                  </a:lnTo>
                  <a:lnTo>
                    <a:pt x="14" y="793"/>
                  </a:lnTo>
                  <a:lnTo>
                    <a:pt x="8" y="784"/>
                  </a:lnTo>
                  <a:lnTo>
                    <a:pt x="8" y="774"/>
                  </a:lnTo>
                  <a:lnTo>
                    <a:pt x="10" y="763"/>
                  </a:lnTo>
                  <a:lnTo>
                    <a:pt x="5" y="759"/>
                  </a:lnTo>
                  <a:lnTo>
                    <a:pt x="1" y="756"/>
                  </a:lnTo>
                  <a:lnTo>
                    <a:pt x="0" y="750"/>
                  </a:lnTo>
                  <a:lnTo>
                    <a:pt x="1" y="744"/>
                  </a:lnTo>
                  <a:lnTo>
                    <a:pt x="2" y="740"/>
                  </a:lnTo>
                  <a:lnTo>
                    <a:pt x="5" y="734"/>
                  </a:lnTo>
                  <a:lnTo>
                    <a:pt x="11" y="726"/>
                  </a:lnTo>
                  <a:lnTo>
                    <a:pt x="15" y="717"/>
                  </a:lnTo>
                  <a:lnTo>
                    <a:pt x="17" y="709"/>
                  </a:lnTo>
                  <a:lnTo>
                    <a:pt x="17" y="700"/>
                  </a:lnTo>
                  <a:lnTo>
                    <a:pt x="15" y="693"/>
                  </a:lnTo>
                  <a:lnTo>
                    <a:pt x="14" y="687"/>
                  </a:lnTo>
                  <a:lnTo>
                    <a:pt x="8" y="676"/>
                  </a:lnTo>
                  <a:lnTo>
                    <a:pt x="5" y="663"/>
                  </a:lnTo>
                  <a:lnTo>
                    <a:pt x="14" y="644"/>
                  </a:lnTo>
                  <a:lnTo>
                    <a:pt x="24" y="624"/>
                  </a:lnTo>
                  <a:lnTo>
                    <a:pt x="30" y="614"/>
                  </a:lnTo>
                  <a:lnTo>
                    <a:pt x="35" y="606"/>
                  </a:lnTo>
                  <a:lnTo>
                    <a:pt x="42" y="597"/>
                  </a:lnTo>
                  <a:lnTo>
                    <a:pt x="51" y="591"/>
                  </a:lnTo>
                  <a:lnTo>
                    <a:pt x="60" y="584"/>
                  </a:lnTo>
                  <a:lnTo>
                    <a:pt x="70" y="579"/>
                  </a:lnTo>
                  <a:lnTo>
                    <a:pt x="80" y="573"/>
                  </a:lnTo>
                  <a:lnTo>
                    <a:pt x="87" y="564"/>
                  </a:lnTo>
                  <a:lnTo>
                    <a:pt x="88" y="549"/>
                  </a:lnTo>
                  <a:lnTo>
                    <a:pt x="90" y="534"/>
                  </a:lnTo>
                  <a:lnTo>
                    <a:pt x="92" y="529"/>
                  </a:lnTo>
                  <a:lnTo>
                    <a:pt x="97" y="524"/>
                  </a:lnTo>
                  <a:lnTo>
                    <a:pt x="100" y="520"/>
                  </a:lnTo>
                  <a:lnTo>
                    <a:pt x="104" y="517"/>
                  </a:lnTo>
                  <a:lnTo>
                    <a:pt x="112" y="513"/>
                  </a:lnTo>
                  <a:lnTo>
                    <a:pt x="121" y="509"/>
                  </a:lnTo>
                  <a:lnTo>
                    <a:pt x="124" y="506"/>
                  </a:lnTo>
                  <a:lnTo>
                    <a:pt x="128" y="503"/>
                  </a:lnTo>
                  <a:lnTo>
                    <a:pt x="131" y="499"/>
                  </a:lnTo>
                  <a:lnTo>
                    <a:pt x="132" y="494"/>
                  </a:lnTo>
                  <a:lnTo>
                    <a:pt x="134" y="489"/>
                  </a:lnTo>
                  <a:lnTo>
                    <a:pt x="135" y="483"/>
                  </a:lnTo>
                  <a:lnTo>
                    <a:pt x="134" y="474"/>
                  </a:lnTo>
                  <a:lnTo>
                    <a:pt x="132" y="464"/>
                  </a:lnTo>
                  <a:lnTo>
                    <a:pt x="118" y="466"/>
                  </a:lnTo>
                  <a:lnTo>
                    <a:pt x="104" y="466"/>
                  </a:lnTo>
                  <a:lnTo>
                    <a:pt x="102" y="449"/>
                  </a:lnTo>
                  <a:lnTo>
                    <a:pt x="105" y="432"/>
                  </a:lnTo>
                  <a:lnTo>
                    <a:pt x="107" y="423"/>
                  </a:lnTo>
                  <a:lnTo>
                    <a:pt x="110" y="416"/>
                  </a:lnTo>
                  <a:lnTo>
                    <a:pt x="114" y="410"/>
                  </a:lnTo>
                  <a:lnTo>
                    <a:pt x="118" y="404"/>
                  </a:lnTo>
                  <a:lnTo>
                    <a:pt x="115" y="402"/>
                  </a:lnTo>
                  <a:lnTo>
                    <a:pt x="112" y="399"/>
                  </a:lnTo>
                  <a:lnTo>
                    <a:pt x="111" y="394"/>
                  </a:lnTo>
                  <a:lnTo>
                    <a:pt x="110" y="389"/>
                  </a:lnTo>
                  <a:lnTo>
                    <a:pt x="128" y="386"/>
                  </a:lnTo>
                  <a:lnTo>
                    <a:pt x="151" y="384"/>
                  </a:lnTo>
                  <a:lnTo>
                    <a:pt x="161" y="384"/>
                  </a:lnTo>
                  <a:lnTo>
                    <a:pt x="172" y="383"/>
                  </a:lnTo>
                  <a:lnTo>
                    <a:pt x="181" y="382"/>
                  </a:lnTo>
                  <a:lnTo>
                    <a:pt x="190" y="379"/>
                  </a:lnTo>
                  <a:lnTo>
                    <a:pt x="191" y="369"/>
                  </a:lnTo>
                  <a:lnTo>
                    <a:pt x="190" y="359"/>
                  </a:lnTo>
                  <a:lnTo>
                    <a:pt x="188" y="352"/>
                  </a:lnTo>
                  <a:lnTo>
                    <a:pt x="184" y="344"/>
                  </a:lnTo>
                  <a:lnTo>
                    <a:pt x="180" y="339"/>
                  </a:lnTo>
                  <a:lnTo>
                    <a:pt x="172" y="334"/>
                  </a:lnTo>
                  <a:lnTo>
                    <a:pt x="165" y="330"/>
                  </a:lnTo>
                  <a:lnTo>
                    <a:pt x="158" y="329"/>
                  </a:lnTo>
                  <a:lnTo>
                    <a:pt x="158" y="324"/>
                  </a:lnTo>
                  <a:lnTo>
                    <a:pt x="158" y="322"/>
                  </a:lnTo>
                  <a:lnTo>
                    <a:pt x="160" y="322"/>
                  </a:lnTo>
                  <a:lnTo>
                    <a:pt x="161" y="322"/>
                  </a:lnTo>
                  <a:lnTo>
                    <a:pt x="167" y="320"/>
                  </a:lnTo>
                  <a:lnTo>
                    <a:pt x="172" y="320"/>
                  </a:lnTo>
                  <a:lnTo>
                    <a:pt x="178" y="322"/>
                  </a:lnTo>
                  <a:lnTo>
                    <a:pt x="184" y="323"/>
                  </a:lnTo>
                  <a:lnTo>
                    <a:pt x="184" y="316"/>
                  </a:lnTo>
                  <a:lnTo>
                    <a:pt x="184" y="310"/>
                  </a:lnTo>
                  <a:lnTo>
                    <a:pt x="197" y="312"/>
                  </a:lnTo>
                  <a:lnTo>
                    <a:pt x="204" y="310"/>
                  </a:lnTo>
                  <a:lnTo>
                    <a:pt x="210" y="309"/>
                  </a:lnTo>
                  <a:lnTo>
                    <a:pt x="214" y="306"/>
                  </a:lnTo>
                  <a:lnTo>
                    <a:pt x="221" y="297"/>
                  </a:lnTo>
                  <a:lnTo>
                    <a:pt x="232" y="287"/>
                  </a:lnTo>
                  <a:lnTo>
                    <a:pt x="244" y="285"/>
                  </a:lnTo>
                  <a:lnTo>
                    <a:pt x="255" y="280"/>
                  </a:lnTo>
                  <a:lnTo>
                    <a:pt x="264" y="269"/>
                  </a:lnTo>
                  <a:lnTo>
                    <a:pt x="272" y="257"/>
                  </a:lnTo>
                  <a:lnTo>
                    <a:pt x="282" y="256"/>
                  </a:lnTo>
                  <a:lnTo>
                    <a:pt x="292" y="255"/>
                  </a:lnTo>
                  <a:lnTo>
                    <a:pt x="289" y="247"/>
                  </a:lnTo>
                  <a:lnTo>
                    <a:pt x="287" y="240"/>
                  </a:lnTo>
                  <a:lnTo>
                    <a:pt x="285" y="232"/>
                  </a:lnTo>
                  <a:lnTo>
                    <a:pt x="287" y="223"/>
                  </a:lnTo>
                  <a:lnTo>
                    <a:pt x="298" y="223"/>
                  </a:lnTo>
                  <a:lnTo>
                    <a:pt x="308" y="225"/>
                  </a:lnTo>
                  <a:lnTo>
                    <a:pt x="311" y="226"/>
                  </a:lnTo>
                  <a:lnTo>
                    <a:pt x="312" y="227"/>
                  </a:lnTo>
                  <a:lnTo>
                    <a:pt x="312" y="229"/>
                  </a:lnTo>
                  <a:lnTo>
                    <a:pt x="312" y="230"/>
                  </a:lnTo>
                  <a:lnTo>
                    <a:pt x="307" y="233"/>
                  </a:lnTo>
                  <a:lnTo>
                    <a:pt x="301" y="237"/>
                  </a:lnTo>
                  <a:lnTo>
                    <a:pt x="302" y="243"/>
                  </a:lnTo>
                  <a:lnTo>
                    <a:pt x="302" y="249"/>
                  </a:lnTo>
                  <a:lnTo>
                    <a:pt x="305" y="253"/>
                  </a:lnTo>
                  <a:lnTo>
                    <a:pt x="307" y="256"/>
                  </a:lnTo>
                  <a:lnTo>
                    <a:pt x="308" y="256"/>
                  </a:lnTo>
                  <a:lnTo>
                    <a:pt x="308" y="256"/>
                  </a:lnTo>
                  <a:lnTo>
                    <a:pt x="318" y="253"/>
                  </a:lnTo>
                  <a:lnTo>
                    <a:pt x="328" y="250"/>
                  </a:lnTo>
                  <a:lnTo>
                    <a:pt x="334" y="256"/>
                  </a:lnTo>
                  <a:lnTo>
                    <a:pt x="339" y="260"/>
                  </a:lnTo>
                  <a:lnTo>
                    <a:pt x="354" y="253"/>
                  </a:lnTo>
                  <a:lnTo>
                    <a:pt x="367" y="247"/>
                  </a:lnTo>
                  <a:lnTo>
                    <a:pt x="382" y="247"/>
                  </a:lnTo>
                  <a:lnTo>
                    <a:pt x="399" y="245"/>
                  </a:lnTo>
                  <a:lnTo>
                    <a:pt x="405" y="230"/>
                  </a:lnTo>
                  <a:lnTo>
                    <a:pt x="412" y="216"/>
                  </a:lnTo>
                  <a:lnTo>
                    <a:pt x="419" y="215"/>
                  </a:lnTo>
                  <a:lnTo>
                    <a:pt x="425" y="216"/>
                  </a:lnTo>
                  <a:lnTo>
                    <a:pt x="431" y="219"/>
                  </a:lnTo>
                  <a:lnTo>
                    <a:pt x="435" y="220"/>
                  </a:lnTo>
                  <a:lnTo>
                    <a:pt x="437" y="217"/>
                  </a:lnTo>
                  <a:lnTo>
                    <a:pt x="439" y="215"/>
                  </a:lnTo>
                  <a:lnTo>
                    <a:pt x="434" y="207"/>
                  </a:lnTo>
                  <a:lnTo>
                    <a:pt x="429" y="202"/>
                  </a:lnTo>
                  <a:lnTo>
                    <a:pt x="429" y="197"/>
                  </a:lnTo>
                  <a:lnTo>
                    <a:pt x="429" y="192"/>
                  </a:lnTo>
                  <a:lnTo>
                    <a:pt x="444" y="195"/>
                  </a:lnTo>
                  <a:lnTo>
                    <a:pt x="458" y="195"/>
                  </a:lnTo>
                  <a:lnTo>
                    <a:pt x="465" y="195"/>
                  </a:lnTo>
                  <a:lnTo>
                    <a:pt x="471" y="192"/>
                  </a:lnTo>
                  <a:lnTo>
                    <a:pt x="475" y="189"/>
                  </a:lnTo>
                  <a:lnTo>
                    <a:pt x="479" y="183"/>
                  </a:lnTo>
                  <a:lnTo>
                    <a:pt x="471" y="182"/>
                  </a:lnTo>
                  <a:lnTo>
                    <a:pt x="462" y="180"/>
                  </a:lnTo>
                  <a:lnTo>
                    <a:pt x="452" y="182"/>
                  </a:lnTo>
                  <a:lnTo>
                    <a:pt x="444" y="182"/>
                  </a:lnTo>
                  <a:lnTo>
                    <a:pt x="434" y="182"/>
                  </a:lnTo>
                  <a:lnTo>
                    <a:pt x="424" y="182"/>
                  </a:lnTo>
                  <a:lnTo>
                    <a:pt x="415" y="180"/>
                  </a:lnTo>
                  <a:lnTo>
                    <a:pt x="407" y="176"/>
                  </a:lnTo>
                  <a:lnTo>
                    <a:pt x="407" y="175"/>
                  </a:lnTo>
                  <a:lnTo>
                    <a:pt x="407" y="173"/>
                  </a:lnTo>
                  <a:lnTo>
                    <a:pt x="407" y="165"/>
                  </a:lnTo>
                  <a:lnTo>
                    <a:pt x="405" y="155"/>
                  </a:lnTo>
                  <a:lnTo>
                    <a:pt x="421" y="145"/>
                  </a:lnTo>
                  <a:lnTo>
                    <a:pt x="435" y="133"/>
                  </a:lnTo>
                  <a:lnTo>
                    <a:pt x="434" y="127"/>
                  </a:lnTo>
                  <a:lnTo>
                    <a:pt x="434" y="125"/>
                  </a:lnTo>
                  <a:lnTo>
                    <a:pt x="431" y="122"/>
                  </a:lnTo>
                  <a:lnTo>
                    <a:pt x="429" y="119"/>
                  </a:lnTo>
                  <a:lnTo>
                    <a:pt x="428" y="119"/>
                  </a:lnTo>
                  <a:lnTo>
                    <a:pt x="428" y="119"/>
                  </a:lnTo>
                  <a:lnTo>
                    <a:pt x="419" y="120"/>
                  </a:lnTo>
                  <a:lnTo>
                    <a:pt x="411" y="123"/>
                  </a:lnTo>
                  <a:lnTo>
                    <a:pt x="402" y="127"/>
                  </a:lnTo>
                  <a:lnTo>
                    <a:pt x="395" y="133"/>
                  </a:lnTo>
                  <a:lnTo>
                    <a:pt x="381" y="146"/>
                  </a:lnTo>
                  <a:lnTo>
                    <a:pt x="369" y="156"/>
                  </a:lnTo>
                  <a:lnTo>
                    <a:pt x="369" y="166"/>
                  </a:lnTo>
                  <a:lnTo>
                    <a:pt x="371" y="175"/>
                  </a:lnTo>
                  <a:lnTo>
                    <a:pt x="372" y="179"/>
                  </a:lnTo>
                  <a:lnTo>
                    <a:pt x="377" y="182"/>
                  </a:lnTo>
                  <a:lnTo>
                    <a:pt x="381" y="185"/>
                  </a:lnTo>
                  <a:lnTo>
                    <a:pt x="385" y="186"/>
                  </a:lnTo>
                  <a:lnTo>
                    <a:pt x="384" y="189"/>
                  </a:lnTo>
                  <a:lnTo>
                    <a:pt x="384" y="192"/>
                  </a:lnTo>
                  <a:lnTo>
                    <a:pt x="372" y="196"/>
                  </a:lnTo>
                  <a:lnTo>
                    <a:pt x="362" y="202"/>
                  </a:lnTo>
                  <a:lnTo>
                    <a:pt x="365" y="209"/>
                  </a:lnTo>
                  <a:lnTo>
                    <a:pt x="364" y="216"/>
                  </a:lnTo>
                  <a:lnTo>
                    <a:pt x="361" y="223"/>
                  </a:lnTo>
                  <a:lnTo>
                    <a:pt x="357" y="229"/>
                  </a:lnTo>
                  <a:lnTo>
                    <a:pt x="349" y="230"/>
                  </a:lnTo>
                  <a:lnTo>
                    <a:pt x="342" y="232"/>
                  </a:lnTo>
                  <a:lnTo>
                    <a:pt x="342" y="236"/>
                  </a:lnTo>
                  <a:lnTo>
                    <a:pt x="341" y="237"/>
                  </a:lnTo>
                  <a:lnTo>
                    <a:pt x="341" y="240"/>
                  </a:lnTo>
                  <a:lnTo>
                    <a:pt x="338" y="242"/>
                  </a:lnTo>
                  <a:lnTo>
                    <a:pt x="334" y="237"/>
                  </a:lnTo>
                  <a:lnTo>
                    <a:pt x="331" y="233"/>
                  </a:lnTo>
                  <a:lnTo>
                    <a:pt x="327" y="227"/>
                  </a:lnTo>
                  <a:lnTo>
                    <a:pt x="324" y="220"/>
                  </a:lnTo>
                  <a:lnTo>
                    <a:pt x="321" y="206"/>
                  </a:lnTo>
                  <a:lnTo>
                    <a:pt x="319" y="192"/>
                  </a:lnTo>
                  <a:lnTo>
                    <a:pt x="311" y="193"/>
                  </a:lnTo>
                  <a:lnTo>
                    <a:pt x="304" y="195"/>
                  </a:lnTo>
                  <a:lnTo>
                    <a:pt x="299" y="197"/>
                  </a:lnTo>
                  <a:lnTo>
                    <a:pt x="294" y="200"/>
                  </a:lnTo>
                  <a:lnTo>
                    <a:pt x="289" y="203"/>
                  </a:lnTo>
                  <a:lnTo>
                    <a:pt x="285" y="205"/>
                  </a:lnTo>
                  <a:lnTo>
                    <a:pt x="278" y="207"/>
                  </a:lnTo>
                  <a:lnTo>
                    <a:pt x="271" y="207"/>
                  </a:lnTo>
                  <a:lnTo>
                    <a:pt x="271" y="206"/>
                  </a:lnTo>
                  <a:lnTo>
                    <a:pt x="271" y="205"/>
                  </a:lnTo>
                  <a:lnTo>
                    <a:pt x="267" y="197"/>
                  </a:lnTo>
                  <a:lnTo>
                    <a:pt x="262" y="186"/>
                  </a:lnTo>
                  <a:lnTo>
                    <a:pt x="259" y="175"/>
                  </a:lnTo>
                  <a:lnTo>
                    <a:pt x="258" y="166"/>
                  </a:lnTo>
                  <a:lnTo>
                    <a:pt x="271" y="160"/>
                  </a:lnTo>
                  <a:lnTo>
                    <a:pt x="287" y="153"/>
                  </a:lnTo>
                  <a:lnTo>
                    <a:pt x="301" y="147"/>
                  </a:lnTo>
                  <a:lnTo>
                    <a:pt x="314" y="139"/>
                  </a:lnTo>
                  <a:lnTo>
                    <a:pt x="325" y="123"/>
                  </a:lnTo>
                  <a:lnTo>
                    <a:pt x="344" y="97"/>
                  </a:lnTo>
                  <a:lnTo>
                    <a:pt x="354" y="87"/>
                  </a:lnTo>
                  <a:lnTo>
                    <a:pt x="364" y="79"/>
                  </a:lnTo>
                  <a:lnTo>
                    <a:pt x="368" y="77"/>
                  </a:lnTo>
                  <a:lnTo>
                    <a:pt x="371" y="77"/>
                  </a:lnTo>
                  <a:lnTo>
                    <a:pt x="374" y="79"/>
                  </a:lnTo>
                  <a:lnTo>
                    <a:pt x="377" y="83"/>
                  </a:lnTo>
                  <a:lnTo>
                    <a:pt x="387" y="76"/>
                  </a:lnTo>
                  <a:lnTo>
                    <a:pt x="398" y="72"/>
                  </a:lnTo>
                  <a:lnTo>
                    <a:pt x="409" y="69"/>
                  </a:lnTo>
                  <a:lnTo>
                    <a:pt x="419" y="67"/>
                  </a:lnTo>
                  <a:lnTo>
                    <a:pt x="442" y="67"/>
                  </a:lnTo>
                  <a:lnTo>
                    <a:pt x="467" y="70"/>
                  </a:lnTo>
                  <a:lnTo>
                    <a:pt x="467" y="75"/>
                  </a:lnTo>
                  <a:lnTo>
                    <a:pt x="465" y="79"/>
                  </a:lnTo>
                  <a:lnTo>
                    <a:pt x="481" y="79"/>
                  </a:lnTo>
                  <a:lnTo>
                    <a:pt x="495" y="80"/>
                  </a:lnTo>
                  <a:lnTo>
                    <a:pt x="509" y="82"/>
                  </a:lnTo>
                  <a:lnTo>
                    <a:pt x="524" y="86"/>
                  </a:lnTo>
                  <a:lnTo>
                    <a:pt x="536" y="90"/>
                  </a:lnTo>
                  <a:lnTo>
                    <a:pt x="549" y="96"/>
                  </a:lnTo>
                  <a:lnTo>
                    <a:pt x="559" y="103"/>
                  </a:lnTo>
                  <a:lnTo>
                    <a:pt x="566" y="113"/>
                  </a:lnTo>
                  <a:lnTo>
                    <a:pt x="565" y="115"/>
                  </a:lnTo>
                  <a:lnTo>
                    <a:pt x="562" y="116"/>
                  </a:lnTo>
                  <a:lnTo>
                    <a:pt x="554" y="117"/>
                  </a:lnTo>
                  <a:lnTo>
                    <a:pt x="545" y="117"/>
                  </a:lnTo>
                  <a:lnTo>
                    <a:pt x="536" y="117"/>
                  </a:lnTo>
                  <a:lnTo>
                    <a:pt x="528" y="115"/>
                  </a:lnTo>
                  <a:lnTo>
                    <a:pt x="509" y="109"/>
                  </a:lnTo>
                  <a:lnTo>
                    <a:pt x="494" y="106"/>
                  </a:lnTo>
                  <a:lnTo>
                    <a:pt x="494" y="106"/>
                  </a:lnTo>
                  <a:lnTo>
                    <a:pt x="494" y="107"/>
                  </a:lnTo>
                  <a:lnTo>
                    <a:pt x="504" y="119"/>
                  </a:lnTo>
                  <a:lnTo>
                    <a:pt x="514" y="130"/>
                  </a:lnTo>
                  <a:lnTo>
                    <a:pt x="519" y="135"/>
                  </a:lnTo>
                  <a:lnTo>
                    <a:pt x="525" y="139"/>
                  </a:lnTo>
                  <a:lnTo>
                    <a:pt x="534" y="143"/>
                  </a:lnTo>
                  <a:lnTo>
                    <a:pt x="542" y="145"/>
                  </a:lnTo>
                  <a:lnTo>
                    <a:pt x="538" y="137"/>
                  </a:lnTo>
                  <a:lnTo>
                    <a:pt x="535" y="129"/>
                  </a:lnTo>
                  <a:lnTo>
                    <a:pt x="536" y="127"/>
                  </a:lnTo>
                  <a:lnTo>
                    <a:pt x="538" y="126"/>
                  </a:lnTo>
                  <a:lnTo>
                    <a:pt x="549" y="132"/>
                  </a:lnTo>
                  <a:lnTo>
                    <a:pt x="562" y="135"/>
                  </a:lnTo>
                  <a:lnTo>
                    <a:pt x="562" y="133"/>
                  </a:lnTo>
                  <a:lnTo>
                    <a:pt x="562" y="130"/>
                  </a:lnTo>
                  <a:lnTo>
                    <a:pt x="559" y="129"/>
                  </a:lnTo>
                  <a:lnTo>
                    <a:pt x="558" y="125"/>
                  </a:lnTo>
                  <a:lnTo>
                    <a:pt x="571" y="117"/>
                  </a:lnTo>
                  <a:lnTo>
                    <a:pt x="586" y="112"/>
                  </a:lnTo>
                  <a:lnTo>
                    <a:pt x="585" y="99"/>
                  </a:lnTo>
                  <a:lnTo>
                    <a:pt x="584" y="87"/>
                  </a:lnTo>
                  <a:lnTo>
                    <a:pt x="596" y="90"/>
                  </a:lnTo>
                  <a:lnTo>
                    <a:pt x="606" y="93"/>
                  </a:lnTo>
                  <a:lnTo>
                    <a:pt x="608" y="95"/>
                  </a:lnTo>
                  <a:lnTo>
                    <a:pt x="608" y="96"/>
                  </a:lnTo>
                  <a:lnTo>
                    <a:pt x="608" y="97"/>
                  </a:lnTo>
                  <a:lnTo>
                    <a:pt x="606" y="99"/>
                  </a:lnTo>
                  <a:lnTo>
                    <a:pt x="604" y="100"/>
                  </a:lnTo>
                  <a:lnTo>
                    <a:pt x="599" y="100"/>
                  </a:lnTo>
                  <a:lnTo>
                    <a:pt x="599" y="106"/>
                  </a:lnTo>
                  <a:lnTo>
                    <a:pt x="599" y="110"/>
                  </a:lnTo>
                  <a:lnTo>
                    <a:pt x="608" y="109"/>
                  </a:lnTo>
                  <a:lnTo>
                    <a:pt x="616" y="106"/>
                  </a:lnTo>
                  <a:lnTo>
                    <a:pt x="624" y="103"/>
                  </a:lnTo>
                  <a:lnTo>
                    <a:pt x="629" y="99"/>
                  </a:lnTo>
                  <a:lnTo>
                    <a:pt x="636" y="95"/>
                  </a:lnTo>
                  <a:lnTo>
                    <a:pt x="645" y="92"/>
                  </a:lnTo>
                  <a:lnTo>
                    <a:pt x="654" y="89"/>
                  </a:lnTo>
                  <a:lnTo>
                    <a:pt x="665" y="87"/>
                  </a:lnTo>
                  <a:lnTo>
                    <a:pt x="665" y="92"/>
                  </a:lnTo>
                  <a:lnTo>
                    <a:pt x="665" y="95"/>
                  </a:lnTo>
                  <a:lnTo>
                    <a:pt x="679" y="95"/>
                  </a:lnTo>
                  <a:lnTo>
                    <a:pt x="694" y="92"/>
                  </a:lnTo>
                  <a:lnTo>
                    <a:pt x="708" y="89"/>
                  </a:lnTo>
                  <a:lnTo>
                    <a:pt x="719" y="85"/>
                  </a:lnTo>
                  <a:lnTo>
                    <a:pt x="718" y="83"/>
                  </a:lnTo>
                  <a:lnTo>
                    <a:pt x="716" y="80"/>
                  </a:lnTo>
                  <a:lnTo>
                    <a:pt x="706" y="79"/>
                  </a:lnTo>
                  <a:lnTo>
                    <a:pt x="698" y="76"/>
                  </a:lnTo>
                  <a:lnTo>
                    <a:pt x="696" y="70"/>
                  </a:lnTo>
                  <a:lnTo>
                    <a:pt x="696" y="66"/>
                  </a:lnTo>
                  <a:lnTo>
                    <a:pt x="718" y="72"/>
                  </a:lnTo>
                  <a:lnTo>
                    <a:pt x="741" y="79"/>
                  </a:lnTo>
                  <a:lnTo>
                    <a:pt x="763" y="87"/>
                  </a:lnTo>
                  <a:lnTo>
                    <a:pt x="786" y="93"/>
                  </a:lnTo>
                  <a:lnTo>
                    <a:pt x="789" y="92"/>
                  </a:lnTo>
                  <a:lnTo>
                    <a:pt x="791" y="89"/>
                  </a:lnTo>
                  <a:lnTo>
                    <a:pt x="773" y="79"/>
                  </a:lnTo>
                  <a:lnTo>
                    <a:pt x="759" y="70"/>
                  </a:lnTo>
                  <a:lnTo>
                    <a:pt x="759" y="62"/>
                  </a:lnTo>
                  <a:lnTo>
                    <a:pt x="761" y="55"/>
                  </a:lnTo>
                  <a:lnTo>
                    <a:pt x="763" y="49"/>
                  </a:lnTo>
                  <a:lnTo>
                    <a:pt x="765" y="45"/>
                  </a:lnTo>
                  <a:lnTo>
                    <a:pt x="768" y="43"/>
                  </a:lnTo>
                  <a:lnTo>
                    <a:pt x="771" y="40"/>
                  </a:lnTo>
                  <a:lnTo>
                    <a:pt x="782" y="45"/>
                  </a:lnTo>
                  <a:lnTo>
                    <a:pt x="795" y="48"/>
                  </a:lnTo>
                  <a:lnTo>
                    <a:pt x="796" y="56"/>
                  </a:lnTo>
                  <a:lnTo>
                    <a:pt x="799" y="63"/>
                  </a:lnTo>
                  <a:lnTo>
                    <a:pt x="803" y="69"/>
                  </a:lnTo>
                  <a:lnTo>
                    <a:pt x="809" y="75"/>
                  </a:lnTo>
                  <a:lnTo>
                    <a:pt x="815" y="80"/>
                  </a:lnTo>
                  <a:lnTo>
                    <a:pt x="819" y="86"/>
                  </a:lnTo>
                  <a:lnTo>
                    <a:pt x="823" y="92"/>
                  </a:lnTo>
                  <a:lnTo>
                    <a:pt x="826" y="97"/>
                  </a:lnTo>
                  <a:lnTo>
                    <a:pt x="821" y="103"/>
                  </a:lnTo>
                  <a:lnTo>
                    <a:pt x="815" y="110"/>
                  </a:lnTo>
                  <a:lnTo>
                    <a:pt x="818" y="113"/>
                  </a:lnTo>
                  <a:lnTo>
                    <a:pt x="821" y="117"/>
                  </a:lnTo>
                  <a:lnTo>
                    <a:pt x="825" y="117"/>
                  </a:lnTo>
                  <a:lnTo>
                    <a:pt x="829" y="117"/>
                  </a:lnTo>
                  <a:lnTo>
                    <a:pt x="835" y="112"/>
                  </a:lnTo>
                  <a:lnTo>
                    <a:pt x="839" y="107"/>
                  </a:lnTo>
                  <a:lnTo>
                    <a:pt x="839" y="97"/>
                  </a:lnTo>
                  <a:lnTo>
                    <a:pt x="835" y="90"/>
                  </a:lnTo>
                  <a:lnTo>
                    <a:pt x="835" y="90"/>
                  </a:lnTo>
                  <a:lnTo>
                    <a:pt x="835" y="89"/>
                  </a:lnTo>
                  <a:lnTo>
                    <a:pt x="846" y="90"/>
                  </a:lnTo>
                  <a:lnTo>
                    <a:pt x="855" y="92"/>
                  </a:lnTo>
                  <a:lnTo>
                    <a:pt x="856" y="96"/>
                  </a:lnTo>
                  <a:lnTo>
                    <a:pt x="856" y="97"/>
                  </a:lnTo>
                  <a:lnTo>
                    <a:pt x="859" y="97"/>
                  </a:lnTo>
                  <a:lnTo>
                    <a:pt x="863" y="97"/>
                  </a:lnTo>
                  <a:lnTo>
                    <a:pt x="862" y="96"/>
                  </a:lnTo>
                  <a:lnTo>
                    <a:pt x="861" y="95"/>
                  </a:lnTo>
                  <a:lnTo>
                    <a:pt x="858" y="90"/>
                  </a:lnTo>
                  <a:lnTo>
                    <a:pt x="855" y="86"/>
                  </a:lnTo>
                  <a:lnTo>
                    <a:pt x="842" y="86"/>
                  </a:lnTo>
                  <a:lnTo>
                    <a:pt x="829" y="86"/>
                  </a:lnTo>
                  <a:lnTo>
                    <a:pt x="819" y="72"/>
                  </a:lnTo>
                  <a:lnTo>
                    <a:pt x="809" y="59"/>
                  </a:lnTo>
                  <a:lnTo>
                    <a:pt x="811" y="53"/>
                  </a:lnTo>
                  <a:lnTo>
                    <a:pt x="812" y="50"/>
                  </a:lnTo>
                  <a:lnTo>
                    <a:pt x="819" y="56"/>
                  </a:lnTo>
                  <a:lnTo>
                    <a:pt x="826" y="62"/>
                  </a:lnTo>
                  <a:lnTo>
                    <a:pt x="831" y="63"/>
                  </a:lnTo>
                  <a:lnTo>
                    <a:pt x="836" y="65"/>
                  </a:lnTo>
                  <a:lnTo>
                    <a:pt x="842" y="65"/>
                  </a:lnTo>
                  <a:lnTo>
                    <a:pt x="848" y="63"/>
                  </a:lnTo>
                  <a:lnTo>
                    <a:pt x="839" y="60"/>
                  </a:lnTo>
                  <a:lnTo>
                    <a:pt x="832" y="58"/>
                  </a:lnTo>
                  <a:lnTo>
                    <a:pt x="832" y="52"/>
                  </a:lnTo>
                  <a:lnTo>
                    <a:pt x="832" y="46"/>
                  </a:lnTo>
                  <a:lnTo>
                    <a:pt x="845" y="50"/>
                  </a:lnTo>
                  <a:lnTo>
                    <a:pt x="856" y="56"/>
                  </a:lnTo>
                  <a:lnTo>
                    <a:pt x="861" y="58"/>
                  </a:lnTo>
                  <a:lnTo>
                    <a:pt x="866" y="59"/>
                  </a:lnTo>
                  <a:lnTo>
                    <a:pt x="872" y="60"/>
                  </a:lnTo>
                  <a:lnTo>
                    <a:pt x="878" y="60"/>
                  </a:lnTo>
                  <a:lnTo>
                    <a:pt x="876" y="58"/>
                  </a:lnTo>
                  <a:lnTo>
                    <a:pt x="875" y="56"/>
                  </a:lnTo>
                  <a:lnTo>
                    <a:pt x="861" y="49"/>
                  </a:lnTo>
                  <a:lnTo>
                    <a:pt x="848" y="43"/>
                  </a:lnTo>
                  <a:lnTo>
                    <a:pt x="848" y="40"/>
                  </a:lnTo>
                  <a:lnTo>
                    <a:pt x="848" y="38"/>
                  </a:lnTo>
                  <a:lnTo>
                    <a:pt x="849" y="36"/>
                  </a:lnTo>
                  <a:lnTo>
                    <a:pt x="851" y="35"/>
                  </a:lnTo>
                  <a:lnTo>
                    <a:pt x="863" y="35"/>
                  </a:lnTo>
                  <a:lnTo>
                    <a:pt x="875" y="36"/>
                  </a:lnTo>
                  <a:lnTo>
                    <a:pt x="885" y="38"/>
                  </a:lnTo>
                  <a:lnTo>
                    <a:pt x="896" y="39"/>
                  </a:lnTo>
                  <a:lnTo>
                    <a:pt x="896" y="39"/>
                  </a:lnTo>
                  <a:lnTo>
                    <a:pt x="896" y="38"/>
                  </a:lnTo>
                  <a:lnTo>
                    <a:pt x="892" y="35"/>
                  </a:lnTo>
                  <a:lnTo>
                    <a:pt x="889" y="32"/>
                  </a:lnTo>
                  <a:lnTo>
                    <a:pt x="888" y="28"/>
                  </a:lnTo>
                  <a:lnTo>
                    <a:pt x="888" y="22"/>
                  </a:lnTo>
                  <a:lnTo>
                    <a:pt x="901" y="22"/>
                  </a:lnTo>
                  <a:lnTo>
                    <a:pt x="915" y="22"/>
                  </a:lnTo>
                  <a:lnTo>
                    <a:pt x="928" y="20"/>
                  </a:lnTo>
                  <a:lnTo>
                    <a:pt x="939" y="18"/>
                  </a:lnTo>
                  <a:lnTo>
                    <a:pt x="952" y="15"/>
                  </a:lnTo>
                  <a:lnTo>
                    <a:pt x="962" y="10"/>
                  </a:lnTo>
                  <a:lnTo>
                    <a:pt x="971" y="6"/>
                  </a:lnTo>
                  <a:lnTo>
                    <a:pt x="978" y="0"/>
                  </a:lnTo>
                  <a:lnTo>
                    <a:pt x="992" y="0"/>
                  </a:lnTo>
                  <a:lnTo>
                    <a:pt x="1002" y="2"/>
                  </a:lnTo>
                  <a:lnTo>
                    <a:pt x="1010" y="6"/>
                  </a:lnTo>
                  <a:lnTo>
                    <a:pt x="1019" y="10"/>
                  </a:lnTo>
                  <a:lnTo>
                    <a:pt x="1040" y="10"/>
                  </a:lnTo>
                  <a:lnTo>
                    <a:pt x="1062" y="10"/>
                  </a:lnTo>
                  <a:lnTo>
                    <a:pt x="1066" y="16"/>
                  </a:lnTo>
                  <a:lnTo>
                    <a:pt x="1072" y="22"/>
                  </a:lnTo>
                  <a:lnTo>
                    <a:pt x="1073" y="25"/>
                  </a:lnTo>
                  <a:lnTo>
                    <a:pt x="1075" y="29"/>
                  </a:lnTo>
                  <a:lnTo>
                    <a:pt x="1073" y="29"/>
                  </a:lnTo>
                  <a:lnTo>
                    <a:pt x="1072" y="29"/>
                  </a:lnTo>
                  <a:lnTo>
                    <a:pt x="1065" y="32"/>
                  </a:lnTo>
                  <a:lnTo>
                    <a:pt x="1059" y="33"/>
                  </a:lnTo>
                  <a:lnTo>
                    <a:pt x="1055" y="36"/>
                  </a:lnTo>
                  <a:lnTo>
                    <a:pt x="1050" y="42"/>
                  </a:lnTo>
                  <a:lnTo>
                    <a:pt x="1050" y="43"/>
                  </a:lnTo>
                  <a:lnTo>
                    <a:pt x="1050" y="43"/>
                  </a:lnTo>
                  <a:lnTo>
                    <a:pt x="1052" y="43"/>
                  </a:lnTo>
                  <a:lnTo>
                    <a:pt x="1055" y="43"/>
                  </a:lnTo>
                  <a:lnTo>
                    <a:pt x="1059" y="43"/>
                  </a:lnTo>
                  <a:lnTo>
                    <a:pt x="1063" y="42"/>
                  </a:lnTo>
                  <a:lnTo>
                    <a:pt x="1068" y="39"/>
                  </a:lnTo>
                  <a:lnTo>
                    <a:pt x="1073" y="36"/>
                  </a:lnTo>
                  <a:lnTo>
                    <a:pt x="1080" y="33"/>
                  </a:lnTo>
                  <a:lnTo>
                    <a:pt x="1086" y="32"/>
                  </a:lnTo>
                  <a:lnTo>
                    <a:pt x="1093" y="32"/>
                  </a:lnTo>
                  <a:lnTo>
                    <a:pt x="1099" y="33"/>
                  </a:lnTo>
                  <a:lnTo>
                    <a:pt x="1118" y="39"/>
                  </a:lnTo>
                  <a:lnTo>
                    <a:pt x="1139" y="43"/>
                  </a:lnTo>
                  <a:lnTo>
                    <a:pt x="1160" y="46"/>
                  </a:lnTo>
                  <a:lnTo>
                    <a:pt x="1182" y="46"/>
                  </a:lnTo>
                  <a:lnTo>
                    <a:pt x="1183" y="43"/>
                  </a:lnTo>
                  <a:lnTo>
                    <a:pt x="1186" y="39"/>
                  </a:lnTo>
                  <a:lnTo>
                    <a:pt x="1202" y="40"/>
                  </a:lnTo>
                  <a:lnTo>
                    <a:pt x="1220" y="42"/>
                  </a:lnTo>
                  <a:lnTo>
                    <a:pt x="1232" y="49"/>
                  </a:lnTo>
                  <a:lnTo>
                    <a:pt x="1242" y="56"/>
                  </a:lnTo>
                  <a:lnTo>
                    <a:pt x="1247" y="60"/>
                  </a:lnTo>
                  <a:lnTo>
                    <a:pt x="1255" y="63"/>
                  </a:lnTo>
                  <a:lnTo>
                    <a:pt x="1262" y="65"/>
                  </a:lnTo>
                  <a:lnTo>
                    <a:pt x="1272"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6" name="Freeform 447"/>
            <p:cNvSpPr/>
            <p:nvPr/>
          </p:nvSpPr>
          <p:spPr bwMode="auto">
            <a:xfrm>
              <a:off x="4328" y="2368"/>
              <a:ext cx="101" cy="64"/>
            </a:xfrm>
            <a:custGeom>
              <a:avLst/>
              <a:gdLst>
                <a:gd name="T0" fmla="*/ 101 w 101"/>
                <a:gd name="T1" fmla="*/ 13 h 64"/>
                <a:gd name="T2" fmla="*/ 89 w 101"/>
                <a:gd name="T3" fmla="*/ 13 h 64"/>
                <a:gd name="T4" fmla="*/ 77 w 101"/>
                <a:gd name="T5" fmla="*/ 13 h 64"/>
                <a:gd name="T6" fmla="*/ 67 w 101"/>
                <a:gd name="T7" fmla="*/ 15 h 64"/>
                <a:gd name="T8" fmla="*/ 57 w 101"/>
                <a:gd name="T9" fmla="*/ 17 h 64"/>
                <a:gd name="T10" fmla="*/ 47 w 101"/>
                <a:gd name="T11" fmla="*/ 20 h 64"/>
                <a:gd name="T12" fmla="*/ 40 w 101"/>
                <a:gd name="T13" fmla="*/ 25 h 64"/>
                <a:gd name="T14" fmla="*/ 33 w 101"/>
                <a:gd name="T15" fmla="*/ 30 h 64"/>
                <a:gd name="T16" fmla="*/ 29 w 101"/>
                <a:gd name="T17" fmla="*/ 37 h 64"/>
                <a:gd name="T18" fmla="*/ 29 w 101"/>
                <a:gd name="T19" fmla="*/ 45 h 64"/>
                <a:gd name="T20" fmla="*/ 27 w 101"/>
                <a:gd name="T21" fmla="*/ 53 h 64"/>
                <a:gd name="T22" fmla="*/ 33 w 101"/>
                <a:gd name="T23" fmla="*/ 55 h 64"/>
                <a:gd name="T24" fmla="*/ 40 w 101"/>
                <a:gd name="T25" fmla="*/ 57 h 64"/>
                <a:gd name="T26" fmla="*/ 47 w 101"/>
                <a:gd name="T27" fmla="*/ 60 h 64"/>
                <a:gd name="T28" fmla="*/ 51 w 101"/>
                <a:gd name="T29" fmla="*/ 64 h 64"/>
                <a:gd name="T30" fmla="*/ 33 w 101"/>
                <a:gd name="T31" fmla="*/ 64 h 64"/>
                <a:gd name="T32" fmla="*/ 16 w 101"/>
                <a:gd name="T33" fmla="*/ 64 h 64"/>
                <a:gd name="T34" fmla="*/ 13 w 101"/>
                <a:gd name="T35" fmla="*/ 60 h 64"/>
                <a:gd name="T36" fmla="*/ 10 w 101"/>
                <a:gd name="T37" fmla="*/ 57 h 64"/>
                <a:gd name="T38" fmla="*/ 6 w 101"/>
                <a:gd name="T39" fmla="*/ 56 h 64"/>
                <a:gd name="T40" fmla="*/ 0 w 101"/>
                <a:gd name="T41" fmla="*/ 56 h 64"/>
                <a:gd name="T42" fmla="*/ 0 w 101"/>
                <a:gd name="T43" fmla="*/ 46 h 64"/>
                <a:gd name="T44" fmla="*/ 3 w 101"/>
                <a:gd name="T45" fmla="*/ 39 h 64"/>
                <a:gd name="T46" fmla="*/ 11 w 101"/>
                <a:gd name="T47" fmla="*/ 36 h 64"/>
                <a:gd name="T48" fmla="*/ 20 w 101"/>
                <a:gd name="T49" fmla="*/ 33 h 64"/>
                <a:gd name="T50" fmla="*/ 17 w 101"/>
                <a:gd name="T51" fmla="*/ 30 h 64"/>
                <a:gd name="T52" fmla="*/ 14 w 101"/>
                <a:gd name="T53" fmla="*/ 27 h 64"/>
                <a:gd name="T54" fmla="*/ 33 w 101"/>
                <a:gd name="T55" fmla="*/ 19 h 64"/>
                <a:gd name="T56" fmla="*/ 54 w 101"/>
                <a:gd name="T57" fmla="*/ 9 h 64"/>
                <a:gd name="T58" fmla="*/ 66 w 101"/>
                <a:gd name="T59" fmla="*/ 5 h 64"/>
                <a:gd name="T60" fmla="*/ 77 w 101"/>
                <a:gd name="T61" fmla="*/ 2 h 64"/>
                <a:gd name="T62" fmla="*/ 90 w 101"/>
                <a:gd name="T63" fmla="*/ 0 h 64"/>
                <a:gd name="T64" fmla="*/ 101 w 101"/>
                <a:gd name="T65" fmla="*/ 2 h 64"/>
                <a:gd name="T66" fmla="*/ 101 w 101"/>
                <a:gd name="T67" fmla="*/ 7 h 64"/>
                <a:gd name="T68" fmla="*/ 101 w 101"/>
                <a:gd name="T69"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64">
                  <a:moveTo>
                    <a:pt x="101" y="13"/>
                  </a:moveTo>
                  <a:lnTo>
                    <a:pt x="89" y="13"/>
                  </a:lnTo>
                  <a:lnTo>
                    <a:pt x="77" y="13"/>
                  </a:lnTo>
                  <a:lnTo>
                    <a:pt x="67" y="15"/>
                  </a:lnTo>
                  <a:lnTo>
                    <a:pt x="57" y="17"/>
                  </a:lnTo>
                  <a:lnTo>
                    <a:pt x="47" y="20"/>
                  </a:lnTo>
                  <a:lnTo>
                    <a:pt x="40" y="25"/>
                  </a:lnTo>
                  <a:lnTo>
                    <a:pt x="33" y="30"/>
                  </a:lnTo>
                  <a:lnTo>
                    <a:pt x="29" y="37"/>
                  </a:lnTo>
                  <a:lnTo>
                    <a:pt x="29" y="45"/>
                  </a:lnTo>
                  <a:lnTo>
                    <a:pt x="27" y="53"/>
                  </a:lnTo>
                  <a:lnTo>
                    <a:pt x="33" y="55"/>
                  </a:lnTo>
                  <a:lnTo>
                    <a:pt x="40" y="57"/>
                  </a:lnTo>
                  <a:lnTo>
                    <a:pt x="47" y="60"/>
                  </a:lnTo>
                  <a:lnTo>
                    <a:pt x="51" y="64"/>
                  </a:lnTo>
                  <a:lnTo>
                    <a:pt x="33" y="64"/>
                  </a:lnTo>
                  <a:lnTo>
                    <a:pt x="16" y="64"/>
                  </a:lnTo>
                  <a:lnTo>
                    <a:pt x="13" y="60"/>
                  </a:lnTo>
                  <a:lnTo>
                    <a:pt x="10" y="57"/>
                  </a:lnTo>
                  <a:lnTo>
                    <a:pt x="6" y="56"/>
                  </a:lnTo>
                  <a:lnTo>
                    <a:pt x="0" y="56"/>
                  </a:lnTo>
                  <a:lnTo>
                    <a:pt x="0" y="46"/>
                  </a:lnTo>
                  <a:lnTo>
                    <a:pt x="3" y="39"/>
                  </a:lnTo>
                  <a:lnTo>
                    <a:pt x="11" y="36"/>
                  </a:lnTo>
                  <a:lnTo>
                    <a:pt x="20" y="33"/>
                  </a:lnTo>
                  <a:lnTo>
                    <a:pt x="17" y="30"/>
                  </a:lnTo>
                  <a:lnTo>
                    <a:pt x="14" y="27"/>
                  </a:lnTo>
                  <a:lnTo>
                    <a:pt x="33" y="19"/>
                  </a:lnTo>
                  <a:lnTo>
                    <a:pt x="54" y="9"/>
                  </a:lnTo>
                  <a:lnTo>
                    <a:pt x="66" y="5"/>
                  </a:lnTo>
                  <a:lnTo>
                    <a:pt x="77" y="2"/>
                  </a:lnTo>
                  <a:lnTo>
                    <a:pt x="90" y="0"/>
                  </a:lnTo>
                  <a:lnTo>
                    <a:pt x="101" y="2"/>
                  </a:lnTo>
                  <a:lnTo>
                    <a:pt x="101" y="7"/>
                  </a:lnTo>
                  <a:lnTo>
                    <a:pt x="101"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7" name="Freeform 448"/>
            <p:cNvSpPr/>
            <p:nvPr/>
          </p:nvSpPr>
          <p:spPr bwMode="auto">
            <a:xfrm>
              <a:off x="3150" y="2371"/>
              <a:ext cx="66" cy="16"/>
            </a:xfrm>
            <a:custGeom>
              <a:avLst/>
              <a:gdLst>
                <a:gd name="T0" fmla="*/ 32 w 66"/>
                <a:gd name="T1" fmla="*/ 0 h 16"/>
                <a:gd name="T2" fmla="*/ 37 w 66"/>
                <a:gd name="T3" fmla="*/ 0 h 16"/>
                <a:gd name="T4" fmla="*/ 42 w 66"/>
                <a:gd name="T5" fmla="*/ 0 h 16"/>
                <a:gd name="T6" fmla="*/ 44 w 66"/>
                <a:gd name="T7" fmla="*/ 0 h 16"/>
                <a:gd name="T8" fmla="*/ 47 w 66"/>
                <a:gd name="T9" fmla="*/ 3 h 16"/>
                <a:gd name="T10" fmla="*/ 46 w 66"/>
                <a:gd name="T11" fmla="*/ 6 h 16"/>
                <a:gd name="T12" fmla="*/ 44 w 66"/>
                <a:gd name="T13" fmla="*/ 9 h 16"/>
                <a:gd name="T14" fmla="*/ 54 w 66"/>
                <a:gd name="T15" fmla="*/ 10 h 16"/>
                <a:gd name="T16" fmla="*/ 66 w 66"/>
                <a:gd name="T17" fmla="*/ 12 h 16"/>
                <a:gd name="T18" fmla="*/ 64 w 66"/>
                <a:gd name="T19" fmla="*/ 13 h 16"/>
                <a:gd name="T20" fmla="*/ 63 w 66"/>
                <a:gd name="T21" fmla="*/ 16 h 16"/>
                <a:gd name="T22" fmla="*/ 46 w 66"/>
                <a:gd name="T23" fmla="*/ 16 h 16"/>
                <a:gd name="T24" fmla="*/ 30 w 66"/>
                <a:gd name="T25" fmla="*/ 14 h 16"/>
                <a:gd name="T26" fmla="*/ 14 w 66"/>
                <a:gd name="T27" fmla="*/ 12 h 16"/>
                <a:gd name="T28" fmla="*/ 0 w 66"/>
                <a:gd name="T29" fmla="*/ 9 h 16"/>
                <a:gd name="T30" fmla="*/ 0 w 66"/>
                <a:gd name="T31" fmla="*/ 7 h 16"/>
                <a:gd name="T32" fmla="*/ 0 w 66"/>
                <a:gd name="T33" fmla="*/ 6 h 16"/>
                <a:gd name="T34" fmla="*/ 2 w 66"/>
                <a:gd name="T35" fmla="*/ 4 h 16"/>
                <a:gd name="T36" fmla="*/ 2 w 66"/>
                <a:gd name="T37" fmla="*/ 3 h 16"/>
                <a:gd name="T38" fmla="*/ 12 w 66"/>
                <a:gd name="T39" fmla="*/ 3 h 16"/>
                <a:gd name="T40" fmla="*/ 19 w 66"/>
                <a:gd name="T41" fmla="*/ 4 h 16"/>
                <a:gd name="T42" fmla="*/ 23 w 66"/>
                <a:gd name="T43" fmla="*/ 4 h 16"/>
                <a:gd name="T44" fmla="*/ 26 w 66"/>
                <a:gd name="T45" fmla="*/ 4 h 16"/>
                <a:gd name="T46" fmla="*/ 29 w 66"/>
                <a:gd name="T47" fmla="*/ 3 h 16"/>
                <a:gd name="T48" fmla="*/ 32 w 66"/>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16">
                  <a:moveTo>
                    <a:pt x="32" y="0"/>
                  </a:moveTo>
                  <a:lnTo>
                    <a:pt x="37" y="0"/>
                  </a:lnTo>
                  <a:lnTo>
                    <a:pt x="42" y="0"/>
                  </a:lnTo>
                  <a:lnTo>
                    <a:pt x="44" y="0"/>
                  </a:lnTo>
                  <a:lnTo>
                    <a:pt x="47" y="3"/>
                  </a:lnTo>
                  <a:lnTo>
                    <a:pt x="46" y="6"/>
                  </a:lnTo>
                  <a:lnTo>
                    <a:pt x="44" y="9"/>
                  </a:lnTo>
                  <a:lnTo>
                    <a:pt x="54" y="10"/>
                  </a:lnTo>
                  <a:lnTo>
                    <a:pt x="66" y="12"/>
                  </a:lnTo>
                  <a:lnTo>
                    <a:pt x="64" y="13"/>
                  </a:lnTo>
                  <a:lnTo>
                    <a:pt x="63" y="16"/>
                  </a:lnTo>
                  <a:lnTo>
                    <a:pt x="46" y="16"/>
                  </a:lnTo>
                  <a:lnTo>
                    <a:pt x="30" y="14"/>
                  </a:lnTo>
                  <a:lnTo>
                    <a:pt x="14" y="12"/>
                  </a:lnTo>
                  <a:lnTo>
                    <a:pt x="0" y="9"/>
                  </a:lnTo>
                  <a:lnTo>
                    <a:pt x="0" y="7"/>
                  </a:lnTo>
                  <a:lnTo>
                    <a:pt x="0" y="6"/>
                  </a:lnTo>
                  <a:lnTo>
                    <a:pt x="2" y="4"/>
                  </a:lnTo>
                  <a:lnTo>
                    <a:pt x="2" y="3"/>
                  </a:lnTo>
                  <a:lnTo>
                    <a:pt x="12" y="3"/>
                  </a:lnTo>
                  <a:lnTo>
                    <a:pt x="19" y="4"/>
                  </a:lnTo>
                  <a:lnTo>
                    <a:pt x="23" y="4"/>
                  </a:lnTo>
                  <a:lnTo>
                    <a:pt x="26" y="4"/>
                  </a:lnTo>
                  <a:lnTo>
                    <a:pt x="29" y="3"/>
                  </a:ln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8" name="Freeform 449"/>
            <p:cNvSpPr/>
            <p:nvPr/>
          </p:nvSpPr>
          <p:spPr bwMode="auto">
            <a:xfrm>
              <a:off x="3229" y="2373"/>
              <a:ext cx="90" cy="18"/>
            </a:xfrm>
            <a:custGeom>
              <a:avLst/>
              <a:gdLst>
                <a:gd name="T0" fmla="*/ 7 w 90"/>
                <a:gd name="T1" fmla="*/ 0 h 18"/>
                <a:gd name="T2" fmla="*/ 11 w 90"/>
                <a:gd name="T3" fmla="*/ 0 h 18"/>
                <a:gd name="T4" fmla="*/ 14 w 90"/>
                <a:gd name="T5" fmla="*/ 0 h 18"/>
                <a:gd name="T6" fmla="*/ 18 w 90"/>
                <a:gd name="T7" fmla="*/ 0 h 18"/>
                <a:gd name="T8" fmla="*/ 21 w 90"/>
                <a:gd name="T9" fmla="*/ 1 h 18"/>
                <a:gd name="T10" fmla="*/ 37 w 90"/>
                <a:gd name="T11" fmla="*/ 5 h 18"/>
                <a:gd name="T12" fmla="*/ 58 w 90"/>
                <a:gd name="T13" fmla="*/ 8 h 18"/>
                <a:gd name="T14" fmla="*/ 80 w 90"/>
                <a:gd name="T15" fmla="*/ 11 h 18"/>
                <a:gd name="T16" fmla="*/ 90 w 90"/>
                <a:gd name="T17" fmla="*/ 14 h 18"/>
                <a:gd name="T18" fmla="*/ 88 w 90"/>
                <a:gd name="T19" fmla="*/ 15 h 18"/>
                <a:gd name="T20" fmla="*/ 88 w 90"/>
                <a:gd name="T21" fmla="*/ 17 h 18"/>
                <a:gd name="T22" fmla="*/ 64 w 90"/>
                <a:gd name="T23" fmla="*/ 18 h 18"/>
                <a:gd name="T24" fmla="*/ 42 w 90"/>
                <a:gd name="T25" fmla="*/ 18 h 18"/>
                <a:gd name="T26" fmla="*/ 21 w 90"/>
                <a:gd name="T27" fmla="*/ 17 h 18"/>
                <a:gd name="T28" fmla="*/ 0 w 90"/>
                <a:gd name="T29" fmla="*/ 14 h 18"/>
                <a:gd name="T30" fmla="*/ 2 w 90"/>
                <a:gd name="T31" fmla="*/ 5 h 18"/>
                <a:gd name="T32" fmla="*/ 7 w 90"/>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8">
                  <a:moveTo>
                    <a:pt x="7" y="0"/>
                  </a:moveTo>
                  <a:lnTo>
                    <a:pt x="11" y="0"/>
                  </a:lnTo>
                  <a:lnTo>
                    <a:pt x="14" y="0"/>
                  </a:lnTo>
                  <a:lnTo>
                    <a:pt x="18" y="0"/>
                  </a:lnTo>
                  <a:lnTo>
                    <a:pt x="21" y="1"/>
                  </a:lnTo>
                  <a:lnTo>
                    <a:pt x="37" y="5"/>
                  </a:lnTo>
                  <a:lnTo>
                    <a:pt x="58" y="8"/>
                  </a:lnTo>
                  <a:lnTo>
                    <a:pt x="80" y="11"/>
                  </a:lnTo>
                  <a:lnTo>
                    <a:pt x="90" y="14"/>
                  </a:lnTo>
                  <a:lnTo>
                    <a:pt x="88" y="15"/>
                  </a:lnTo>
                  <a:lnTo>
                    <a:pt x="88" y="17"/>
                  </a:lnTo>
                  <a:lnTo>
                    <a:pt x="64" y="18"/>
                  </a:lnTo>
                  <a:lnTo>
                    <a:pt x="42" y="18"/>
                  </a:lnTo>
                  <a:lnTo>
                    <a:pt x="21" y="17"/>
                  </a:lnTo>
                  <a:lnTo>
                    <a:pt x="0" y="14"/>
                  </a:lnTo>
                  <a:lnTo>
                    <a:pt x="2" y="5"/>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9" name="Freeform 450"/>
            <p:cNvSpPr/>
            <p:nvPr/>
          </p:nvSpPr>
          <p:spPr bwMode="auto">
            <a:xfrm>
              <a:off x="4669" y="2375"/>
              <a:ext cx="2" cy="3"/>
            </a:xfrm>
            <a:custGeom>
              <a:avLst/>
              <a:gdLst>
                <a:gd name="T0" fmla="*/ 0 w 2"/>
                <a:gd name="T1" fmla="*/ 0 h 3"/>
                <a:gd name="T2" fmla="*/ 2 w 2"/>
                <a:gd name="T3" fmla="*/ 2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lnTo>
                    <a:pt x="2" y="2"/>
                  </a:lnTo>
                  <a:lnTo>
                    <a:pt x="2" y="3"/>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0" name="Freeform 451"/>
            <p:cNvSpPr/>
            <p:nvPr/>
          </p:nvSpPr>
          <p:spPr bwMode="auto">
            <a:xfrm>
              <a:off x="4946" y="2380"/>
              <a:ext cx="63" cy="14"/>
            </a:xfrm>
            <a:custGeom>
              <a:avLst/>
              <a:gdLst>
                <a:gd name="T0" fmla="*/ 0 w 63"/>
                <a:gd name="T1" fmla="*/ 0 h 14"/>
                <a:gd name="T2" fmla="*/ 16 w 63"/>
                <a:gd name="T3" fmla="*/ 1 h 14"/>
                <a:gd name="T4" fmla="*/ 32 w 63"/>
                <a:gd name="T5" fmla="*/ 1 h 14"/>
                <a:gd name="T6" fmla="*/ 47 w 63"/>
                <a:gd name="T7" fmla="*/ 3 h 14"/>
                <a:gd name="T8" fmla="*/ 63 w 63"/>
                <a:gd name="T9" fmla="*/ 4 h 14"/>
                <a:gd name="T10" fmla="*/ 63 w 63"/>
                <a:gd name="T11" fmla="*/ 7 h 14"/>
                <a:gd name="T12" fmla="*/ 63 w 63"/>
                <a:gd name="T13" fmla="*/ 10 h 14"/>
                <a:gd name="T14" fmla="*/ 56 w 63"/>
                <a:gd name="T15" fmla="*/ 13 h 14"/>
                <a:gd name="T16" fmla="*/ 47 w 63"/>
                <a:gd name="T17" fmla="*/ 13 h 14"/>
                <a:gd name="T18" fmla="*/ 39 w 63"/>
                <a:gd name="T19" fmla="*/ 14 h 14"/>
                <a:gd name="T20" fmla="*/ 30 w 63"/>
                <a:gd name="T21" fmla="*/ 13 h 14"/>
                <a:gd name="T22" fmla="*/ 14 w 63"/>
                <a:gd name="T23" fmla="*/ 10 h 14"/>
                <a:gd name="T24" fmla="*/ 0 w 63"/>
                <a:gd name="T25" fmla="*/ 4 h 14"/>
                <a:gd name="T26" fmla="*/ 0 w 63"/>
                <a:gd name="T27" fmla="*/ 1 h 14"/>
                <a:gd name="T28" fmla="*/ 0 w 63"/>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4">
                  <a:moveTo>
                    <a:pt x="0" y="0"/>
                  </a:moveTo>
                  <a:lnTo>
                    <a:pt x="16" y="1"/>
                  </a:lnTo>
                  <a:lnTo>
                    <a:pt x="32" y="1"/>
                  </a:lnTo>
                  <a:lnTo>
                    <a:pt x="47" y="3"/>
                  </a:lnTo>
                  <a:lnTo>
                    <a:pt x="63" y="4"/>
                  </a:lnTo>
                  <a:lnTo>
                    <a:pt x="63" y="7"/>
                  </a:lnTo>
                  <a:lnTo>
                    <a:pt x="63" y="10"/>
                  </a:lnTo>
                  <a:lnTo>
                    <a:pt x="56" y="13"/>
                  </a:lnTo>
                  <a:lnTo>
                    <a:pt x="47" y="13"/>
                  </a:lnTo>
                  <a:lnTo>
                    <a:pt x="39" y="14"/>
                  </a:lnTo>
                  <a:lnTo>
                    <a:pt x="30" y="13"/>
                  </a:lnTo>
                  <a:lnTo>
                    <a:pt x="14" y="10"/>
                  </a:lnTo>
                  <a:lnTo>
                    <a:pt x="0" y="4"/>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1" name="Freeform 452"/>
            <p:cNvSpPr/>
            <p:nvPr/>
          </p:nvSpPr>
          <p:spPr bwMode="auto">
            <a:xfrm>
              <a:off x="2936" y="2390"/>
              <a:ext cx="168" cy="60"/>
            </a:xfrm>
            <a:custGeom>
              <a:avLst/>
              <a:gdLst>
                <a:gd name="T0" fmla="*/ 58 w 168"/>
                <a:gd name="T1" fmla="*/ 1 h 60"/>
                <a:gd name="T2" fmla="*/ 84 w 168"/>
                <a:gd name="T3" fmla="*/ 5 h 60"/>
                <a:gd name="T4" fmla="*/ 91 w 168"/>
                <a:gd name="T5" fmla="*/ 10 h 60"/>
                <a:gd name="T6" fmla="*/ 94 w 168"/>
                <a:gd name="T7" fmla="*/ 14 h 60"/>
                <a:gd name="T8" fmla="*/ 98 w 168"/>
                <a:gd name="T9" fmla="*/ 15 h 60"/>
                <a:gd name="T10" fmla="*/ 104 w 168"/>
                <a:gd name="T11" fmla="*/ 15 h 60"/>
                <a:gd name="T12" fmla="*/ 110 w 168"/>
                <a:gd name="T13" fmla="*/ 14 h 60"/>
                <a:gd name="T14" fmla="*/ 116 w 168"/>
                <a:gd name="T15" fmla="*/ 18 h 60"/>
                <a:gd name="T16" fmla="*/ 120 w 168"/>
                <a:gd name="T17" fmla="*/ 23 h 60"/>
                <a:gd name="T18" fmla="*/ 124 w 168"/>
                <a:gd name="T19" fmla="*/ 20 h 60"/>
                <a:gd name="T20" fmla="*/ 128 w 168"/>
                <a:gd name="T21" fmla="*/ 17 h 60"/>
                <a:gd name="T22" fmla="*/ 133 w 168"/>
                <a:gd name="T23" fmla="*/ 21 h 60"/>
                <a:gd name="T24" fmla="*/ 146 w 168"/>
                <a:gd name="T25" fmla="*/ 20 h 60"/>
                <a:gd name="T26" fmla="*/ 160 w 168"/>
                <a:gd name="T27" fmla="*/ 14 h 60"/>
                <a:gd name="T28" fmla="*/ 164 w 168"/>
                <a:gd name="T29" fmla="*/ 20 h 60"/>
                <a:gd name="T30" fmla="*/ 158 w 168"/>
                <a:gd name="T31" fmla="*/ 31 h 60"/>
                <a:gd name="T32" fmla="*/ 153 w 168"/>
                <a:gd name="T33" fmla="*/ 40 h 60"/>
                <a:gd name="T34" fmla="*/ 160 w 168"/>
                <a:gd name="T35" fmla="*/ 41 h 60"/>
                <a:gd name="T36" fmla="*/ 164 w 168"/>
                <a:gd name="T37" fmla="*/ 48 h 60"/>
                <a:gd name="T38" fmla="*/ 151 w 168"/>
                <a:gd name="T39" fmla="*/ 57 h 60"/>
                <a:gd name="T40" fmla="*/ 128 w 168"/>
                <a:gd name="T41" fmla="*/ 55 h 60"/>
                <a:gd name="T42" fmla="*/ 91 w 168"/>
                <a:gd name="T43" fmla="*/ 58 h 60"/>
                <a:gd name="T44" fmla="*/ 57 w 168"/>
                <a:gd name="T45" fmla="*/ 58 h 60"/>
                <a:gd name="T46" fmla="*/ 37 w 168"/>
                <a:gd name="T47" fmla="*/ 50 h 60"/>
                <a:gd name="T48" fmla="*/ 51 w 168"/>
                <a:gd name="T49" fmla="*/ 44 h 60"/>
                <a:gd name="T50" fmla="*/ 53 w 168"/>
                <a:gd name="T51" fmla="*/ 41 h 60"/>
                <a:gd name="T52" fmla="*/ 40 w 168"/>
                <a:gd name="T53" fmla="*/ 38 h 60"/>
                <a:gd name="T54" fmla="*/ 43 w 168"/>
                <a:gd name="T55" fmla="*/ 34 h 60"/>
                <a:gd name="T56" fmla="*/ 51 w 168"/>
                <a:gd name="T57" fmla="*/ 35 h 60"/>
                <a:gd name="T58" fmla="*/ 61 w 168"/>
                <a:gd name="T59" fmla="*/ 37 h 60"/>
                <a:gd name="T60" fmla="*/ 57 w 168"/>
                <a:gd name="T61" fmla="*/ 33 h 60"/>
                <a:gd name="T62" fmla="*/ 48 w 168"/>
                <a:gd name="T63" fmla="*/ 28 h 60"/>
                <a:gd name="T64" fmla="*/ 53 w 168"/>
                <a:gd name="T65" fmla="*/ 23 h 60"/>
                <a:gd name="T66" fmla="*/ 57 w 168"/>
                <a:gd name="T67" fmla="*/ 20 h 60"/>
                <a:gd name="T68" fmla="*/ 43 w 168"/>
                <a:gd name="T69" fmla="*/ 23 h 60"/>
                <a:gd name="T70" fmla="*/ 24 w 168"/>
                <a:gd name="T71" fmla="*/ 31 h 60"/>
                <a:gd name="T72" fmla="*/ 10 w 168"/>
                <a:gd name="T73" fmla="*/ 34 h 60"/>
                <a:gd name="T74" fmla="*/ 1 w 168"/>
                <a:gd name="T75" fmla="*/ 27 h 60"/>
                <a:gd name="T76" fmla="*/ 14 w 168"/>
                <a:gd name="T77" fmla="*/ 18 h 60"/>
                <a:gd name="T78" fmla="*/ 36 w 168"/>
                <a:gd name="T7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8" h="60">
                  <a:moveTo>
                    <a:pt x="43" y="0"/>
                  </a:moveTo>
                  <a:lnTo>
                    <a:pt x="58" y="1"/>
                  </a:lnTo>
                  <a:lnTo>
                    <a:pt x="73" y="4"/>
                  </a:lnTo>
                  <a:lnTo>
                    <a:pt x="84" y="5"/>
                  </a:lnTo>
                  <a:lnTo>
                    <a:pt x="93" y="4"/>
                  </a:lnTo>
                  <a:lnTo>
                    <a:pt x="91" y="10"/>
                  </a:lnTo>
                  <a:lnTo>
                    <a:pt x="90" y="14"/>
                  </a:lnTo>
                  <a:lnTo>
                    <a:pt x="94" y="14"/>
                  </a:lnTo>
                  <a:lnTo>
                    <a:pt x="97" y="14"/>
                  </a:lnTo>
                  <a:lnTo>
                    <a:pt x="98" y="15"/>
                  </a:lnTo>
                  <a:lnTo>
                    <a:pt x="100" y="18"/>
                  </a:lnTo>
                  <a:lnTo>
                    <a:pt x="104" y="15"/>
                  </a:lnTo>
                  <a:lnTo>
                    <a:pt x="106" y="14"/>
                  </a:lnTo>
                  <a:lnTo>
                    <a:pt x="110" y="14"/>
                  </a:lnTo>
                  <a:lnTo>
                    <a:pt x="116" y="14"/>
                  </a:lnTo>
                  <a:lnTo>
                    <a:pt x="116" y="18"/>
                  </a:lnTo>
                  <a:lnTo>
                    <a:pt x="117" y="23"/>
                  </a:lnTo>
                  <a:lnTo>
                    <a:pt x="120" y="23"/>
                  </a:lnTo>
                  <a:lnTo>
                    <a:pt x="123" y="23"/>
                  </a:lnTo>
                  <a:lnTo>
                    <a:pt x="124" y="20"/>
                  </a:lnTo>
                  <a:lnTo>
                    <a:pt x="126" y="17"/>
                  </a:lnTo>
                  <a:lnTo>
                    <a:pt x="128" y="17"/>
                  </a:lnTo>
                  <a:lnTo>
                    <a:pt x="134" y="15"/>
                  </a:lnTo>
                  <a:lnTo>
                    <a:pt x="133" y="21"/>
                  </a:lnTo>
                  <a:lnTo>
                    <a:pt x="133" y="25"/>
                  </a:lnTo>
                  <a:lnTo>
                    <a:pt x="146" y="20"/>
                  </a:lnTo>
                  <a:lnTo>
                    <a:pt x="156" y="11"/>
                  </a:lnTo>
                  <a:lnTo>
                    <a:pt x="160" y="14"/>
                  </a:lnTo>
                  <a:lnTo>
                    <a:pt x="164" y="15"/>
                  </a:lnTo>
                  <a:lnTo>
                    <a:pt x="164" y="20"/>
                  </a:lnTo>
                  <a:lnTo>
                    <a:pt x="164" y="23"/>
                  </a:lnTo>
                  <a:lnTo>
                    <a:pt x="158" y="31"/>
                  </a:lnTo>
                  <a:lnTo>
                    <a:pt x="153" y="40"/>
                  </a:lnTo>
                  <a:lnTo>
                    <a:pt x="153" y="40"/>
                  </a:lnTo>
                  <a:lnTo>
                    <a:pt x="153" y="41"/>
                  </a:lnTo>
                  <a:lnTo>
                    <a:pt x="160" y="41"/>
                  </a:lnTo>
                  <a:lnTo>
                    <a:pt x="168" y="42"/>
                  </a:lnTo>
                  <a:lnTo>
                    <a:pt x="164" y="48"/>
                  </a:lnTo>
                  <a:lnTo>
                    <a:pt x="158" y="52"/>
                  </a:lnTo>
                  <a:lnTo>
                    <a:pt x="151" y="57"/>
                  </a:lnTo>
                  <a:lnTo>
                    <a:pt x="147" y="60"/>
                  </a:lnTo>
                  <a:lnTo>
                    <a:pt x="128" y="55"/>
                  </a:lnTo>
                  <a:lnTo>
                    <a:pt x="113" y="54"/>
                  </a:lnTo>
                  <a:lnTo>
                    <a:pt x="91" y="58"/>
                  </a:lnTo>
                  <a:lnTo>
                    <a:pt x="74" y="60"/>
                  </a:lnTo>
                  <a:lnTo>
                    <a:pt x="57" y="58"/>
                  </a:lnTo>
                  <a:lnTo>
                    <a:pt x="36" y="54"/>
                  </a:lnTo>
                  <a:lnTo>
                    <a:pt x="37" y="50"/>
                  </a:lnTo>
                  <a:lnTo>
                    <a:pt x="37" y="47"/>
                  </a:lnTo>
                  <a:lnTo>
                    <a:pt x="51" y="44"/>
                  </a:lnTo>
                  <a:lnTo>
                    <a:pt x="66" y="41"/>
                  </a:lnTo>
                  <a:lnTo>
                    <a:pt x="53" y="41"/>
                  </a:lnTo>
                  <a:lnTo>
                    <a:pt x="40" y="41"/>
                  </a:lnTo>
                  <a:lnTo>
                    <a:pt x="40" y="38"/>
                  </a:lnTo>
                  <a:lnTo>
                    <a:pt x="40" y="35"/>
                  </a:lnTo>
                  <a:lnTo>
                    <a:pt x="43" y="34"/>
                  </a:lnTo>
                  <a:lnTo>
                    <a:pt x="46" y="34"/>
                  </a:lnTo>
                  <a:lnTo>
                    <a:pt x="51" y="35"/>
                  </a:lnTo>
                  <a:lnTo>
                    <a:pt x="56" y="35"/>
                  </a:lnTo>
                  <a:lnTo>
                    <a:pt x="61" y="37"/>
                  </a:lnTo>
                  <a:lnTo>
                    <a:pt x="67" y="35"/>
                  </a:lnTo>
                  <a:lnTo>
                    <a:pt x="57" y="33"/>
                  </a:lnTo>
                  <a:lnTo>
                    <a:pt x="47" y="31"/>
                  </a:lnTo>
                  <a:lnTo>
                    <a:pt x="48" y="28"/>
                  </a:lnTo>
                  <a:lnTo>
                    <a:pt x="48" y="25"/>
                  </a:lnTo>
                  <a:lnTo>
                    <a:pt x="53" y="23"/>
                  </a:lnTo>
                  <a:lnTo>
                    <a:pt x="57" y="20"/>
                  </a:lnTo>
                  <a:lnTo>
                    <a:pt x="57" y="20"/>
                  </a:lnTo>
                  <a:lnTo>
                    <a:pt x="57" y="18"/>
                  </a:lnTo>
                  <a:lnTo>
                    <a:pt x="43" y="23"/>
                  </a:lnTo>
                  <a:lnTo>
                    <a:pt x="30" y="28"/>
                  </a:lnTo>
                  <a:lnTo>
                    <a:pt x="24" y="31"/>
                  </a:lnTo>
                  <a:lnTo>
                    <a:pt x="17" y="33"/>
                  </a:lnTo>
                  <a:lnTo>
                    <a:pt x="10" y="34"/>
                  </a:lnTo>
                  <a:lnTo>
                    <a:pt x="0" y="33"/>
                  </a:lnTo>
                  <a:lnTo>
                    <a:pt x="1" y="27"/>
                  </a:lnTo>
                  <a:lnTo>
                    <a:pt x="1" y="21"/>
                  </a:lnTo>
                  <a:lnTo>
                    <a:pt x="14" y="18"/>
                  </a:lnTo>
                  <a:lnTo>
                    <a:pt x="26" y="14"/>
                  </a:lnTo>
                  <a:lnTo>
                    <a:pt x="36" y="7"/>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2" name="Freeform 453"/>
            <p:cNvSpPr/>
            <p:nvPr/>
          </p:nvSpPr>
          <p:spPr bwMode="auto">
            <a:xfrm>
              <a:off x="3123" y="2397"/>
              <a:ext cx="51" cy="30"/>
            </a:xfrm>
            <a:custGeom>
              <a:avLst/>
              <a:gdLst>
                <a:gd name="T0" fmla="*/ 23 w 51"/>
                <a:gd name="T1" fmla="*/ 0 h 30"/>
                <a:gd name="T2" fmla="*/ 37 w 51"/>
                <a:gd name="T3" fmla="*/ 0 h 30"/>
                <a:gd name="T4" fmla="*/ 51 w 51"/>
                <a:gd name="T5" fmla="*/ 0 h 30"/>
                <a:gd name="T6" fmla="*/ 44 w 51"/>
                <a:gd name="T7" fmla="*/ 8 h 30"/>
                <a:gd name="T8" fmla="*/ 37 w 51"/>
                <a:gd name="T9" fmla="*/ 14 h 30"/>
                <a:gd name="T10" fmla="*/ 40 w 51"/>
                <a:gd name="T11" fmla="*/ 17 h 30"/>
                <a:gd name="T12" fmla="*/ 40 w 51"/>
                <a:gd name="T13" fmla="*/ 20 h 30"/>
                <a:gd name="T14" fmla="*/ 37 w 51"/>
                <a:gd name="T15" fmla="*/ 23 h 30"/>
                <a:gd name="T16" fmla="*/ 34 w 51"/>
                <a:gd name="T17" fmla="*/ 26 h 30"/>
                <a:gd name="T18" fmla="*/ 26 w 51"/>
                <a:gd name="T19" fmla="*/ 24 h 30"/>
                <a:gd name="T20" fmla="*/ 20 w 51"/>
                <a:gd name="T21" fmla="*/ 26 h 30"/>
                <a:gd name="T22" fmla="*/ 13 w 51"/>
                <a:gd name="T23" fmla="*/ 27 h 30"/>
                <a:gd name="T24" fmla="*/ 7 w 51"/>
                <a:gd name="T25" fmla="*/ 30 h 30"/>
                <a:gd name="T26" fmla="*/ 7 w 51"/>
                <a:gd name="T27" fmla="*/ 23 h 30"/>
                <a:gd name="T28" fmla="*/ 6 w 51"/>
                <a:gd name="T29" fmla="*/ 18 h 30"/>
                <a:gd name="T30" fmla="*/ 3 w 51"/>
                <a:gd name="T31" fmla="*/ 16 h 30"/>
                <a:gd name="T32" fmla="*/ 0 w 51"/>
                <a:gd name="T33" fmla="*/ 10 h 30"/>
                <a:gd name="T34" fmla="*/ 7 w 51"/>
                <a:gd name="T35" fmla="*/ 13 h 30"/>
                <a:gd name="T36" fmla="*/ 14 w 51"/>
                <a:gd name="T37" fmla="*/ 14 h 30"/>
                <a:gd name="T38" fmla="*/ 19 w 51"/>
                <a:gd name="T39" fmla="*/ 7 h 30"/>
                <a:gd name="T40" fmla="*/ 23 w 51"/>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30">
                  <a:moveTo>
                    <a:pt x="23" y="0"/>
                  </a:moveTo>
                  <a:lnTo>
                    <a:pt x="37" y="0"/>
                  </a:lnTo>
                  <a:lnTo>
                    <a:pt x="51" y="0"/>
                  </a:lnTo>
                  <a:lnTo>
                    <a:pt x="44" y="8"/>
                  </a:lnTo>
                  <a:lnTo>
                    <a:pt x="37" y="14"/>
                  </a:lnTo>
                  <a:lnTo>
                    <a:pt x="40" y="17"/>
                  </a:lnTo>
                  <a:lnTo>
                    <a:pt x="40" y="20"/>
                  </a:lnTo>
                  <a:lnTo>
                    <a:pt x="37" y="23"/>
                  </a:lnTo>
                  <a:lnTo>
                    <a:pt x="34" y="26"/>
                  </a:lnTo>
                  <a:lnTo>
                    <a:pt x="26" y="24"/>
                  </a:lnTo>
                  <a:lnTo>
                    <a:pt x="20" y="26"/>
                  </a:lnTo>
                  <a:lnTo>
                    <a:pt x="13" y="27"/>
                  </a:lnTo>
                  <a:lnTo>
                    <a:pt x="7" y="30"/>
                  </a:lnTo>
                  <a:lnTo>
                    <a:pt x="7" y="23"/>
                  </a:lnTo>
                  <a:lnTo>
                    <a:pt x="6" y="18"/>
                  </a:lnTo>
                  <a:lnTo>
                    <a:pt x="3" y="16"/>
                  </a:lnTo>
                  <a:lnTo>
                    <a:pt x="0" y="10"/>
                  </a:lnTo>
                  <a:lnTo>
                    <a:pt x="7" y="13"/>
                  </a:lnTo>
                  <a:lnTo>
                    <a:pt x="14" y="14"/>
                  </a:lnTo>
                  <a:lnTo>
                    <a:pt x="19" y="7"/>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3" name="Freeform 454"/>
            <p:cNvSpPr/>
            <p:nvPr/>
          </p:nvSpPr>
          <p:spPr bwMode="auto">
            <a:xfrm>
              <a:off x="3177" y="2397"/>
              <a:ext cx="37" cy="23"/>
            </a:xfrm>
            <a:custGeom>
              <a:avLst/>
              <a:gdLst>
                <a:gd name="T0" fmla="*/ 13 w 37"/>
                <a:gd name="T1" fmla="*/ 0 h 23"/>
                <a:gd name="T2" fmla="*/ 25 w 37"/>
                <a:gd name="T3" fmla="*/ 0 h 23"/>
                <a:gd name="T4" fmla="*/ 36 w 37"/>
                <a:gd name="T5" fmla="*/ 0 h 23"/>
                <a:gd name="T6" fmla="*/ 36 w 37"/>
                <a:gd name="T7" fmla="*/ 1 h 23"/>
                <a:gd name="T8" fmla="*/ 36 w 37"/>
                <a:gd name="T9" fmla="*/ 3 h 23"/>
                <a:gd name="T10" fmla="*/ 36 w 37"/>
                <a:gd name="T11" fmla="*/ 6 h 23"/>
                <a:gd name="T12" fmla="*/ 37 w 37"/>
                <a:gd name="T13" fmla="*/ 8 h 23"/>
                <a:gd name="T14" fmla="*/ 36 w 37"/>
                <a:gd name="T15" fmla="*/ 10 h 23"/>
                <a:gd name="T16" fmla="*/ 36 w 37"/>
                <a:gd name="T17" fmla="*/ 10 h 23"/>
                <a:gd name="T18" fmla="*/ 25 w 37"/>
                <a:gd name="T19" fmla="*/ 11 h 23"/>
                <a:gd name="T20" fmla="*/ 16 w 37"/>
                <a:gd name="T21" fmla="*/ 13 h 23"/>
                <a:gd name="T22" fmla="*/ 9 w 37"/>
                <a:gd name="T23" fmla="*/ 17 h 23"/>
                <a:gd name="T24" fmla="*/ 3 w 37"/>
                <a:gd name="T25" fmla="*/ 23 h 23"/>
                <a:gd name="T26" fmla="*/ 2 w 37"/>
                <a:gd name="T27" fmla="*/ 21 h 23"/>
                <a:gd name="T28" fmla="*/ 0 w 37"/>
                <a:gd name="T29" fmla="*/ 21 h 23"/>
                <a:gd name="T30" fmla="*/ 0 w 37"/>
                <a:gd name="T31" fmla="*/ 20 h 23"/>
                <a:gd name="T32" fmla="*/ 0 w 37"/>
                <a:gd name="T33" fmla="*/ 18 h 23"/>
                <a:gd name="T34" fmla="*/ 2 w 37"/>
                <a:gd name="T35" fmla="*/ 13 h 23"/>
                <a:gd name="T36" fmla="*/ 5 w 37"/>
                <a:gd name="T37" fmla="*/ 7 h 23"/>
                <a:gd name="T38" fmla="*/ 9 w 37"/>
                <a:gd name="T39" fmla="*/ 4 h 23"/>
                <a:gd name="T40" fmla="*/ 13 w 37"/>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3">
                  <a:moveTo>
                    <a:pt x="13" y="0"/>
                  </a:moveTo>
                  <a:lnTo>
                    <a:pt x="25" y="0"/>
                  </a:lnTo>
                  <a:lnTo>
                    <a:pt x="36" y="0"/>
                  </a:lnTo>
                  <a:lnTo>
                    <a:pt x="36" y="1"/>
                  </a:lnTo>
                  <a:lnTo>
                    <a:pt x="36" y="3"/>
                  </a:lnTo>
                  <a:lnTo>
                    <a:pt x="36" y="6"/>
                  </a:lnTo>
                  <a:lnTo>
                    <a:pt x="37" y="8"/>
                  </a:lnTo>
                  <a:lnTo>
                    <a:pt x="36" y="10"/>
                  </a:lnTo>
                  <a:lnTo>
                    <a:pt x="36" y="10"/>
                  </a:lnTo>
                  <a:lnTo>
                    <a:pt x="25" y="11"/>
                  </a:lnTo>
                  <a:lnTo>
                    <a:pt x="16" y="13"/>
                  </a:lnTo>
                  <a:lnTo>
                    <a:pt x="9" y="17"/>
                  </a:lnTo>
                  <a:lnTo>
                    <a:pt x="3" y="23"/>
                  </a:lnTo>
                  <a:lnTo>
                    <a:pt x="2" y="21"/>
                  </a:lnTo>
                  <a:lnTo>
                    <a:pt x="0" y="21"/>
                  </a:lnTo>
                  <a:lnTo>
                    <a:pt x="0" y="20"/>
                  </a:lnTo>
                  <a:lnTo>
                    <a:pt x="0" y="18"/>
                  </a:lnTo>
                  <a:lnTo>
                    <a:pt x="2" y="13"/>
                  </a:lnTo>
                  <a:lnTo>
                    <a:pt x="5" y="7"/>
                  </a:lnTo>
                  <a:lnTo>
                    <a:pt x="9" y="4"/>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4" name="Freeform 455"/>
            <p:cNvSpPr/>
            <p:nvPr/>
          </p:nvSpPr>
          <p:spPr bwMode="auto">
            <a:xfrm>
              <a:off x="2371" y="2397"/>
              <a:ext cx="1120" cy="1599"/>
            </a:xfrm>
            <a:custGeom>
              <a:avLst/>
              <a:gdLst>
                <a:gd name="T0" fmla="*/ 1020 w 1120"/>
                <a:gd name="T1" fmla="*/ 74 h 1599"/>
                <a:gd name="T2" fmla="*/ 972 w 1120"/>
                <a:gd name="T3" fmla="*/ 117 h 1599"/>
                <a:gd name="T4" fmla="*/ 909 w 1120"/>
                <a:gd name="T5" fmla="*/ 103 h 1599"/>
                <a:gd name="T6" fmla="*/ 950 w 1120"/>
                <a:gd name="T7" fmla="*/ 75 h 1599"/>
                <a:gd name="T8" fmla="*/ 866 w 1120"/>
                <a:gd name="T9" fmla="*/ 71 h 1599"/>
                <a:gd name="T10" fmla="*/ 782 w 1120"/>
                <a:gd name="T11" fmla="*/ 88 h 1599"/>
                <a:gd name="T12" fmla="*/ 738 w 1120"/>
                <a:gd name="T13" fmla="*/ 108 h 1599"/>
                <a:gd name="T14" fmla="*/ 682 w 1120"/>
                <a:gd name="T15" fmla="*/ 184 h 1599"/>
                <a:gd name="T16" fmla="*/ 761 w 1120"/>
                <a:gd name="T17" fmla="*/ 257 h 1599"/>
                <a:gd name="T18" fmla="*/ 859 w 1120"/>
                <a:gd name="T19" fmla="*/ 124 h 1599"/>
                <a:gd name="T20" fmla="*/ 943 w 1120"/>
                <a:gd name="T21" fmla="*/ 163 h 1599"/>
                <a:gd name="T22" fmla="*/ 1000 w 1120"/>
                <a:gd name="T23" fmla="*/ 234 h 1599"/>
                <a:gd name="T24" fmla="*/ 852 w 1120"/>
                <a:gd name="T25" fmla="*/ 287 h 1599"/>
                <a:gd name="T26" fmla="*/ 886 w 1120"/>
                <a:gd name="T27" fmla="*/ 294 h 1599"/>
                <a:gd name="T28" fmla="*/ 918 w 1120"/>
                <a:gd name="T29" fmla="*/ 327 h 1599"/>
                <a:gd name="T30" fmla="*/ 883 w 1120"/>
                <a:gd name="T31" fmla="*/ 328 h 1599"/>
                <a:gd name="T32" fmla="*/ 728 w 1120"/>
                <a:gd name="T33" fmla="*/ 425 h 1599"/>
                <a:gd name="T34" fmla="*/ 645 w 1120"/>
                <a:gd name="T35" fmla="*/ 574 h 1599"/>
                <a:gd name="T36" fmla="*/ 512 w 1120"/>
                <a:gd name="T37" fmla="*/ 528 h 1599"/>
                <a:gd name="T38" fmla="*/ 455 w 1120"/>
                <a:gd name="T39" fmla="*/ 662 h 1599"/>
                <a:gd name="T40" fmla="*/ 565 w 1120"/>
                <a:gd name="T41" fmla="*/ 639 h 1599"/>
                <a:gd name="T42" fmla="*/ 588 w 1120"/>
                <a:gd name="T43" fmla="*/ 734 h 1599"/>
                <a:gd name="T44" fmla="*/ 668 w 1120"/>
                <a:gd name="T45" fmla="*/ 776 h 1599"/>
                <a:gd name="T46" fmla="*/ 746 w 1120"/>
                <a:gd name="T47" fmla="*/ 762 h 1599"/>
                <a:gd name="T48" fmla="*/ 868 w 1120"/>
                <a:gd name="T49" fmla="*/ 826 h 1599"/>
                <a:gd name="T50" fmla="*/ 952 w 1120"/>
                <a:gd name="T51" fmla="*/ 928 h 1599"/>
                <a:gd name="T52" fmla="*/ 1073 w 1120"/>
                <a:gd name="T53" fmla="*/ 951 h 1599"/>
                <a:gd name="T54" fmla="*/ 1077 w 1120"/>
                <a:gd name="T55" fmla="*/ 1105 h 1599"/>
                <a:gd name="T56" fmla="*/ 996 w 1120"/>
                <a:gd name="T57" fmla="*/ 1223 h 1599"/>
                <a:gd name="T58" fmla="*/ 925 w 1120"/>
                <a:gd name="T59" fmla="*/ 1379 h 1599"/>
                <a:gd name="T60" fmla="*/ 859 w 1120"/>
                <a:gd name="T61" fmla="*/ 1436 h 1599"/>
                <a:gd name="T62" fmla="*/ 859 w 1120"/>
                <a:gd name="T63" fmla="*/ 1543 h 1599"/>
                <a:gd name="T64" fmla="*/ 792 w 1120"/>
                <a:gd name="T65" fmla="*/ 1526 h 1599"/>
                <a:gd name="T66" fmla="*/ 786 w 1120"/>
                <a:gd name="T67" fmla="*/ 1468 h 1599"/>
                <a:gd name="T68" fmla="*/ 751 w 1120"/>
                <a:gd name="T69" fmla="*/ 1358 h 1599"/>
                <a:gd name="T70" fmla="*/ 668 w 1120"/>
                <a:gd name="T71" fmla="*/ 1086 h 1599"/>
                <a:gd name="T72" fmla="*/ 601 w 1120"/>
                <a:gd name="T73" fmla="*/ 929 h 1599"/>
                <a:gd name="T74" fmla="*/ 635 w 1120"/>
                <a:gd name="T75" fmla="*/ 795 h 1599"/>
                <a:gd name="T76" fmla="*/ 551 w 1120"/>
                <a:gd name="T77" fmla="*/ 752 h 1599"/>
                <a:gd name="T78" fmla="*/ 454 w 1120"/>
                <a:gd name="T79" fmla="*/ 702 h 1599"/>
                <a:gd name="T80" fmla="*/ 325 w 1120"/>
                <a:gd name="T81" fmla="*/ 562 h 1599"/>
                <a:gd name="T82" fmla="*/ 317 w 1120"/>
                <a:gd name="T83" fmla="*/ 611 h 1599"/>
                <a:gd name="T84" fmla="*/ 244 w 1120"/>
                <a:gd name="T85" fmla="*/ 462 h 1599"/>
                <a:gd name="T86" fmla="*/ 307 w 1120"/>
                <a:gd name="T87" fmla="*/ 292 h 1599"/>
                <a:gd name="T88" fmla="*/ 328 w 1120"/>
                <a:gd name="T89" fmla="*/ 281 h 1599"/>
                <a:gd name="T90" fmla="*/ 317 w 1120"/>
                <a:gd name="T91" fmla="*/ 174 h 1599"/>
                <a:gd name="T92" fmla="*/ 225 w 1120"/>
                <a:gd name="T93" fmla="*/ 140 h 1599"/>
                <a:gd name="T94" fmla="*/ 124 w 1120"/>
                <a:gd name="T95" fmla="*/ 177 h 1599"/>
                <a:gd name="T96" fmla="*/ 65 w 1120"/>
                <a:gd name="T97" fmla="*/ 191 h 1599"/>
                <a:gd name="T98" fmla="*/ 71 w 1120"/>
                <a:gd name="T99" fmla="*/ 138 h 1599"/>
                <a:gd name="T100" fmla="*/ 121 w 1120"/>
                <a:gd name="T101" fmla="*/ 97 h 1599"/>
                <a:gd name="T102" fmla="*/ 177 w 1120"/>
                <a:gd name="T103" fmla="*/ 55 h 1599"/>
                <a:gd name="T104" fmla="*/ 469 w 1120"/>
                <a:gd name="T105" fmla="*/ 50 h 1599"/>
                <a:gd name="T106" fmla="*/ 591 w 1120"/>
                <a:gd name="T107" fmla="*/ 54 h 1599"/>
                <a:gd name="T108" fmla="*/ 666 w 1120"/>
                <a:gd name="T109" fmla="*/ 57 h 1599"/>
                <a:gd name="T110" fmla="*/ 743 w 1120"/>
                <a:gd name="T111" fmla="*/ 55 h 1599"/>
                <a:gd name="T112" fmla="*/ 793 w 1120"/>
                <a:gd name="T113" fmla="*/ 26 h 1599"/>
                <a:gd name="T114" fmla="*/ 812 w 1120"/>
                <a:gd name="T115" fmla="*/ 71 h 1599"/>
                <a:gd name="T116" fmla="*/ 863 w 1120"/>
                <a:gd name="T117" fmla="*/ 7 h 1599"/>
                <a:gd name="T118" fmla="*/ 910 w 1120"/>
                <a:gd name="T119" fmla="*/ 6 h 1599"/>
                <a:gd name="T120" fmla="*/ 928 w 1120"/>
                <a:gd name="T121" fmla="*/ 1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0" h="1599">
                  <a:moveTo>
                    <a:pt x="928" y="0"/>
                  </a:moveTo>
                  <a:lnTo>
                    <a:pt x="940" y="1"/>
                  </a:lnTo>
                  <a:lnTo>
                    <a:pt x="953" y="3"/>
                  </a:lnTo>
                  <a:lnTo>
                    <a:pt x="958" y="14"/>
                  </a:lnTo>
                  <a:lnTo>
                    <a:pt x="962" y="27"/>
                  </a:lnTo>
                  <a:lnTo>
                    <a:pt x="969" y="26"/>
                  </a:lnTo>
                  <a:lnTo>
                    <a:pt x="976" y="26"/>
                  </a:lnTo>
                  <a:lnTo>
                    <a:pt x="978" y="30"/>
                  </a:lnTo>
                  <a:lnTo>
                    <a:pt x="978" y="34"/>
                  </a:lnTo>
                  <a:lnTo>
                    <a:pt x="982" y="34"/>
                  </a:lnTo>
                  <a:lnTo>
                    <a:pt x="985" y="34"/>
                  </a:lnTo>
                  <a:lnTo>
                    <a:pt x="985" y="43"/>
                  </a:lnTo>
                  <a:lnTo>
                    <a:pt x="985" y="50"/>
                  </a:lnTo>
                  <a:lnTo>
                    <a:pt x="988" y="55"/>
                  </a:lnTo>
                  <a:lnTo>
                    <a:pt x="990" y="63"/>
                  </a:lnTo>
                  <a:lnTo>
                    <a:pt x="1000" y="65"/>
                  </a:lnTo>
                  <a:lnTo>
                    <a:pt x="1012" y="70"/>
                  </a:lnTo>
                  <a:lnTo>
                    <a:pt x="1020" y="74"/>
                  </a:lnTo>
                  <a:lnTo>
                    <a:pt x="1026" y="81"/>
                  </a:lnTo>
                  <a:lnTo>
                    <a:pt x="1018" y="83"/>
                  </a:lnTo>
                  <a:lnTo>
                    <a:pt x="1010" y="85"/>
                  </a:lnTo>
                  <a:lnTo>
                    <a:pt x="1005" y="90"/>
                  </a:lnTo>
                  <a:lnTo>
                    <a:pt x="999" y="95"/>
                  </a:lnTo>
                  <a:lnTo>
                    <a:pt x="996" y="95"/>
                  </a:lnTo>
                  <a:lnTo>
                    <a:pt x="993" y="95"/>
                  </a:lnTo>
                  <a:lnTo>
                    <a:pt x="993" y="93"/>
                  </a:lnTo>
                  <a:lnTo>
                    <a:pt x="990" y="88"/>
                  </a:lnTo>
                  <a:lnTo>
                    <a:pt x="988" y="85"/>
                  </a:lnTo>
                  <a:lnTo>
                    <a:pt x="983" y="83"/>
                  </a:lnTo>
                  <a:lnTo>
                    <a:pt x="980" y="81"/>
                  </a:lnTo>
                  <a:lnTo>
                    <a:pt x="976" y="80"/>
                  </a:lnTo>
                  <a:lnTo>
                    <a:pt x="973" y="81"/>
                  </a:lnTo>
                  <a:lnTo>
                    <a:pt x="970" y="85"/>
                  </a:lnTo>
                  <a:lnTo>
                    <a:pt x="973" y="98"/>
                  </a:lnTo>
                  <a:lnTo>
                    <a:pt x="978" y="114"/>
                  </a:lnTo>
                  <a:lnTo>
                    <a:pt x="972" y="117"/>
                  </a:lnTo>
                  <a:lnTo>
                    <a:pt x="965" y="120"/>
                  </a:lnTo>
                  <a:lnTo>
                    <a:pt x="959" y="115"/>
                  </a:lnTo>
                  <a:lnTo>
                    <a:pt x="953" y="110"/>
                  </a:lnTo>
                  <a:lnTo>
                    <a:pt x="952" y="110"/>
                  </a:lnTo>
                  <a:lnTo>
                    <a:pt x="950" y="110"/>
                  </a:lnTo>
                  <a:lnTo>
                    <a:pt x="949" y="113"/>
                  </a:lnTo>
                  <a:lnTo>
                    <a:pt x="948" y="114"/>
                  </a:lnTo>
                  <a:lnTo>
                    <a:pt x="953" y="120"/>
                  </a:lnTo>
                  <a:lnTo>
                    <a:pt x="959" y="124"/>
                  </a:lnTo>
                  <a:lnTo>
                    <a:pt x="959" y="128"/>
                  </a:lnTo>
                  <a:lnTo>
                    <a:pt x="959" y="131"/>
                  </a:lnTo>
                  <a:lnTo>
                    <a:pt x="956" y="131"/>
                  </a:lnTo>
                  <a:lnTo>
                    <a:pt x="953" y="131"/>
                  </a:lnTo>
                  <a:lnTo>
                    <a:pt x="938" y="125"/>
                  </a:lnTo>
                  <a:lnTo>
                    <a:pt x="923" y="118"/>
                  </a:lnTo>
                  <a:lnTo>
                    <a:pt x="918" y="114"/>
                  </a:lnTo>
                  <a:lnTo>
                    <a:pt x="912" y="108"/>
                  </a:lnTo>
                  <a:lnTo>
                    <a:pt x="909" y="103"/>
                  </a:lnTo>
                  <a:lnTo>
                    <a:pt x="906" y="95"/>
                  </a:lnTo>
                  <a:lnTo>
                    <a:pt x="915" y="90"/>
                  </a:lnTo>
                  <a:lnTo>
                    <a:pt x="920" y="85"/>
                  </a:lnTo>
                  <a:lnTo>
                    <a:pt x="925" y="83"/>
                  </a:lnTo>
                  <a:lnTo>
                    <a:pt x="929" y="81"/>
                  </a:lnTo>
                  <a:lnTo>
                    <a:pt x="935" y="80"/>
                  </a:lnTo>
                  <a:lnTo>
                    <a:pt x="943" y="80"/>
                  </a:lnTo>
                  <a:lnTo>
                    <a:pt x="945" y="81"/>
                  </a:lnTo>
                  <a:lnTo>
                    <a:pt x="946" y="84"/>
                  </a:lnTo>
                  <a:lnTo>
                    <a:pt x="948" y="84"/>
                  </a:lnTo>
                  <a:lnTo>
                    <a:pt x="950" y="85"/>
                  </a:lnTo>
                  <a:lnTo>
                    <a:pt x="955" y="84"/>
                  </a:lnTo>
                  <a:lnTo>
                    <a:pt x="960" y="83"/>
                  </a:lnTo>
                  <a:lnTo>
                    <a:pt x="960" y="81"/>
                  </a:lnTo>
                  <a:lnTo>
                    <a:pt x="960" y="81"/>
                  </a:lnTo>
                  <a:lnTo>
                    <a:pt x="959" y="78"/>
                  </a:lnTo>
                  <a:lnTo>
                    <a:pt x="956" y="77"/>
                  </a:lnTo>
                  <a:lnTo>
                    <a:pt x="950" y="75"/>
                  </a:lnTo>
                  <a:lnTo>
                    <a:pt x="945" y="75"/>
                  </a:lnTo>
                  <a:lnTo>
                    <a:pt x="945" y="68"/>
                  </a:lnTo>
                  <a:lnTo>
                    <a:pt x="946" y="61"/>
                  </a:lnTo>
                  <a:lnTo>
                    <a:pt x="940" y="60"/>
                  </a:lnTo>
                  <a:lnTo>
                    <a:pt x="938" y="57"/>
                  </a:lnTo>
                  <a:lnTo>
                    <a:pt x="933" y="54"/>
                  </a:lnTo>
                  <a:lnTo>
                    <a:pt x="930" y="50"/>
                  </a:lnTo>
                  <a:lnTo>
                    <a:pt x="925" y="43"/>
                  </a:lnTo>
                  <a:lnTo>
                    <a:pt x="918" y="35"/>
                  </a:lnTo>
                  <a:lnTo>
                    <a:pt x="900" y="40"/>
                  </a:lnTo>
                  <a:lnTo>
                    <a:pt x="879" y="43"/>
                  </a:lnTo>
                  <a:lnTo>
                    <a:pt x="879" y="48"/>
                  </a:lnTo>
                  <a:lnTo>
                    <a:pt x="879" y="53"/>
                  </a:lnTo>
                  <a:lnTo>
                    <a:pt x="873" y="57"/>
                  </a:lnTo>
                  <a:lnTo>
                    <a:pt x="868" y="61"/>
                  </a:lnTo>
                  <a:lnTo>
                    <a:pt x="868" y="65"/>
                  </a:lnTo>
                  <a:lnTo>
                    <a:pt x="868" y="68"/>
                  </a:lnTo>
                  <a:lnTo>
                    <a:pt x="866" y="71"/>
                  </a:lnTo>
                  <a:lnTo>
                    <a:pt x="863" y="75"/>
                  </a:lnTo>
                  <a:lnTo>
                    <a:pt x="852" y="75"/>
                  </a:lnTo>
                  <a:lnTo>
                    <a:pt x="840" y="77"/>
                  </a:lnTo>
                  <a:lnTo>
                    <a:pt x="840" y="80"/>
                  </a:lnTo>
                  <a:lnTo>
                    <a:pt x="842" y="83"/>
                  </a:lnTo>
                  <a:lnTo>
                    <a:pt x="835" y="81"/>
                  </a:lnTo>
                  <a:lnTo>
                    <a:pt x="829" y="83"/>
                  </a:lnTo>
                  <a:lnTo>
                    <a:pt x="825" y="83"/>
                  </a:lnTo>
                  <a:lnTo>
                    <a:pt x="819" y="84"/>
                  </a:lnTo>
                  <a:lnTo>
                    <a:pt x="809" y="88"/>
                  </a:lnTo>
                  <a:lnTo>
                    <a:pt x="798" y="91"/>
                  </a:lnTo>
                  <a:lnTo>
                    <a:pt x="793" y="88"/>
                  </a:lnTo>
                  <a:lnTo>
                    <a:pt x="791" y="85"/>
                  </a:lnTo>
                  <a:lnTo>
                    <a:pt x="786" y="84"/>
                  </a:lnTo>
                  <a:lnTo>
                    <a:pt x="779" y="83"/>
                  </a:lnTo>
                  <a:lnTo>
                    <a:pt x="778" y="85"/>
                  </a:lnTo>
                  <a:lnTo>
                    <a:pt x="776" y="88"/>
                  </a:lnTo>
                  <a:lnTo>
                    <a:pt x="782" y="88"/>
                  </a:lnTo>
                  <a:lnTo>
                    <a:pt x="785" y="90"/>
                  </a:lnTo>
                  <a:lnTo>
                    <a:pt x="788" y="93"/>
                  </a:lnTo>
                  <a:lnTo>
                    <a:pt x="791" y="95"/>
                  </a:lnTo>
                  <a:lnTo>
                    <a:pt x="789" y="101"/>
                  </a:lnTo>
                  <a:lnTo>
                    <a:pt x="789" y="105"/>
                  </a:lnTo>
                  <a:lnTo>
                    <a:pt x="775" y="107"/>
                  </a:lnTo>
                  <a:lnTo>
                    <a:pt x="761" y="107"/>
                  </a:lnTo>
                  <a:lnTo>
                    <a:pt x="761" y="111"/>
                  </a:lnTo>
                  <a:lnTo>
                    <a:pt x="761" y="113"/>
                  </a:lnTo>
                  <a:lnTo>
                    <a:pt x="759" y="113"/>
                  </a:lnTo>
                  <a:lnTo>
                    <a:pt x="755" y="113"/>
                  </a:lnTo>
                  <a:lnTo>
                    <a:pt x="751" y="110"/>
                  </a:lnTo>
                  <a:lnTo>
                    <a:pt x="746" y="108"/>
                  </a:lnTo>
                  <a:lnTo>
                    <a:pt x="742" y="107"/>
                  </a:lnTo>
                  <a:lnTo>
                    <a:pt x="736" y="105"/>
                  </a:lnTo>
                  <a:lnTo>
                    <a:pt x="736" y="107"/>
                  </a:lnTo>
                  <a:lnTo>
                    <a:pt x="736" y="107"/>
                  </a:lnTo>
                  <a:lnTo>
                    <a:pt x="738" y="108"/>
                  </a:lnTo>
                  <a:lnTo>
                    <a:pt x="739" y="108"/>
                  </a:lnTo>
                  <a:lnTo>
                    <a:pt x="745" y="113"/>
                  </a:lnTo>
                  <a:lnTo>
                    <a:pt x="752" y="117"/>
                  </a:lnTo>
                  <a:lnTo>
                    <a:pt x="741" y="120"/>
                  </a:lnTo>
                  <a:lnTo>
                    <a:pt x="731" y="123"/>
                  </a:lnTo>
                  <a:lnTo>
                    <a:pt x="721" y="127"/>
                  </a:lnTo>
                  <a:lnTo>
                    <a:pt x="712" y="133"/>
                  </a:lnTo>
                  <a:lnTo>
                    <a:pt x="696" y="143"/>
                  </a:lnTo>
                  <a:lnTo>
                    <a:pt x="679" y="153"/>
                  </a:lnTo>
                  <a:lnTo>
                    <a:pt x="679" y="160"/>
                  </a:lnTo>
                  <a:lnTo>
                    <a:pt x="681" y="167"/>
                  </a:lnTo>
                  <a:lnTo>
                    <a:pt x="685" y="170"/>
                  </a:lnTo>
                  <a:lnTo>
                    <a:pt x="691" y="173"/>
                  </a:lnTo>
                  <a:lnTo>
                    <a:pt x="691" y="175"/>
                  </a:lnTo>
                  <a:lnTo>
                    <a:pt x="691" y="180"/>
                  </a:lnTo>
                  <a:lnTo>
                    <a:pt x="686" y="181"/>
                  </a:lnTo>
                  <a:lnTo>
                    <a:pt x="682" y="184"/>
                  </a:lnTo>
                  <a:lnTo>
                    <a:pt x="682" y="184"/>
                  </a:lnTo>
                  <a:lnTo>
                    <a:pt x="682" y="185"/>
                  </a:lnTo>
                  <a:lnTo>
                    <a:pt x="693" y="185"/>
                  </a:lnTo>
                  <a:lnTo>
                    <a:pt x="703" y="187"/>
                  </a:lnTo>
                  <a:lnTo>
                    <a:pt x="711" y="190"/>
                  </a:lnTo>
                  <a:lnTo>
                    <a:pt x="715" y="193"/>
                  </a:lnTo>
                  <a:lnTo>
                    <a:pt x="723" y="201"/>
                  </a:lnTo>
                  <a:lnTo>
                    <a:pt x="735" y="210"/>
                  </a:lnTo>
                  <a:lnTo>
                    <a:pt x="746" y="210"/>
                  </a:lnTo>
                  <a:lnTo>
                    <a:pt x="755" y="213"/>
                  </a:lnTo>
                  <a:lnTo>
                    <a:pt x="756" y="218"/>
                  </a:lnTo>
                  <a:lnTo>
                    <a:pt x="755" y="224"/>
                  </a:lnTo>
                  <a:lnTo>
                    <a:pt x="753" y="228"/>
                  </a:lnTo>
                  <a:lnTo>
                    <a:pt x="752" y="234"/>
                  </a:lnTo>
                  <a:lnTo>
                    <a:pt x="751" y="240"/>
                  </a:lnTo>
                  <a:lnTo>
                    <a:pt x="749" y="245"/>
                  </a:lnTo>
                  <a:lnTo>
                    <a:pt x="749" y="251"/>
                  </a:lnTo>
                  <a:lnTo>
                    <a:pt x="752" y="258"/>
                  </a:lnTo>
                  <a:lnTo>
                    <a:pt x="761" y="257"/>
                  </a:lnTo>
                  <a:lnTo>
                    <a:pt x="768" y="257"/>
                  </a:lnTo>
                  <a:lnTo>
                    <a:pt x="775" y="247"/>
                  </a:lnTo>
                  <a:lnTo>
                    <a:pt x="781" y="235"/>
                  </a:lnTo>
                  <a:lnTo>
                    <a:pt x="786" y="223"/>
                  </a:lnTo>
                  <a:lnTo>
                    <a:pt x="791" y="211"/>
                  </a:lnTo>
                  <a:lnTo>
                    <a:pt x="802" y="210"/>
                  </a:lnTo>
                  <a:lnTo>
                    <a:pt x="811" y="205"/>
                  </a:lnTo>
                  <a:lnTo>
                    <a:pt x="819" y="201"/>
                  </a:lnTo>
                  <a:lnTo>
                    <a:pt x="828" y="197"/>
                  </a:lnTo>
                  <a:lnTo>
                    <a:pt x="828" y="181"/>
                  </a:lnTo>
                  <a:lnTo>
                    <a:pt x="828" y="164"/>
                  </a:lnTo>
                  <a:lnTo>
                    <a:pt x="835" y="160"/>
                  </a:lnTo>
                  <a:lnTo>
                    <a:pt x="839" y="154"/>
                  </a:lnTo>
                  <a:lnTo>
                    <a:pt x="842" y="147"/>
                  </a:lnTo>
                  <a:lnTo>
                    <a:pt x="846" y="141"/>
                  </a:lnTo>
                  <a:lnTo>
                    <a:pt x="849" y="134"/>
                  </a:lnTo>
                  <a:lnTo>
                    <a:pt x="853" y="128"/>
                  </a:lnTo>
                  <a:lnTo>
                    <a:pt x="859" y="124"/>
                  </a:lnTo>
                  <a:lnTo>
                    <a:pt x="866" y="121"/>
                  </a:lnTo>
                  <a:lnTo>
                    <a:pt x="870" y="124"/>
                  </a:lnTo>
                  <a:lnTo>
                    <a:pt x="873" y="125"/>
                  </a:lnTo>
                  <a:lnTo>
                    <a:pt x="876" y="127"/>
                  </a:lnTo>
                  <a:lnTo>
                    <a:pt x="879" y="125"/>
                  </a:lnTo>
                  <a:lnTo>
                    <a:pt x="886" y="124"/>
                  </a:lnTo>
                  <a:lnTo>
                    <a:pt x="895" y="121"/>
                  </a:lnTo>
                  <a:lnTo>
                    <a:pt x="898" y="128"/>
                  </a:lnTo>
                  <a:lnTo>
                    <a:pt x="902" y="134"/>
                  </a:lnTo>
                  <a:lnTo>
                    <a:pt x="909" y="138"/>
                  </a:lnTo>
                  <a:lnTo>
                    <a:pt x="915" y="143"/>
                  </a:lnTo>
                  <a:lnTo>
                    <a:pt x="910" y="154"/>
                  </a:lnTo>
                  <a:lnTo>
                    <a:pt x="908" y="165"/>
                  </a:lnTo>
                  <a:lnTo>
                    <a:pt x="913" y="171"/>
                  </a:lnTo>
                  <a:lnTo>
                    <a:pt x="919" y="174"/>
                  </a:lnTo>
                  <a:lnTo>
                    <a:pt x="926" y="173"/>
                  </a:lnTo>
                  <a:lnTo>
                    <a:pt x="932" y="171"/>
                  </a:lnTo>
                  <a:lnTo>
                    <a:pt x="943" y="163"/>
                  </a:lnTo>
                  <a:lnTo>
                    <a:pt x="955" y="153"/>
                  </a:lnTo>
                  <a:lnTo>
                    <a:pt x="958" y="154"/>
                  </a:lnTo>
                  <a:lnTo>
                    <a:pt x="960" y="157"/>
                  </a:lnTo>
                  <a:lnTo>
                    <a:pt x="965" y="171"/>
                  </a:lnTo>
                  <a:lnTo>
                    <a:pt x="968" y="187"/>
                  </a:lnTo>
                  <a:lnTo>
                    <a:pt x="963" y="190"/>
                  </a:lnTo>
                  <a:lnTo>
                    <a:pt x="959" y="193"/>
                  </a:lnTo>
                  <a:lnTo>
                    <a:pt x="962" y="197"/>
                  </a:lnTo>
                  <a:lnTo>
                    <a:pt x="965" y="200"/>
                  </a:lnTo>
                  <a:lnTo>
                    <a:pt x="966" y="204"/>
                  </a:lnTo>
                  <a:lnTo>
                    <a:pt x="966" y="210"/>
                  </a:lnTo>
                  <a:lnTo>
                    <a:pt x="976" y="211"/>
                  </a:lnTo>
                  <a:lnTo>
                    <a:pt x="985" y="211"/>
                  </a:lnTo>
                  <a:lnTo>
                    <a:pt x="988" y="220"/>
                  </a:lnTo>
                  <a:lnTo>
                    <a:pt x="989" y="228"/>
                  </a:lnTo>
                  <a:lnTo>
                    <a:pt x="996" y="228"/>
                  </a:lnTo>
                  <a:lnTo>
                    <a:pt x="1002" y="227"/>
                  </a:lnTo>
                  <a:lnTo>
                    <a:pt x="1000" y="234"/>
                  </a:lnTo>
                  <a:lnTo>
                    <a:pt x="1000" y="241"/>
                  </a:lnTo>
                  <a:lnTo>
                    <a:pt x="995" y="245"/>
                  </a:lnTo>
                  <a:lnTo>
                    <a:pt x="989" y="250"/>
                  </a:lnTo>
                  <a:lnTo>
                    <a:pt x="980" y="255"/>
                  </a:lnTo>
                  <a:lnTo>
                    <a:pt x="972" y="261"/>
                  </a:lnTo>
                  <a:lnTo>
                    <a:pt x="962" y="265"/>
                  </a:lnTo>
                  <a:lnTo>
                    <a:pt x="952" y="270"/>
                  </a:lnTo>
                  <a:lnTo>
                    <a:pt x="943" y="272"/>
                  </a:lnTo>
                  <a:lnTo>
                    <a:pt x="936" y="272"/>
                  </a:lnTo>
                  <a:lnTo>
                    <a:pt x="925" y="271"/>
                  </a:lnTo>
                  <a:lnTo>
                    <a:pt x="910" y="268"/>
                  </a:lnTo>
                  <a:lnTo>
                    <a:pt x="903" y="267"/>
                  </a:lnTo>
                  <a:lnTo>
                    <a:pt x="896" y="265"/>
                  </a:lnTo>
                  <a:lnTo>
                    <a:pt x="888" y="267"/>
                  </a:lnTo>
                  <a:lnTo>
                    <a:pt x="880" y="268"/>
                  </a:lnTo>
                  <a:lnTo>
                    <a:pt x="869" y="275"/>
                  </a:lnTo>
                  <a:lnTo>
                    <a:pt x="858" y="282"/>
                  </a:lnTo>
                  <a:lnTo>
                    <a:pt x="852" y="287"/>
                  </a:lnTo>
                  <a:lnTo>
                    <a:pt x="846" y="290"/>
                  </a:lnTo>
                  <a:lnTo>
                    <a:pt x="840" y="292"/>
                  </a:lnTo>
                  <a:lnTo>
                    <a:pt x="832" y="295"/>
                  </a:lnTo>
                  <a:lnTo>
                    <a:pt x="829" y="301"/>
                  </a:lnTo>
                  <a:lnTo>
                    <a:pt x="826" y="307"/>
                  </a:lnTo>
                  <a:lnTo>
                    <a:pt x="828" y="307"/>
                  </a:lnTo>
                  <a:lnTo>
                    <a:pt x="828" y="307"/>
                  </a:lnTo>
                  <a:lnTo>
                    <a:pt x="843" y="297"/>
                  </a:lnTo>
                  <a:lnTo>
                    <a:pt x="859" y="287"/>
                  </a:lnTo>
                  <a:lnTo>
                    <a:pt x="869" y="284"/>
                  </a:lnTo>
                  <a:lnTo>
                    <a:pt x="879" y="281"/>
                  </a:lnTo>
                  <a:lnTo>
                    <a:pt x="889" y="280"/>
                  </a:lnTo>
                  <a:lnTo>
                    <a:pt x="900" y="281"/>
                  </a:lnTo>
                  <a:lnTo>
                    <a:pt x="899" y="287"/>
                  </a:lnTo>
                  <a:lnTo>
                    <a:pt x="899" y="292"/>
                  </a:lnTo>
                  <a:lnTo>
                    <a:pt x="893" y="292"/>
                  </a:lnTo>
                  <a:lnTo>
                    <a:pt x="889" y="292"/>
                  </a:lnTo>
                  <a:lnTo>
                    <a:pt x="886" y="294"/>
                  </a:lnTo>
                  <a:lnTo>
                    <a:pt x="882" y="297"/>
                  </a:lnTo>
                  <a:lnTo>
                    <a:pt x="882" y="297"/>
                  </a:lnTo>
                  <a:lnTo>
                    <a:pt x="882" y="298"/>
                  </a:lnTo>
                  <a:lnTo>
                    <a:pt x="886" y="301"/>
                  </a:lnTo>
                  <a:lnTo>
                    <a:pt x="890" y="304"/>
                  </a:lnTo>
                  <a:lnTo>
                    <a:pt x="886" y="307"/>
                  </a:lnTo>
                  <a:lnTo>
                    <a:pt x="882" y="310"/>
                  </a:lnTo>
                  <a:lnTo>
                    <a:pt x="886" y="312"/>
                  </a:lnTo>
                  <a:lnTo>
                    <a:pt x="886" y="314"/>
                  </a:lnTo>
                  <a:lnTo>
                    <a:pt x="888" y="317"/>
                  </a:lnTo>
                  <a:lnTo>
                    <a:pt x="886" y="322"/>
                  </a:lnTo>
                  <a:lnTo>
                    <a:pt x="896" y="325"/>
                  </a:lnTo>
                  <a:lnTo>
                    <a:pt x="903" y="327"/>
                  </a:lnTo>
                  <a:lnTo>
                    <a:pt x="906" y="327"/>
                  </a:lnTo>
                  <a:lnTo>
                    <a:pt x="909" y="327"/>
                  </a:lnTo>
                  <a:lnTo>
                    <a:pt x="913" y="325"/>
                  </a:lnTo>
                  <a:lnTo>
                    <a:pt x="918" y="322"/>
                  </a:lnTo>
                  <a:lnTo>
                    <a:pt x="918" y="327"/>
                  </a:lnTo>
                  <a:lnTo>
                    <a:pt x="918" y="330"/>
                  </a:lnTo>
                  <a:lnTo>
                    <a:pt x="916" y="330"/>
                  </a:lnTo>
                  <a:lnTo>
                    <a:pt x="915" y="330"/>
                  </a:lnTo>
                  <a:lnTo>
                    <a:pt x="902" y="335"/>
                  </a:lnTo>
                  <a:lnTo>
                    <a:pt x="889" y="341"/>
                  </a:lnTo>
                  <a:lnTo>
                    <a:pt x="878" y="347"/>
                  </a:lnTo>
                  <a:lnTo>
                    <a:pt x="865" y="354"/>
                  </a:lnTo>
                  <a:lnTo>
                    <a:pt x="860" y="352"/>
                  </a:lnTo>
                  <a:lnTo>
                    <a:pt x="856" y="351"/>
                  </a:lnTo>
                  <a:lnTo>
                    <a:pt x="855" y="348"/>
                  </a:lnTo>
                  <a:lnTo>
                    <a:pt x="855" y="347"/>
                  </a:lnTo>
                  <a:lnTo>
                    <a:pt x="855" y="344"/>
                  </a:lnTo>
                  <a:lnTo>
                    <a:pt x="856" y="342"/>
                  </a:lnTo>
                  <a:lnTo>
                    <a:pt x="869" y="337"/>
                  </a:lnTo>
                  <a:lnTo>
                    <a:pt x="882" y="332"/>
                  </a:lnTo>
                  <a:lnTo>
                    <a:pt x="883" y="331"/>
                  </a:lnTo>
                  <a:lnTo>
                    <a:pt x="883" y="330"/>
                  </a:lnTo>
                  <a:lnTo>
                    <a:pt x="883" y="328"/>
                  </a:lnTo>
                  <a:lnTo>
                    <a:pt x="882" y="327"/>
                  </a:lnTo>
                  <a:lnTo>
                    <a:pt x="876" y="327"/>
                  </a:lnTo>
                  <a:lnTo>
                    <a:pt x="869" y="325"/>
                  </a:lnTo>
                  <a:lnTo>
                    <a:pt x="862" y="331"/>
                  </a:lnTo>
                  <a:lnTo>
                    <a:pt x="855" y="337"/>
                  </a:lnTo>
                  <a:lnTo>
                    <a:pt x="846" y="341"/>
                  </a:lnTo>
                  <a:lnTo>
                    <a:pt x="836" y="345"/>
                  </a:lnTo>
                  <a:lnTo>
                    <a:pt x="818" y="354"/>
                  </a:lnTo>
                  <a:lnTo>
                    <a:pt x="802" y="362"/>
                  </a:lnTo>
                  <a:lnTo>
                    <a:pt x="801" y="370"/>
                  </a:lnTo>
                  <a:lnTo>
                    <a:pt x="801" y="377"/>
                  </a:lnTo>
                  <a:lnTo>
                    <a:pt x="789" y="381"/>
                  </a:lnTo>
                  <a:lnTo>
                    <a:pt x="776" y="387"/>
                  </a:lnTo>
                  <a:lnTo>
                    <a:pt x="766" y="392"/>
                  </a:lnTo>
                  <a:lnTo>
                    <a:pt x="755" y="400"/>
                  </a:lnTo>
                  <a:lnTo>
                    <a:pt x="745" y="407"/>
                  </a:lnTo>
                  <a:lnTo>
                    <a:pt x="736" y="415"/>
                  </a:lnTo>
                  <a:lnTo>
                    <a:pt x="728" y="425"/>
                  </a:lnTo>
                  <a:lnTo>
                    <a:pt x="722" y="434"/>
                  </a:lnTo>
                  <a:lnTo>
                    <a:pt x="719" y="442"/>
                  </a:lnTo>
                  <a:lnTo>
                    <a:pt x="718" y="450"/>
                  </a:lnTo>
                  <a:lnTo>
                    <a:pt x="715" y="455"/>
                  </a:lnTo>
                  <a:lnTo>
                    <a:pt x="709" y="461"/>
                  </a:lnTo>
                  <a:lnTo>
                    <a:pt x="692" y="471"/>
                  </a:lnTo>
                  <a:lnTo>
                    <a:pt x="672" y="482"/>
                  </a:lnTo>
                  <a:lnTo>
                    <a:pt x="662" y="490"/>
                  </a:lnTo>
                  <a:lnTo>
                    <a:pt x="653" y="497"/>
                  </a:lnTo>
                  <a:lnTo>
                    <a:pt x="646" y="504"/>
                  </a:lnTo>
                  <a:lnTo>
                    <a:pt x="642" y="512"/>
                  </a:lnTo>
                  <a:lnTo>
                    <a:pt x="641" y="519"/>
                  </a:lnTo>
                  <a:lnTo>
                    <a:pt x="641" y="528"/>
                  </a:lnTo>
                  <a:lnTo>
                    <a:pt x="641" y="537"/>
                  </a:lnTo>
                  <a:lnTo>
                    <a:pt x="642" y="545"/>
                  </a:lnTo>
                  <a:lnTo>
                    <a:pt x="643" y="555"/>
                  </a:lnTo>
                  <a:lnTo>
                    <a:pt x="645" y="564"/>
                  </a:lnTo>
                  <a:lnTo>
                    <a:pt x="645" y="574"/>
                  </a:lnTo>
                  <a:lnTo>
                    <a:pt x="643" y="582"/>
                  </a:lnTo>
                  <a:lnTo>
                    <a:pt x="636" y="582"/>
                  </a:lnTo>
                  <a:lnTo>
                    <a:pt x="631" y="581"/>
                  </a:lnTo>
                  <a:lnTo>
                    <a:pt x="626" y="569"/>
                  </a:lnTo>
                  <a:lnTo>
                    <a:pt x="621" y="562"/>
                  </a:lnTo>
                  <a:lnTo>
                    <a:pt x="622" y="548"/>
                  </a:lnTo>
                  <a:lnTo>
                    <a:pt x="622" y="535"/>
                  </a:lnTo>
                  <a:lnTo>
                    <a:pt x="619" y="531"/>
                  </a:lnTo>
                  <a:lnTo>
                    <a:pt x="615" y="527"/>
                  </a:lnTo>
                  <a:lnTo>
                    <a:pt x="609" y="524"/>
                  </a:lnTo>
                  <a:lnTo>
                    <a:pt x="602" y="522"/>
                  </a:lnTo>
                  <a:lnTo>
                    <a:pt x="586" y="519"/>
                  </a:lnTo>
                  <a:lnTo>
                    <a:pt x="574" y="515"/>
                  </a:lnTo>
                  <a:lnTo>
                    <a:pt x="562" y="525"/>
                  </a:lnTo>
                  <a:lnTo>
                    <a:pt x="552" y="534"/>
                  </a:lnTo>
                  <a:lnTo>
                    <a:pt x="539" y="529"/>
                  </a:lnTo>
                  <a:lnTo>
                    <a:pt x="526" y="528"/>
                  </a:lnTo>
                  <a:lnTo>
                    <a:pt x="512" y="528"/>
                  </a:lnTo>
                  <a:lnTo>
                    <a:pt x="499" y="529"/>
                  </a:lnTo>
                  <a:lnTo>
                    <a:pt x="486" y="534"/>
                  </a:lnTo>
                  <a:lnTo>
                    <a:pt x="475" y="541"/>
                  </a:lnTo>
                  <a:lnTo>
                    <a:pt x="469" y="544"/>
                  </a:lnTo>
                  <a:lnTo>
                    <a:pt x="465" y="548"/>
                  </a:lnTo>
                  <a:lnTo>
                    <a:pt x="462" y="554"/>
                  </a:lnTo>
                  <a:lnTo>
                    <a:pt x="458" y="559"/>
                  </a:lnTo>
                  <a:lnTo>
                    <a:pt x="456" y="568"/>
                  </a:lnTo>
                  <a:lnTo>
                    <a:pt x="455" y="578"/>
                  </a:lnTo>
                  <a:lnTo>
                    <a:pt x="451" y="587"/>
                  </a:lnTo>
                  <a:lnTo>
                    <a:pt x="445" y="598"/>
                  </a:lnTo>
                  <a:lnTo>
                    <a:pt x="442" y="604"/>
                  </a:lnTo>
                  <a:lnTo>
                    <a:pt x="441" y="611"/>
                  </a:lnTo>
                  <a:lnTo>
                    <a:pt x="441" y="617"/>
                  </a:lnTo>
                  <a:lnTo>
                    <a:pt x="441" y="624"/>
                  </a:lnTo>
                  <a:lnTo>
                    <a:pt x="444" y="638"/>
                  </a:lnTo>
                  <a:lnTo>
                    <a:pt x="449" y="651"/>
                  </a:lnTo>
                  <a:lnTo>
                    <a:pt x="455" y="662"/>
                  </a:lnTo>
                  <a:lnTo>
                    <a:pt x="461" y="674"/>
                  </a:lnTo>
                  <a:lnTo>
                    <a:pt x="472" y="674"/>
                  </a:lnTo>
                  <a:lnTo>
                    <a:pt x="484" y="672"/>
                  </a:lnTo>
                  <a:lnTo>
                    <a:pt x="494" y="671"/>
                  </a:lnTo>
                  <a:lnTo>
                    <a:pt x="505" y="671"/>
                  </a:lnTo>
                  <a:lnTo>
                    <a:pt x="509" y="662"/>
                  </a:lnTo>
                  <a:lnTo>
                    <a:pt x="514" y="655"/>
                  </a:lnTo>
                  <a:lnTo>
                    <a:pt x="519" y="647"/>
                  </a:lnTo>
                  <a:lnTo>
                    <a:pt x="526" y="639"/>
                  </a:lnTo>
                  <a:lnTo>
                    <a:pt x="534" y="634"/>
                  </a:lnTo>
                  <a:lnTo>
                    <a:pt x="544" y="629"/>
                  </a:lnTo>
                  <a:lnTo>
                    <a:pt x="548" y="629"/>
                  </a:lnTo>
                  <a:lnTo>
                    <a:pt x="554" y="629"/>
                  </a:lnTo>
                  <a:lnTo>
                    <a:pt x="559" y="631"/>
                  </a:lnTo>
                  <a:lnTo>
                    <a:pt x="565" y="634"/>
                  </a:lnTo>
                  <a:lnTo>
                    <a:pt x="565" y="635"/>
                  </a:lnTo>
                  <a:lnTo>
                    <a:pt x="565" y="635"/>
                  </a:lnTo>
                  <a:lnTo>
                    <a:pt x="565" y="639"/>
                  </a:lnTo>
                  <a:lnTo>
                    <a:pt x="564" y="642"/>
                  </a:lnTo>
                  <a:lnTo>
                    <a:pt x="558" y="645"/>
                  </a:lnTo>
                  <a:lnTo>
                    <a:pt x="552" y="651"/>
                  </a:lnTo>
                  <a:lnTo>
                    <a:pt x="548" y="658"/>
                  </a:lnTo>
                  <a:lnTo>
                    <a:pt x="544" y="667"/>
                  </a:lnTo>
                  <a:lnTo>
                    <a:pt x="539" y="675"/>
                  </a:lnTo>
                  <a:lnTo>
                    <a:pt x="538" y="684"/>
                  </a:lnTo>
                  <a:lnTo>
                    <a:pt x="536" y="692"/>
                  </a:lnTo>
                  <a:lnTo>
                    <a:pt x="538" y="698"/>
                  </a:lnTo>
                  <a:lnTo>
                    <a:pt x="552" y="701"/>
                  </a:lnTo>
                  <a:lnTo>
                    <a:pt x="565" y="701"/>
                  </a:lnTo>
                  <a:lnTo>
                    <a:pt x="571" y="702"/>
                  </a:lnTo>
                  <a:lnTo>
                    <a:pt x="576" y="702"/>
                  </a:lnTo>
                  <a:lnTo>
                    <a:pt x="584" y="705"/>
                  </a:lnTo>
                  <a:lnTo>
                    <a:pt x="589" y="708"/>
                  </a:lnTo>
                  <a:lnTo>
                    <a:pt x="589" y="711"/>
                  </a:lnTo>
                  <a:lnTo>
                    <a:pt x="591" y="712"/>
                  </a:lnTo>
                  <a:lnTo>
                    <a:pt x="588" y="734"/>
                  </a:lnTo>
                  <a:lnTo>
                    <a:pt x="584" y="752"/>
                  </a:lnTo>
                  <a:lnTo>
                    <a:pt x="584" y="759"/>
                  </a:lnTo>
                  <a:lnTo>
                    <a:pt x="585" y="769"/>
                  </a:lnTo>
                  <a:lnTo>
                    <a:pt x="586" y="779"/>
                  </a:lnTo>
                  <a:lnTo>
                    <a:pt x="591" y="791"/>
                  </a:lnTo>
                  <a:lnTo>
                    <a:pt x="615" y="785"/>
                  </a:lnTo>
                  <a:lnTo>
                    <a:pt x="632" y="784"/>
                  </a:lnTo>
                  <a:lnTo>
                    <a:pt x="638" y="786"/>
                  </a:lnTo>
                  <a:lnTo>
                    <a:pt x="642" y="792"/>
                  </a:lnTo>
                  <a:lnTo>
                    <a:pt x="645" y="798"/>
                  </a:lnTo>
                  <a:lnTo>
                    <a:pt x="648" y="804"/>
                  </a:lnTo>
                  <a:lnTo>
                    <a:pt x="649" y="802"/>
                  </a:lnTo>
                  <a:lnTo>
                    <a:pt x="652" y="801"/>
                  </a:lnTo>
                  <a:lnTo>
                    <a:pt x="656" y="794"/>
                  </a:lnTo>
                  <a:lnTo>
                    <a:pt x="662" y="788"/>
                  </a:lnTo>
                  <a:lnTo>
                    <a:pt x="665" y="785"/>
                  </a:lnTo>
                  <a:lnTo>
                    <a:pt x="666" y="782"/>
                  </a:lnTo>
                  <a:lnTo>
                    <a:pt x="668" y="776"/>
                  </a:lnTo>
                  <a:lnTo>
                    <a:pt x="668" y="771"/>
                  </a:lnTo>
                  <a:lnTo>
                    <a:pt x="679" y="766"/>
                  </a:lnTo>
                  <a:lnTo>
                    <a:pt x="691" y="762"/>
                  </a:lnTo>
                  <a:lnTo>
                    <a:pt x="701" y="758"/>
                  </a:lnTo>
                  <a:lnTo>
                    <a:pt x="712" y="754"/>
                  </a:lnTo>
                  <a:lnTo>
                    <a:pt x="713" y="755"/>
                  </a:lnTo>
                  <a:lnTo>
                    <a:pt x="715" y="755"/>
                  </a:lnTo>
                  <a:lnTo>
                    <a:pt x="712" y="764"/>
                  </a:lnTo>
                  <a:lnTo>
                    <a:pt x="711" y="775"/>
                  </a:lnTo>
                  <a:lnTo>
                    <a:pt x="711" y="781"/>
                  </a:lnTo>
                  <a:lnTo>
                    <a:pt x="712" y="785"/>
                  </a:lnTo>
                  <a:lnTo>
                    <a:pt x="715" y="789"/>
                  </a:lnTo>
                  <a:lnTo>
                    <a:pt x="718" y="792"/>
                  </a:lnTo>
                  <a:lnTo>
                    <a:pt x="718" y="781"/>
                  </a:lnTo>
                  <a:lnTo>
                    <a:pt x="716" y="771"/>
                  </a:lnTo>
                  <a:lnTo>
                    <a:pt x="725" y="765"/>
                  </a:lnTo>
                  <a:lnTo>
                    <a:pt x="735" y="758"/>
                  </a:lnTo>
                  <a:lnTo>
                    <a:pt x="746" y="762"/>
                  </a:lnTo>
                  <a:lnTo>
                    <a:pt x="756" y="768"/>
                  </a:lnTo>
                  <a:lnTo>
                    <a:pt x="768" y="772"/>
                  </a:lnTo>
                  <a:lnTo>
                    <a:pt x="781" y="776"/>
                  </a:lnTo>
                  <a:lnTo>
                    <a:pt x="796" y="774"/>
                  </a:lnTo>
                  <a:lnTo>
                    <a:pt x="811" y="772"/>
                  </a:lnTo>
                  <a:lnTo>
                    <a:pt x="812" y="775"/>
                  </a:lnTo>
                  <a:lnTo>
                    <a:pt x="813" y="778"/>
                  </a:lnTo>
                  <a:lnTo>
                    <a:pt x="815" y="781"/>
                  </a:lnTo>
                  <a:lnTo>
                    <a:pt x="818" y="782"/>
                  </a:lnTo>
                  <a:lnTo>
                    <a:pt x="823" y="785"/>
                  </a:lnTo>
                  <a:lnTo>
                    <a:pt x="829" y="786"/>
                  </a:lnTo>
                  <a:lnTo>
                    <a:pt x="829" y="791"/>
                  </a:lnTo>
                  <a:lnTo>
                    <a:pt x="829" y="795"/>
                  </a:lnTo>
                  <a:lnTo>
                    <a:pt x="840" y="798"/>
                  </a:lnTo>
                  <a:lnTo>
                    <a:pt x="850" y="801"/>
                  </a:lnTo>
                  <a:lnTo>
                    <a:pt x="855" y="811"/>
                  </a:lnTo>
                  <a:lnTo>
                    <a:pt x="860" y="819"/>
                  </a:lnTo>
                  <a:lnTo>
                    <a:pt x="868" y="826"/>
                  </a:lnTo>
                  <a:lnTo>
                    <a:pt x="875" y="834"/>
                  </a:lnTo>
                  <a:lnTo>
                    <a:pt x="892" y="834"/>
                  </a:lnTo>
                  <a:lnTo>
                    <a:pt x="906" y="836"/>
                  </a:lnTo>
                  <a:lnTo>
                    <a:pt x="919" y="841"/>
                  </a:lnTo>
                  <a:lnTo>
                    <a:pt x="929" y="846"/>
                  </a:lnTo>
                  <a:lnTo>
                    <a:pt x="933" y="851"/>
                  </a:lnTo>
                  <a:lnTo>
                    <a:pt x="938" y="856"/>
                  </a:lnTo>
                  <a:lnTo>
                    <a:pt x="942" y="861"/>
                  </a:lnTo>
                  <a:lnTo>
                    <a:pt x="945" y="866"/>
                  </a:lnTo>
                  <a:lnTo>
                    <a:pt x="949" y="879"/>
                  </a:lnTo>
                  <a:lnTo>
                    <a:pt x="950" y="895"/>
                  </a:lnTo>
                  <a:lnTo>
                    <a:pt x="943" y="901"/>
                  </a:lnTo>
                  <a:lnTo>
                    <a:pt x="939" y="908"/>
                  </a:lnTo>
                  <a:lnTo>
                    <a:pt x="935" y="915"/>
                  </a:lnTo>
                  <a:lnTo>
                    <a:pt x="930" y="924"/>
                  </a:lnTo>
                  <a:lnTo>
                    <a:pt x="939" y="922"/>
                  </a:lnTo>
                  <a:lnTo>
                    <a:pt x="946" y="924"/>
                  </a:lnTo>
                  <a:lnTo>
                    <a:pt x="952" y="928"/>
                  </a:lnTo>
                  <a:lnTo>
                    <a:pt x="958" y="934"/>
                  </a:lnTo>
                  <a:lnTo>
                    <a:pt x="965" y="928"/>
                  </a:lnTo>
                  <a:lnTo>
                    <a:pt x="969" y="922"/>
                  </a:lnTo>
                  <a:lnTo>
                    <a:pt x="972" y="919"/>
                  </a:lnTo>
                  <a:lnTo>
                    <a:pt x="975" y="918"/>
                  </a:lnTo>
                  <a:lnTo>
                    <a:pt x="979" y="915"/>
                  </a:lnTo>
                  <a:lnTo>
                    <a:pt x="985" y="914"/>
                  </a:lnTo>
                  <a:lnTo>
                    <a:pt x="995" y="921"/>
                  </a:lnTo>
                  <a:lnTo>
                    <a:pt x="1000" y="926"/>
                  </a:lnTo>
                  <a:lnTo>
                    <a:pt x="1006" y="934"/>
                  </a:lnTo>
                  <a:lnTo>
                    <a:pt x="1012" y="945"/>
                  </a:lnTo>
                  <a:lnTo>
                    <a:pt x="1019" y="942"/>
                  </a:lnTo>
                  <a:lnTo>
                    <a:pt x="1026" y="942"/>
                  </a:lnTo>
                  <a:lnTo>
                    <a:pt x="1035" y="942"/>
                  </a:lnTo>
                  <a:lnTo>
                    <a:pt x="1045" y="942"/>
                  </a:lnTo>
                  <a:lnTo>
                    <a:pt x="1053" y="944"/>
                  </a:lnTo>
                  <a:lnTo>
                    <a:pt x="1063" y="946"/>
                  </a:lnTo>
                  <a:lnTo>
                    <a:pt x="1073" y="951"/>
                  </a:lnTo>
                  <a:lnTo>
                    <a:pt x="1082" y="955"/>
                  </a:lnTo>
                  <a:lnTo>
                    <a:pt x="1090" y="961"/>
                  </a:lnTo>
                  <a:lnTo>
                    <a:pt x="1099" y="966"/>
                  </a:lnTo>
                  <a:lnTo>
                    <a:pt x="1106" y="972"/>
                  </a:lnTo>
                  <a:lnTo>
                    <a:pt x="1112" y="979"/>
                  </a:lnTo>
                  <a:lnTo>
                    <a:pt x="1116" y="986"/>
                  </a:lnTo>
                  <a:lnTo>
                    <a:pt x="1119" y="995"/>
                  </a:lnTo>
                  <a:lnTo>
                    <a:pt x="1120" y="1002"/>
                  </a:lnTo>
                  <a:lnTo>
                    <a:pt x="1120" y="1011"/>
                  </a:lnTo>
                  <a:lnTo>
                    <a:pt x="1117" y="1019"/>
                  </a:lnTo>
                  <a:lnTo>
                    <a:pt x="1113" y="1028"/>
                  </a:lnTo>
                  <a:lnTo>
                    <a:pt x="1109" y="1036"/>
                  </a:lnTo>
                  <a:lnTo>
                    <a:pt x="1103" y="1043"/>
                  </a:lnTo>
                  <a:lnTo>
                    <a:pt x="1090" y="1058"/>
                  </a:lnTo>
                  <a:lnTo>
                    <a:pt x="1079" y="1071"/>
                  </a:lnTo>
                  <a:lnTo>
                    <a:pt x="1079" y="1082"/>
                  </a:lnTo>
                  <a:lnTo>
                    <a:pt x="1079" y="1093"/>
                  </a:lnTo>
                  <a:lnTo>
                    <a:pt x="1077" y="1105"/>
                  </a:lnTo>
                  <a:lnTo>
                    <a:pt x="1077" y="1116"/>
                  </a:lnTo>
                  <a:lnTo>
                    <a:pt x="1077" y="1131"/>
                  </a:lnTo>
                  <a:lnTo>
                    <a:pt x="1076" y="1142"/>
                  </a:lnTo>
                  <a:lnTo>
                    <a:pt x="1075" y="1153"/>
                  </a:lnTo>
                  <a:lnTo>
                    <a:pt x="1072" y="1165"/>
                  </a:lnTo>
                  <a:lnTo>
                    <a:pt x="1068" y="1175"/>
                  </a:lnTo>
                  <a:lnTo>
                    <a:pt x="1063" y="1183"/>
                  </a:lnTo>
                  <a:lnTo>
                    <a:pt x="1058" y="1192"/>
                  </a:lnTo>
                  <a:lnTo>
                    <a:pt x="1052" y="1201"/>
                  </a:lnTo>
                  <a:lnTo>
                    <a:pt x="1042" y="1201"/>
                  </a:lnTo>
                  <a:lnTo>
                    <a:pt x="1033" y="1201"/>
                  </a:lnTo>
                  <a:lnTo>
                    <a:pt x="1026" y="1202"/>
                  </a:lnTo>
                  <a:lnTo>
                    <a:pt x="1019" y="1203"/>
                  </a:lnTo>
                  <a:lnTo>
                    <a:pt x="1013" y="1206"/>
                  </a:lnTo>
                  <a:lnTo>
                    <a:pt x="1008" y="1209"/>
                  </a:lnTo>
                  <a:lnTo>
                    <a:pt x="1003" y="1213"/>
                  </a:lnTo>
                  <a:lnTo>
                    <a:pt x="999" y="1218"/>
                  </a:lnTo>
                  <a:lnTo>
                    <a:pt x="996" y="1223"/>
                  </a:lnTo>
                  <a:lnTo>
                    <a:pt x="993" y="1228"/>
                  </a:lnTo>
                  <a:lnTo>
                    <a:pt x="990" y="1235"/>
                  </a:lnTo>
                  <a:lnTo>
                    <a:pt x="989" y="1241"/>
                  </a:lnTo>
                  <a:lnTo>
                    <a:pt x="986" y="1256"/>
                  </a:lnTo>
                  <a:lnTo>
                    <a:pt x="986" y="1273"/>
                  </a:lnTo>
                  <a:lnTo>
                    <a:pt x="978" y="1280"/>
                  </a:lnTo>
                  <a:lnTo>
                    <a:pt x="970" y="1288"/>
                  </a:lnTo>
                  <a:lnTo>
                    <a:pt x="965" y="1296"/>
                  </a:lnTo>
                  <a:lnTo>
                    <a:pt x="960" y="1305"/>
                  </a:lnTo>
                  <a:lnTo>
                    <a:pt x="953" y="1326"/>
                  </a:lnTo>
                  <a:lnTo>
                    <a:pt x="945" y="1348"/>
                  </a:lnTo>
                  <a:lnTo>
                    <a:pt x="925" y="1346"/>
                  </a:lnTo>
                  <a:lnTo>
                    <a:pt x="906" y="1345"/>
                  </a:lnTo>
                  <a:lnTo>
                    <a:pt x="912" y="1353"/>
                  </a:lnTo>
                  <a:lnTo>
                    <a:pt x="919" y="1363"/>
                  </a:lnTo>
                  <a:lnTo>
                    <a:pt x="922" y="1369"/>
                  </a:lnTo>
                  <a:lnTo>
                    <a:pt x="925" y="1375"/>
                  </a:lnTo>
                  <a:lnTo>
                    <a:pt x="925" y="1379"/>
                  </a:lnTo>
                  <a:lnTo>
                    <a:pt x="923" y="1383"/>
                  </a:lnTo>
                  <a:lnTo>
                    <a:pt x="919" y="1389"/>
                  </a:lnTo>
                  <a:lnTo>
                    <a:pt x="912" y="1393"/>
                  </a:lnTo>
                  <a:lnTo>
                    <a:pt x="905" y="1396"/>
                  </a:lnTo>
                  <a:lnTo>
                    <a:pt x="898" y="1398"/>
                  </a:lnTo>
                  <a:lnTo>
                    <a:pt x="882" y="1399"/>
                  </a:lnTo>
                  <a:lnTo>
                    <a:pt x="869" y="1405"/>
                  </a:lnTo>
                  <a:lnTo>
                    <a:pt x="873" y="1409"/>
                  </a:lnTo>
                  <a:lnTo>
                    <a:pt x="875" y="1415"/>
                  </a:lnTo>
                  <a:lnTo>
                    <a:pt x="876" y="1420"/>
                  </a:lnTo>
                  <a:lnTo>
                    <a:pt x="873" y="1428"/>
                  </a:lnTo>
                  <a:lnTo>
                    <a:pt x="873" y="1428"/>
                  </a:lnTo>
                  <a:lnTo>
                    <a:pt x="872" y="1428"/>
                  </a:lnTo>
                  <a:lnTo>
                    <a:pt x="862" y="1426"/>
                  </a:lnTo>
                  <a:lnTo>
                    <a:pt x="853" y="1426"/>
                  </a:lnTo>
                  <a:lnTo>
                    <a:pt x="853" y="1428"/>
                  </a:lnTo>
                  <a:lnTo>
                    <a:pt x="853" y="1428"/>
                  </a:lnTo>
                  <a:lnTo>
                    <a:pt x="859" y="1436"/>
                  </a:lnTo>
                  <a:lnTo>
                    <a:pt x="865" y="1445"/>
                  </a:lnTo>
                  <a:lnTo>
                    <a:pt x="863" y="1462"/>
                  </a:lnTo>
                  <a:lnTo>
                    <a:pt x="859" y="1475"/>
                  </a:lnTo>
                  <a:lnTo>
                    <a:pt x="853" y="1478"/>
                  </a:lnTo>
                  <a:lnTo>
                    <a:pt x="849" y="1480"/>
                  </a:lnTo>
                  <a:lnTo>
                    <a:pt x="849" y="1486"/>
                  </a:lnTo>
                  <a:lnTo>
                    <a:pt x="850" y="1490"/>
                  </a:lnTo>
                  <a:lnTo>
                    <a:pt x="852" y="1493"/>
                  </a:lnTo>
                  <a:lnTo>
                    <a:pt x="855" y="1496"/>
                  </a:lnTo>
                  <a:lnTo>
                    <a:pt x="860" y="1497"/>
                  </a:lnTo>
                  <a:lnTo>
                    <a:pt x="863" y="1499"/>
                  </a:lnTo>
                  <a:lnTo>
                    <a:pt x="868" y="1502"/>
                  </a:lnTo>
                  <a:lnTo>
                    <a:pt x="870" y="1503"/>
                  </a:lnTo>
                  <a:lnTo>
                    <a:pt x="870" y="1512"/>
                  </a:lnTo>
                  <a:lnTo>
                    <a:pt x="869" y="1519"/>
                  </a:lnTo>
                  <a:lnTo>
                    <a:pt x="866" y="1525"/>
                  </a:lnTo>
                  <a:lnTo>
                    <a:pt x="863" y="1530"/>
                  </a:lnTo>
                  <a:lnTo>
                    <a:pt x="859" y="1543"/>
                  </a:lnTo>
                  <a:lnTo>
                    <a:pt x="856" y="1556"/>
                  </a:lnTo>
                  <a:lnTo>
                    <a:pt x="868" y="1565"/>
                  </a:lnTo>
                  <a:lnTo>
                    <a:pt x="886" y="1577"/>
                  </a:lnTo>
                  <a:lnTo>
                    <a:pt x="905" y="1592"/>
                  </a:lnTo>
                  <a:lnTo>
                    <a:pt x="913" y="1599"/>
                  </a:lnTo>
                  <a:lnTo>
                    <a:pt x="892" y="1599"/>
                  </a:lnTo>
                  <a:lnTo>
                    <a:pt x="876" y="1597"/>
                  </a:lnTo>
                  <a:lnTo>
                    <a:pt x="863" y="1593"/>
                  </a:lnTo>
                  <a:lnTo>
                    <a:pt x="852" y="1587"/>
                  </a:lnTo>
                  <a:lnTo>
                    <a:pt x="833" y="1573"/>
                  </a:lnTo>
                  <a:lnTo>
                    <a:pt x="808" y="1555"/>
                  </a:lnTo>
                  <a:lnTo>
                    <a:pt x="809" y="1550"/>
                  </a:lnTo>
                  <a:lnTo>
                    <a:pt x="809" y="1545"/>
                  </a:lnTo>
                  <a:lnTo>
                    <a:pt x="809" y="1543"/>
                  </a:lnTo>
                  <a:lnTo>
                    <a:pt x="809" y="1540"/>
                  </a:lnTo>
                  <a:lnTo>
                    <a:pt x="808" y="1539"/>
                  </a:lnTo>
                  <a:lnTo>
                    <a:pt x="806" y="1537"/>
                  </a:lnTo>
                  <a:lnTo>
                    <a:pt x="792" y="1526"/>
                  </a:lnTo>
                  <a:lnTo>
                    <a:pt x="779" y="1513"/>
                  </a:lnTo>
                  <a:lnTo>
                    <a:pt x="788" y="1513"/>
                  </a:lnTo>
                  <a:lnTo>
                    <a:pt x="796" y="1515"/>
                  </a:lnTo>
                  <a:lnTo>
                    <a:pt x="795" y="1512"/>
                  </a:lnTo>
                  <a:lnTo>
                    <a:pt x="795" y="1510"/>
                  </a:lnTo>
                  <a:lnTo>
                    <a:pt x="788" y="1506"/>
                  </a:lnTo>
                  <a:lnTo>
                    <a:pt x="779" y="1502"/>
                  </a:lnTo>
                  <a:lnTo>
                    <a:pt x="772" y="1496"/>
                  </a:lnTo>
                  <a:lnTo>
                    <a:pt x="768" y="1490"/>
                  </a:lnTo>
                  <a:lnTo>
                    <a:pt x="772" y="1490"/>
                  </a:lnTo>
                  <a:lnTo>
                    <a:pt x="776" y="1489"/>
                  </a:lnTo>
                  <a:lnTo>
                    <a:pt x="776" y="1485"/>
                  </a:lnTo>
                  <a:lnTo>
                    <a:pt x="776" y="1480"/>
                  </a:lnTo>
                  <a:lnTo>
                    <a:pt x="783" y="1480"/>
                  </a:lnTo>
                  <a:lnTo>
                    <a:pt x="791" y="1480"/>
                  </a:lnTo>
                  <a:lnTo>
                    <a:pt x="791" y="1475"/>
                  </a:lnTo>
                  <a:lnTo>
                    <a:pt x="791" y="1470"/>
                  </a:lnTo>
                  <a:lnTo>
                    <a:pt x="786" y="1468"/>
                  </a:lnTo>
                  <a:lnTo>
                    <a:pt x="783" y="1465"/>
                  </a:lnTo>
                  <a:lnTo>
                    <a:pt x="781" y="1462"/>
                  </a:lnTo>
                  <a:lnTo>
                    <a:pt x="781" y="1458"/>
                  </a:lnTo>
                  <a:lnTo>
                    <a:pt x="781" y="1449"/>
                  </a:lnTo>
                  <a:lnTo>
                    <a:pt x="781" y="1438"/>
                  </a:lnTo>
                  <a:lnTo>
                    <a:pt x="776" y="1435"/>
                  </a:lnTo>
                  <a:lnTo>
                    <a:pt x="772" y="1429"/>
                  </a:lnTo>
                  <a:lnTo>
                    <a:pt x="771" y="1429"/>
                  </a:lnTo>
                  <a:lnTo>
                    <a:pt x="769" y="1429"/>
                  </a:lnTo>
                  <a:lnTo>
                    <a:pt x="768" y="1438"/>
                  </a:lnTo>
                  <a:lnTo>
                    <a:pt x="766" y="1446"/>
                  </a:lnTo>
                  <a:lnTo>
                    <a:pt x="765" y="1446"/>
                  </a:lnTo>
                  <a:lnTo>
                    <a:pt x="763" y="1445"/>
                  </a:lnTo>
                  <a:lnTo>
                    <a:pt x="762" y="1426"/>
                  </a:lnTo>
                  <a:lnTo>
                    <a:pt x="759" y="1409"/>
                  </a:lnTo>
                  <a:lnTo>
                    <a:pt x="755" y="1392"/>
                  </a:lnTo>
                  <a:lnTo>
                    <a:pt x="751" y="1373"/>
                  </a:lnTo>
                  <a:lnTo>
                    <a:pt x="751" y="1358"/>
                  </a:lnTo>
                  <a:lnTo>
                    <a:pt x="751" y="1343"/>
                  </a:lnTo>
                  <a:lnTo>
                    <a:pt x="752" y="1328"/>
                  </a:lnTo>
                  <a:lnTo>
                    <a:pt x="752" y="1313"/>
                  </a:lnTo>
                  <a:lnTo>
                    <a:pt x="748" y="1290"/>
                  </a:lnTo>
                  <a:lnTo>
                    <a:pt x="745" y="1265"/>
                  </a:lnTo>
                  <a:lnTo>
                    <a:pt x="743" y="1239"/>
                  </a:lnTo>
                  <a:lnTo>
                    <a:pt x="741" y="1213"/>
                  </a:lnTo>
                  <a:lnTo>
                    <a:pt x="738" y="1192"/>
                  </a:lnTo>
                  <a:lnTo>
                    <a:pt x="738" y="1172"/>
                  </a:lnTo>
                  <a:lnTo>
                    <a:pt x="738" y="1162"/>
                  </a:lnTo>
                  <a:lnTo>
                    <a:pt x="736" y="1152"/>
                  </a:lnTo>
                  <a:lnTo>
                    <a:pt x="735" y="1143"/>
                  </a:lnTo>
                  <a:lnTo>
                    <a:pt x="732" y="1136"/>
                  </a:lnTo>
                  <a:lnTo>
                    <a:pt x="716" y="1129"/>
                  </a:lnTo>
                  <a:lnTo>
                    <a:pt x="703" y="1121"/>
                  </a:lnTo>
                  <a:lnTo>
                    <a:pt x="691" y="1111"/>
                  </a:lnTo>
                  <a:lnTo>
                    <a:pt x="678" y="1099"/>
                  </a:lnTo>
                  <a:lnTo>
                    <a:pt x="668" y="1086"/>
                  </a:lnTo>
                  <a:lnTo>
                    <a:pt x="658" y="1073"/>
                  </a:lnTo>
                  <a:lnTo>
                    <a:pt x="649" y="1059"/>
                  </a:lnTo>
                  <a:lnTo>
                    <a:pt x="642" y="1045"/>
                  </a:lnTo>
                  <a:lnTo>
                    <a:pt x="636" y="1026"/>
                  </a:lnTo>
                  <a:lnTo>
                    <a:pt x="632" y="1009"/>
                  </a:lnTo>
                  <a:lnTo>
                    <a:pt x="615" y="991"/>
                  </a:lnTo>
                  <a:lnTo>
                    <a:pt x="598" y="971"/>
                  </a:lnTo>
                  <a:lnTo>
                    <a:pt x="601" y="958"/>
                  </a:lnTo>
                  <a:lnTo>
                    <a:pt x="606" y="946"/>
                  </a:lnTo>
                  <a:lnTo>
                    <a:pt x="611" y="946"/>
                  </a:lnTo>
                  <a:lnTo>
                    <a:pt x="613" y="946"/>
                  </a:lnTo>
                  <a:lnTo>
                    <a:pt x="615" y="945"/>
                  </a:lnTo>
                  <a:lnTo>
                    <a:pt x="616" y="942"/>
                  </a:lnTo>
                  <a:lnTo>
                    <a:pt x="616" y="941"/>
                  </a:lnTo>
                  <a:lnTo>
                    <a:pt x="615" y="939"/>
                  </a:lnTo>
                  <a:lnTo>
                    <a:pt x="606" y="938"/>
                  </a:lnTo>
                  <a:lnTo>
                    <a:pt x="601" y="935"/>
                  </a:lnTo>
                  <a:lnTo>
                    <a:pt x="601" y="929"/>
                  </a:lnTo>
                  <a:lnTo>
                    <a:pt x="599" y="925"/>
                  </a:lnTo>
                  <a:lnTo>
                    <a:pt x="606" y="909"/>
                  </a:lnTo>
                  <a:lnTo>
                    <a:pt x="612" y="892"/>
                  </a:lnTo>
                  <a:lnTo>
                    <a:pt x="619" y="891"/>
                  </a:lnTo>
                  <a:lnTo>
                    <a:pt x="623" y="891"/>
                  </a:lnTo>
                  <a:lnTo>
                    <a:pt x="625" y="888"/>
                  </a:lnTo>
                  <a:lnTo>
                    <a:pt x="626" y="886"/>
                  </a:lnTo>
                  <a:lnTo>
                    <a:pt x="628" y="881"/>
                  </a:lnTo>
                  <a:lnTo>
                    <a:pt x="632" y="874"/>
                  </a:lnTo>
                  <a:lnTo>
                    <a:pt x="638" y="862"/>
                  </a:lnTo>
                  <a:lnTo>
                    <a:pt x="642" y="851"/>
                  </a:lnTo>
                  <a:lnTo>
                    <a:pt x="642" y="841"/>
                  </a:lnTo>
                  <a:lnTo>
                    <a:pt x="642" y="831"/>
                  </a:lnTo>
                  <a:lnTo>
                    <a:pt x="641" y="822"/>
                  </a:lnTo>
                  <a:lnTo>
                    <a:pt x="639" y="814"/>
                  </a:lnTo>
                  <a:lnTo>
                    <a:pt x="639" y="805"/>
                  </a:lnTo>
                  <a:lnTo>
                    <a:pt x="641" y="796"/>
                  </a:lnTo>
                  <a:lnTo>
                    <a:pt x="635" y="795"/>
                  </a:lnTo>
                  <a:lnTo>
                    <a:pt x="631" y="794"/>
                  </a:lnTo>
                  <a:lnTo>
                    <a:pt x="626" y="794"/>
                  </a:lnTo>
                  <a:lnTo>
                    <a:pt x="621" y="795"/>
                  </a:lnTo>
                  <a:lnTo>
                    <a:pt x="618" y="796"/>
                  </a:lnTo>
                  <a:lnTo>
                    <a:pt x="615" y="798"/>
                  </a:lnTo>
                  <a:lnTo>
                    <a:pt x="616" y="804"/>
                  </a:lnTo>
                  <a:lnTo>
                    <a:pt x="618" y="808"/>
                  </a:lnTo>
                  <a:lnTo>
                    <a:pt x="616" y="811"/>
                  </a:lnTo>
                  <a:lnTo>
                    <a:pt x="611" y="812"/>
                  </a:lnTo>
                  <a:lnTo>
                    <a:pt x="605" y="806"/>
                  </a:lnTo>
                  <a:lnTo>
                    <a:pt x="598" y="804"/>
                  </a:lnTo>
                  <a:lnTo>
                    <a:pt x="591" y="801"/>
                  </a:lnTo>
                  <a:lnTo>
                    <a:pt x="582" y="796"/>
                  </a:lnTo>
                  <a:lnTo>
                    <a:pt x="575" y="791"/>
                  </a:lnTo>
                  <a:lnTo>
                    <a:pt x="568" y="785"/>
                  </a:lnTo>
                  <a:lnTo>
                    <a:pt x="564" y="778"/>
                  </a:lnTo>
                  <a:lnTo>
                    <a:pt x="558" y="769"/>
                  </a:lnTo>
                  <a:lnTo>
                    <a:pt x="551" y="752"/>
                  </a:lnTo>
                  <a:lnTo>
                    <a:pt x="542" y="734"/>
                  </a:lnTo>
                  <a:lnTo>
                    <a:pt x="538" y="732"/>
                  </a:lnTo>
                  <a:lnTo>
                    <a:pt x="535" y="732"/>
                  </a:lnTo>
                  <a:lnTo>
                    <a:pt x="532" y="735"/>
                  </a:lnTo>
                  <a:lnTo>
                    <a:pt x="531" y="739"/>
                  </a:lnTo>
                  <a:lnTo>
                    <a:pt x="522" y="738"/>
                  </a:lnTo>
                  <a:lnTo>
                    <a:pt x="518" y="735"/>
                  </a:lnTo>
                  <a:lnTo>
                    <a:pt x="515" y="731"/>
                  </a:lnTo>
                  <a:lnTo>
                    <a:pt x="509" y="727"/>
                  </a:lnTo>
                  <a:lnTo>
                    <a:pt x="504" y="728"/>
                  </a:lnTo>
                  <a:lnTo>
                    <a:pt x="495" y="728"/>
                  </a:lnTo>
                  <a:lnTo>
                    <a:pt x="484" y="712"/>
                  </a:lnTo>
                  <a:lnTo>
                    <a:pt x="474" y="697"/>
                  </a:lnTo>
                  <a:lnTo>
                    <a:pt x="468" y="695"/>
                  </a:lnTo>
                  <a:lnTo>
                    <a:pt x="464" y="697"/>
                  </a:lnTo>
                  <a:lnTo>
                    <a:pt x="461" y="698"/>
                  </a:lnTo>
                  <a:lnTo>
                    <a:pt x="456" y="699"/>
                  </a:lnTo>
                  <a:lnTo>
                    <a:pt x="454" y="702"/>
                  </a:lnTo>
                  <a:lnTo>
                    <a:pt x="449" y="704"/>
                  </a:lnTo>
                  <a:lnTo>
                    <a:pt x="446" y="705"/>
                  </a:lnTo>
                  <a:lnTo>
                    <a:pt x="442" y="705"/>
                  </a:lnTo>
                  <a:lnTo>
                    <a:pt x="429" y="702"/>
                  </a:lnTo>
                  <a:lnTo>
                    <a:pt x="416" y="698"/>
                  </a:lnTo>
                  <a:lnTo>
                    <a:pt x="404" y="692"/>
                  </a:lnTo>
                  <a:lnTo>
                    <a:pt x="391" y="684"/>
                  </a:lnTo>
                  <a:lnTo>
                    <a:pt x="379" y="677"/>
                  </a:lnTo>
                  <a:lnTo>
                    <a:pt x="368" y="667"/>
                  </a:lnTo>
                  <a:lnTo>
                    <a:pt x="359" y="658"/>
                  </a:lnTo>
                  <a:lnTo>
                    <a:pt x="351" y="649"/>
                  </a:lnTo>
                  <a:lnTo>
                    <a:pt x="354" y="642"/>
                  </a:lnTo>
                  <a:lnTo>
                    <a:pt x="354" y="635"/>
                  </a:lnTo>
                  <a:lnTo>
                    <a:pt x="354" y="627"/>
                  </a:lnTo>
                  <a:lnTo>
                    <a:pt x="351" y="618"/>
                  </a:lnTo>
                  <a:lnTo>
                    <a:pt x="345" y="601"/>
                  </a:lnTo>
                  <a:lnTo>
                    <a:pt x="335" y="582"/>
                  </a:lnTo>
                  <a:lnTo>
                    <a:pt x="325" y="562"/>
                  </a:lnTo>
                  <a:lnTo>
                    <a:pt x="314" y="544"/>
                  </a:lnTo>
                  <a:lnTo>
                    <a:pt x="309" y="534"/>
                  </a:lnTo>
                  <a:lnTo>
                    <a:pt x="307" y="525"/>
                  </a:lnTo>
                  <a:lnTo>
                    <a:pt x="304" y="515"/>
                  </a:lnTo>
                  <a:lnTo>
                    <a:pt x="301" y="507"/>
                  </a:lnTo>
                  <a:lnTo>
                    <a:pt x="298" y="504"/>
                  </a:lnTo>
                  <a:lnTo>
                    <a:pt x="294" y="504"/>
                  </a:lnTo>
                  <a:lnTo>
                    <a:pt x="291" y="502"/>
                  </a:lnTo>
                  <a:lnTo>
                    <a:pt x="287" y="504"/>
                  </a:lnTo>
                  <a:lnTo>
                    <a:pt x="288" y="518"/>
                  </a:lnTo>
                  <a:lnTo>
                    <a:pt x="291" y="532"/>
                  </a:lnTo>
                  <a:lnTo>
                    <a:pt x="295" y="547"/>
                  </a:lnTo>
                  <a:lnTo>
                    <a:pt x="299" y="559"/>
                  </a:lnTo>
                  <a:lnTo>
                    <a:pt x="305" y="572"/>
                  </a:lnTo>
                  <a:lnTo>
                    <a:pt x="309" y="584"/>
                  </a:lnTo>
                  <a:lnTo>
                    <a:pt x="315" y="597"/>
                  </a:lnTo>
                  <a:lnTo>
                    <a:pt x="318" y="611"/>
                  </a:lnTo>
                  <a:lnTo>
                    <a:pt x="317" y="611"/>
                  </a:lnTo>
                  <a:lnTo>
                    <a:pt x="315" y="611"/>
                  </a:lnTo>
                  <a:lnTo>
                    <a:pt x="309" y="611"/>
                  </a:lnTo>
                  <a:lnTo>
                    <a:pt x="307" y="609"/>
                  </a:lnTo>
                  <a:lnTo>
                    <a:pt x="299" y="601"/>
                  </a:lnTo>
                  <a:lnTo>
                    <a:pt x="292" y="594"/>
                  </a:lnTo>
                  <a:lnTo>
                    <a:pt x="294" y="588"/>
                  </a:lnTo>
                  <a:lnTo>
                    <a:pt x="294" y="581"/>
                  </a:lnTo>
                  <a:lnTo>
                    <a:pt x="294" y="577"/>
                  </a:lnTo>
                  <a:lnTo>
                    <a:pt x="291" y="574"/>
                  </a:lnTo>
                  <a:lnTo>
                    <a:pt x="289" y="571"/>
                  </a:lnTo>
                  <a:lnTo>
                    <a:pt x="287" y="568"/>
                  </a:lnTo>
                  <a:lnTo>
                    <a:pt x="279" y="564"/>
                  </a:lnTo>
                  <a:lnTo>
                    <a:pt x="274" y="561"/>
                  </a:lnTo>
                  <a:lnTo>
                    <a:pt x="277" y="555"/>
                  </a:lnTo>
                  <a:lnTo>
                    <a:pt x="281" y="549"/>
                  </a:lnTo>
                  <a:lnTo>
                    <a:pt x="265" y="472"/>
                  </a:lnTo>
                  <a:lnTo>
                    <a:pt x="255" y="467"/>
                  </a:lnTo>
                  <a:lnTo>
                    <a:pt x="244" y="462"/>
                  </a:lnTo>
                  <a:lnTo>
                    <a:pt x="244" y="451"/>
                  </a:lnTo>
                  <a:lnTo>
                    <a:pt x="242" y="442"/>
                  </a:lnTo>
                  <a:lnTo>
                    <a:pt x="244" y="435"/>
                  </a:lnTo>
                  <a:lnTo>
                    <a:pt x="247" y="425"/>
                  </a:lnTo>
                  <a:lnTo>
                    <a:pt x="244" y="424"/>
                  </a:lnTo>
                  <a:lnTo>
                    <a:pt x="242" y="422"/>
                  </a:lnTo>
                  <a:lnTo>
                    <a:pt x="241" y="420"/>
                  </a:lnTo>
                  <a:lnTo>
                    <a:pt x="239" y="417"/>
                  </a:lnTo>
                  <a:lnTo>
                    <a:pt x="239" y="411"/>
                  </a:lnTo>
                  <a:lnTo>
                    <a:pt x="239" y="402"/>
                  </a:lnTo>
                  <a:lnTo>
                    <a:pt x="252" y="375"/>
                  </a:lnTo>
                  <a:lnTo>
                    <a:pt x="269" y="344"/>
                  </a:lnTo>
                  <a:lnTo>
                    <a:pt x="279" y="328"/>
                  </a:lnTo>
                  <a:lnTo>
                    <a:pt x="289" y="314"/>
                  </a:lnTo>
                  <a:lnTo>
                    <a:pt x="299" y="302"/>
                  </a:lnTo>
                  <a:lnTo>
                    <a:pt x="308" y="295"/>
                  </a:lnTo>
                  <a:lnTo>
                    <a:pt x="307" y="294"/>
                  </a:lnTo>
                  <a:lnTo>
                    <a:pt x="307" y="292"/>
                  </a:lnTo>
                  <a:lnTo>
                    <a:pt x="298" y="288"/>
                  </a:lnTo>
                  <a:lnTo>
                    <a:pt x="294" y="282"/>
                  </a:lnTo>
                  <a:lnTo>
                    <a:pt x="289" y="275"/>
                  </a:lnTo>
                  <a:lnTo>
                    <a:pt x="285" y="268"/>
                  </a:lnTo>
                  <a:lnTo>
                    <a:pt x="287" y="265"/>
                  </a:lnTo>
                  <a:lnTo>
                    <a:pt x="287" y="261"/>
                  </a:lnTo>
                  <a:lnTo>
                    <a:pt x="292" y="260"/>
                  </a:lnTo>
                  <a:lnTo>
                    <a:pt x="295" y="260"/>
                  </a:lnTo>
                  <a:lnTo>
                    <a:pt x="299" y="261"/>
                  </a:lnTo>
                  <a:lnTo>
                    <a:pt x="302" y="263"/>
                  </a:lnTo>
                  <a:lnTo>
                    <a:pt x="307" y="267"/>
                  </a:lnTo>
                  <a:lnTo>
                    <a:pt x="309" y="272"/>
                  </a:lnTo>
                  <a:lnTo>
                    <a:pt x="312" y="290"/>
                  </a:lnTo>
                  <a:lnTo>
                    <a:pt x="315" y="305"/>
                  </a:lnTo>
                  <a:lnTo>
                    <a:pt x="315" y="305"/>
                  </a:lnTo>
                  <a:lnTo>
                    <a:pt x="317" y="305"/>
                  </a:lnTo>
                  <a:lnTo>
                    <a:pt x="324" y="292"/>
                  </a:lnTo>
                  <a:lnTo>
                    <a:pt x="328" y="281"/>
                  </a:lnTo>
                  <a:lnTo>
                    <a:pt x="317" y="267"/>
                  </a:lnTo>
                  <a:lnTo>
                    <a:pt x="304" y="253"/>
                  </a:lnTo>
                  <a:lnTo>
                    <a:pt x="308" y="247"/>
                  </a:lnTo>
                  <a:lnTo>
                    <a:pt x="308" y="240"/>
                  </a:lnTo>
                  <a:lnTo>
                    <a:pt x="307" y="234"/>
                  </a:lnTo>
                  <a:lnTo>
                    <a:pt x="304" y="227"/>
                  </a:lnTo>
                  <a:lnTo>
                    <a:pt x="314" y="214"/>
                  </a:lnTo>
                  <a:lnTo>
                    <a:pt x="325" y="203"/>
                  </a:lnTo>
                  <a:lnTo>
                    <a:pt x="315" y="203"/>
                  </a:lnTo>
                  <a:lnTo>
                    <a:pt x="308" y="204"/>
                  </a:lnTo>
                  <a:lnTo>
                    <a:pt x="301" y="207"/>
                  </a:lnTo>
                  <a:lnTo>
                    <a:pt x="292" y="210"/>
                  </a:lnTo>
                  <a:lnTo>
                    <a:pt x="301" y="203"/>
                  </a:lnTo>
                  <a:lnTo>
                    <a:pt x="307" y="195"/>
                  </a:lnTo>
                  <a:lnTo>
                    <a:pt x="309" y="191"/>
                  </a:lnTo>
                  <a:lnTo>
                    <a:pt x="312" y="187"/>
                  </a:lnTo>
                  <a:lnTo>
                    <a:pt x="315" y="181"/>
                  </a:lnTo>
                  <a:lnTo>
                    <a:pt x="317" y="174"/>
                  </a:lnTo>
                  <a:lnTo>
                    <a:pt x="311" y="174"/>
                  </a:lnTo>
                  <a:lnTo>
                    <a:pt x="307" y="173"/>
                  </a:lnTo>
                  <a:lnTo>
                    <a:pt x="308" y="171"/>
                  </a:lnTo>
                  <a:lnTo>
                    <a:pt x="311" y="168"/>
                  </a:lnTo>
                  <a:lnTo>
                    <a:pt x="312" y="165"/>
                  </a:lnTo>
                  <a:lnTo>
                    <a:pt x="315" y="164"/>
                  </a:lnTo>
                  <a:lnTo>
                    <a:pt x="315" y="163"/>
                  </a:lnTo>
                  <a:lnTo>
                    <a:pt x="315" y="161"/>
                  </a:lnTo>
                  <a:lnTo>
                    <a:pt x="302" y="165"/>
                  </a:lnTo>
                  <a:lnTo>
                    <a:pt x="291" y="168"/>
                  </a:lnTo>
                  <a:lnTo>
                    <a:pt x="288" y="167"/>
                  </a:lnTo>
                  <a:lnTo>
                    <a:pt x="284" y="165"/>
                  </a:lnTo>
                  <a:lnTo>
                    <a:pt x="287" y="160"/>
                  </a:lnTo>
                  <a:lnTo>
                    <a:pt x="289" y="153"/>
                  </a:lnTo>
                  <a:lnTo>
                    <a:pt x="269" y="150"/>
                  </a:lnTo>
                  <a:lnTo>
                    <a:pt x="251" y="145"/>
                  </a:lnTo>
                  <a:lnTo>
                    <a:pt x="235" y="140"/>
                  </a:lnTo>
                  <a:lnTo>
                    <a:pt x="225" y="140"/>
                  </a:lnTo>
                  <a:lnTo>
                    <a:pt x="218" y="145"/>
                  </a:lnTo>
                  <a:lnTo>
                    <a:pt x="211" y="153"/>
                  </a:lnTo>
                  <a:lnTo>
                    <a:pt x="202" y="154"/>
                  </a:lnTo>
                  <a:lnTo>
                    <a:pt x="195" y="155"/>
                  </a:lnTo>
                  <a:lnTo>
                    <a:pt x="189" y="154"/>
                  </a:lnTo>
                  <a:lnTo>
                    <a:pt x="184" y="153"/>
                  </a:lnTo>
                  <a:lnTo>
                    <a:pt x="178" y="153"/>
                  </a:lnTo>
                  <a:lnTo>
                    <a:pt x="172" y="151"/>
                  </a:lnTo>
                  <a:lnTo>
                    <a:pt x="167" y="151"/>
                  </a:lnTo>
                  <a:lnTo>
                    <a:pt x="161" y="153"/>
                  </a:lnTo>
                  <a:lnTo>
                    <a:pt x="155" y="155"/>
                  </a:lnTo>
                  <a:lnTo>
                    <a:pt x="151" y="160"/>
                  </a:lnTo>
                  <a:lnTo>
                    <a:pt x="148" y="164"/>
                  </a:lnTo>
                  <a:lnTo>
                    <a:pt x="144" y="168"/>
                  </a:lnTo>
                  <a:lnTo>
                    <a:pt x="141" y="171"/>
                  </a:lnTo>
                  <a:lnTo>
                    <a:pt x="135" y="174"/>
                  </a:lnTo>
                  <a:lnTo>
                    <a:pt x="129" y="175"/>
                  </a:lnTo>
                  <a:lnTo>
                    <a:pt x="124" y="177"/>
                  </a:lnTo>
                  <a:lnTo>
                    <a:pt x="111" y="178"/>
                  </a:lnTo>
                  <a:lnTo>
                    <a:pt x="101" y="181"/>
                  </a:lnTo>
                  <a:lnTo>
                    <a:pt x="100" y="185"/>
                  </a:lnTo>
                  <a:lnTo>
                    <a:pt x="98" y="190"/>
                  </a:lnTo>
                  <a:lnTo>
                    <a:pt x="87" y="190"/>
                  </a:lnTo>
                  <a:lnTo>
                    <a:pt x="78" y="191"/>
                  </a:lnTo>
                  <a:lnTo>
                    <a:pt x="70" y="193"/>
                  </a:lnTo>
                  <a:lnTo>
                    <a:pt x="62" y="195"/>
                  </a:lnTo>
                  <a:lnTo>
                    <a:pt x="48" y="203"/>
                  </a:lnTo>
                  <a:lnTo>
                    <a:pt x="32" y="208"/>
                  </a:lnTo>
                  <a:lnTo>
                    <a:pt x="31" y="205"/>
                  </a:lnTo>
                  <a:lnTo>
                    <a:pt x="28" y="203"/>
                  </a:lnTo>
                  <a:lnTo>
                    <a:pt x="15" y="207"/>
                  </a:lnTo>
                  <a:lnTo>
                    <a:pt x="0" y="211"/>
                  </a:lnTo>
                  <a:lnTo>
                    <a:pt x="0" y="210"/>
                  </a:lnTo>
                  <a:lnTo>
                    <a:pt x="1" y="207"/>
                  </a:lnTo>
                  <a:lnTo>
                    <a:pt x="31" y="198"/>
                  </a:lnTo>
                  <a:lnTo>
                    <a:pt x="65" y="191"/>
                  </a:lnTo>
                  <a:lnTo>
                    <a:pt x="81" y="185"/>
                  </a:lnTo>
                  <a:lnTo>
                    <a:pt x="97" y="180"/>
                  </a:lnTo>
                  <a:lnTo>
                    <a:pt x="109" y="174"/>
                  </a:lnTo>
                  <a:lnTo>
                    <a:pt x="119" y="165"/>
                  </a:lnTo>
                  <a:lnTo>
                    <a:pt x="118" y="164"/>
                  </a:lnTo>
                  <a:lnTo>
                    <a:pt x="118" y="163"/>
                  </a:lnTo>
                  <a:lnTo>
                    <a:pt x="97" y="164"/>
                  </a:lnTo>
                  <a:lnTo>
                    <a:pt x="77" y="164"/>
                  </a:lnTo>
                  <a:lnTo>
                    <a:pt x="77" y="163"/>
                  </a:lnTo>
                  <a:lnTo>
                    <a:pt x="77" y="160"/>
                  </a:lnTo>
                  <a:lnTo>
                    <a:pt x="84" y="153"/>
                  </a:lnTo>
                  <a:lnTo>
                    <a:pt x="90" y="144"/>
                  </a:lnTo>
                  <a:lnTo>
                    <a:pt x="81" y="144"/>
                  </a:lnTo>
                  <a:lnTo>
                    <a:pt x="71" y="144"/>
                  </a:lnTo>
                  <a:lnTo>
                    <a:pt x="71" y="141"/>
                  </a:lnTo>
                  <a:lnTo>
                    <a:pt x="71" y="140"/>
                  </a:lnTo>
                  <a:lnTo>
                    <a:pt x="71" y="138"/>
                  </a:lnTo>
                  <a:lnTo>
                    <a:pt x="71" y="138"/>
                  </a:lnTo>
                  <a:lnTo>
                    <a:pt x="81" y="130"/>
                  </a:lnTo>
                  <a:lnTo>
                    <a:pt x="90" y="121"/>
                  </a:lnTo>
                  <a:lnTo>
                    <a:pt x="109" y="117"/>
                  </a:lnTo>
                  <a:lnTo>
                    <a:pt x="134" y="114"/>
                  </a:lnTo>
                  <a:lnTo>
                    <a:pt x="144" y="113"/>
                  </a:lnTo>
                  <a:lnTo>
                    <a:pt x="155" y="110"/>
                  </a:lnTo>
                  <a:lnTo>
                    <a:pt x="159" y="107"/>
                  </a:lnTo>
                  <a:lnTo>
                    <a:pt x="162" y="105"/>
                  </a:lnTo>
                  <a:lnTo>
                    <a:pt x="165" y="103"/>
                  </a:lnTo>
                  <a:lnTo>
                    <a:pt x="168" y="98"/>
                  </a:lnTo>
                  <a:lnTo>
                    <a:pt x="157" y="100"/>
                  </a:lnTo>
                  <a:lnTo>
                    <a:pt x="144" y="101"/>
                  </a:lnTo>
                  <a:lnTo>
                    <a:pt x="138" y="101"/>
                  </a:lnTo>
                  <a:lnTo>
                    <a:pt x="132" y="101"/>
                  </a:lnTo>
                  <a:lnTo>
                    <a:pt x="128" y="100"/>
                  </a:lnTo>
                  <a:lnTo>
                    <a:pt x="124" y="98"/>
                  </a:lnTo>
                  <a:lnTo>
                    <a:pt x="122" y="97"/>
                  </a:lnTo>
                  <a:lnTo>
                    <a:pt x="121" y="97"/>
                  </a:lnTo>
                  <a:lnTo>
                    <a:pt x="122" y="91"/>
                  </a:lnTo>
                  <a:lnTo>
                    <a:pt x="124" y="87"/>
                  </a:lnTo>
                  <a:lnTo>
                    <a:pt x="135" y="84"/>
                  </a:lnTo>
                  <a:lnTo>
                    <a:pt x="145" y="81"/>
                  </a:lnTo>
                  <a:lnTo>
                    <a:pt x="157" y="78"/>
                  </a:lnTo>
                  <a:lnTo>
                    <a:pt x="168" y="77"/>
                  </a:lnTo>
                  <a:lnTo>
                    <a:pt x="169" y="81"/>
                  </a:lnTo>
                  <a:lnTo>
                    <a:pt x="171" y="83"/>
                  </a:lnTo>
                  <a:lnTo>
                    <a:pt x="172" y="84"/>
                  </a:lnTo>
                  <a:lnTo>
                    <a:pt x="177" y="85"/>
                  </a:lnTo>
                  <a:lnTo>
                    <a:pt x="184" y="83"/>
                  </a:lnTo>
                  <a:lnTo>
                    <a:pt x="189" y="81"/>
                  </a:lnTo>
                  <a:lnTo>
                    <a:pt x="185" y="74"/>
                  </a:lnTo>
                  <a:lnTo>
                    <a:pt x="181" y="68"/>
                  </a:lnTo>
                  <a:lnTo>
                    <a:pt x="178" y="65"/>
                  </a:lnTo>
                  <a:lnTo>
                    <a:pt x="177" y="63"/>
                  </a:lnTo>
                  <a:lnTo>
                    <a:pt x="177" y="60"/>
                  </a:lnTo>
                  <a:lnTo>
                    <a:pt x="177" y="55"/>
                  </a:lnTo>
                  <a:lnTo>
                    <a:pt x="188" y="54"/>
                  </a:lnTo>
                  <a:lnTo>
                    <a:pt x="201" y="53"/>
                  </a:lnTo>
                  <a:lnTo>
                    <a:pt x="212" y="50"/>
                  </a:lnTo>
                  <a:lnTo>
                    <a:pt x="224" y="48"/>
                  </a:lnTo>
                  <a:lnTo>
                    <a:pt x="241" y="43"/>
                  </a:lnTo>
                  <a:lnTo>
                    <a:pt x="262" y="34"/>
                  </a:lnTo>
                  <a:lnTo>
                    <a:pt x="274" y="30"/>
                  </a:lnTo>
                  <a:lnTo>
                    <a:pt x="285" y="27"/>
                  </a:lnTo>
                  <a:lnTo>
                    <a:pt x="297" y="26"/>
                  </a:lnTo>
                  <a:lnTo>
                    <a:pt x="307" y="26"/>
                  </a:lnTo>
                  <a:lnTo>
                    <a:pt x="334" y="30"/>
                  </a:lnTo>
                  <a:lnTo>
                    <a:pt x="361" y="35"/>
                  </a:lnTo>
                  <a:lnTo>
                    <a:pt x="389" y="41"/>
                  </a:lnTo>
                  <a:lnTo>
                    <a:pt x="416" y="45"/>
                  </a:lnTo>
                  <a:lnTo>
                    <a:pt x="429" y="48"/>
                  </a:lnTo>
                  <a:lnTo>
                    <a:pt x="444" y="50"/>
                  </a:lnTo>
                  <a:lnTo>
                    <a:pt x="456" y="50"/>
                  </a:lnTo>
                  <a:lnTo>
                    <a:pt x="469" y="50"/>
                  </a:lnTo>
                  <a:lnTo>
                    <a:pt x="482" y="48"/>
                  </a:lnTo>
                  <a:lnTo>
                    <a:pt x="495" y="45"/>
                  </a:lnTo>
                  <a:lnTo>
                    <a:pt x="508" y="41"/>
                  </a:lnTo>
                  <a:lnTo>
                    <a:pt x="521" y="37"/>
                  </a:lnTo>
                  <a:lnTo>
                    <a:pt x="524" y="41"/>
                  </a:lnTo>
                  <a:lnTo>
                    <a:pt x="528" y="44"/>
                  </a:lnTo>
                  <a:lnTo>
                    <a:pt x="532" y="45"/>
                  </a:lnTo>
                  <a:lnTo>
                    <a:pt x="541" y="45"/>
                  </a:lnTo>
                  <a:lnTo>
                    <a:pt x="545" y="44"/>
                  </a:lnTo>
                  <a:lnTo>
                    <a:pt x="551" y="43"/>
                  </a:lnTo>
                  <a:lnTo>
                    <a:pt x="556" y="43"/>
                  </a:lnTo>
                  <a:lnTo>
                    <a:pt x="562" y="44"/>
                  </a:lnTo>
                  <a:lnTo>
                    <a:pt x="565" y="48"/>
                  </a:lnTo>
                  <a:lnTo>
                    <a:pt x="569" y="51"/>
                  </a:lnTo>
                  <a:lnTo>
                    <a:pt x="574" y="53"/>
                  </a:lnTo>
                  <a:lnTo>
                    <a:pt x="579" y="53"/>
                  </a:lnTo>
                  <a:lnTo>
                    <a:pt x="585" y="53"/>
                  </a:lnTo>
                  <a:lnTo>
                    <a:pt x="591" y="54"/>
                  </a:lnTo>
                  <a:lnTo>
                    <a:pt x="596" y="55"/>
                  </a:lnTo>
                  <a:lnTo>
                    <a:pt x="601" y="58"/>
                  </a:lnTo>
                  <a:lnTo>
                    <a:pt x="599" y="63"/>
                  </a:lnTo>
                  <a:lnTo>
                    <a:pt x="599" y="67"/>
                  </a:lnTo>
                  <a:lnTo>
                    <a:pt x="619" y="67"/>
                  </a:lnTo>
                  <a:lnTo>
                    <a:pt x="639" y="65"/>
                  </a:lnTo>
                  <a:lnTo>
                    <a:pt x="639" y="71"/>
                  </a:lnTo>
                  <a:lnTo>
                    <a:pt x="641" y="78"/>
                  </a:lnTo>
                  <a:lnTo>
                    <a:pt x="643" y="78"/>
                  </a:lnTo>
                  <a:lnTo>
                    <a:pt x="646" y="78"/>
                  </a:lnTo>
                  <a:lnTo>
                    <a:pt x="648" y="77"/>
                  </a:lnTo>
                  <a:lnTo>
                    <a:pt x="649" y="77"/>
                  </a:lnTo>
                  <a:lnTo>
                    <a:pt x="651" y="73"/>
                  </a:lnTo>
                  <a:lnTo>
                    <a:pt x="652" y="68"/>
                  </a:lnTo>
                  <a:lnTo>
                    <a:pt x="653" y="67"/>
                  </a:lnTo>
                  <a:lnTo>
                    <a:pt x="656" y="64"/>
                  </a:lnTo>
                  <a:lnTo>
                    <a:pt x="661" y="61"/>
                  </a:lnTo>
                  <a:lnTo>
                    <a:pt x="666" y="57"/>
                  </a:lnTo>
                  <a:lnTo>
                    <a:pt x="682" y="58"/>
                  </a:lnTo>
                  <a:lnTo>
                    <a:pt x="703" y="61"/>
                  </a:lnTo>
                  <a:lnTo>
                    <a:pt x="725" y="64"/>
                  </a:lnTo>
                  <a:lnTo>
                    <a:pt x="742" y="67"/>
                  </a:lnTo>
                  <a:lnTo>
                    <a:pt x="742" y="68"/>
                  </a:lnTo>
                  <a:lnTo>
                    <a:pt x="742" y="68"/>
                  </a:lnTo>
                  <a:lnTo>
                    <a:pt x="739" y="73"/>
                  </a:lnTo>
                  <a:lnTo>
                    <a:pt x="738" y="77"/>
                  </a:lnTo>
                  <a:lnTo>
                    <a:pt x="738" y="78"/>
                  </a:lnTo>
                  <a:lnTo>
                    <a:pt x="739" y="80"/>
                  </a:lnTo>
                  <a:lnTo>
                    <a:pt x="742" y="78"/>
                  </a:lnTo>
                  <a:lnTo>
                    <a:pt x="746" y="78"/>
                  </a:lnTo>
                  <a:lnTo>
                    <a:pt x="751" y="70"/>
                  </a:lnTo>
                  <a:lnTo>
                    <a:pt x="755" y="64"/>
                  </a:lnTo>
                  <a:lnTo>
                    <a:pt x="755" y="63"/>
                  </a:lnTo>
                  <a:lnTo>
                    <a:pt x="755" y="61"/>
                  </a:lnTo>
                  <a:lnTo>
                    <a:pt x="749" y="58"/>
                  </a:lnTo>
                  <a:lnTo>
                    <a:pt x="743" y="55"/>
                  </a:lnTo>
                  <a:lnTo>
                    <a:pt x="746" y="50"/>
                  </a:lnTo>
                  <a:lnTo>
                    <a:pt x="749" y="44"/>
                  </a:lnTo>
                  <a:lnTo>
                    <a:pt x="755" y="47"/>
                  </a:lnTo>
                  <a:lnTo>
                    <a:pt x="761" y="48"/>
                  </a:lnTo>
                  <a:lnTo>
                    <a:pt x="758" y="53"/>
                  </a:lnTo>
                  <a:lnTo>
                    <a:pt x="753" y="55"/>
                  </a:lnTo>
                  <a:lnTo>
                    <a:pt x="753" y="57"/>
                  </a:lnTo>
                  <a:lnTo>
                    <a:pt x="753" y="57"/>
                  </a:lnTo>
                  <a:lnTo>
                    <a:pt x="762" y="58"/>
                  </a:lnTo>
                  <a:lnTo>
                    <a:pt x="771" y="58"/>
                  </a:lnTo>
                  <a:lnTo>
                    <a:pt x="776" y="53"/>
                  </a:lnTo>
                  <a:lnTo>
                    <a:pt x="782" y="48"/>
                  </a:lnTo>
                  <a:lnTo>
                    <a:pt x="776" y="45"/>
                  </a:lnTo>
                  <a:lnTo>
                    <a:pt x="771" y="40"/>
                  </a:lnTo>
                  <a:lnTo>
                    <a:pt x="775" y="34"/>
                  </a:lnTo>
                  <a:lnTo>
                    <a:pt x="779" y="28"/>
                  </a:lnTo>
                  <a:lnTo>
                    <a:pt x="788" y="27"/>
                  </a:lnTo>
                  <a:lnTo>
                    <a:pt x="793" y="26"/>
                  </a:lnTo>
                  <a:lnTo>
                    <a:pt x="799" y="24"/>
                  </a:lnTo>
                  <a:lnTo>
                    <a:pt x="806" y="27"/>
                  </a:lnTo>
                  <a:lnTo>
                    <a:pt x="806" y="31"/>
                  </a:lnTo>
                  <a:lnTo>
                    <a:pt x="806" y="37"/>
                  </a:lnTo>
                  <a:lnTo>
                    <a:pt x="801" y="40"/>
                  </a:lnTo>
                  <a:lnTo>
                    <a:pt x="796" y="44"/>
                  </a:lnTo>
                  <a:lnTo>
                    <a:pt x="801" y="50"/>
                  </a:lnTo>
                  <a:lnTo>
                    <a:pt x="805" y="55"/>
                  </a:lnTo>
                  <a:lnTo>
                    <a:pt x="809" y="53"/>
                  </a:lnTo>
                  <a:lnTo>
                    <a:pt x="813" y="50"/>
                  </a:lnTo>
                  <a:lnTo>
                    <a:pt x="819" y="48"/>
                  </a:lnTo>
                  <a:lnTo>
                    <a:pt x="825" y="50"/>
                  </a:lnTo>
                  <a:lnTo>
                    <a:pt x="823" y="54"/>
                  </a:lnTo>
                  <a:lnTo>
                    <a:pt x="822" y="58"/>
                  </a:lnTo>
                  <a:lnTo>
                    <a:pt x="818" y="61"/>
                  </a:lnTo>
                  <a:lnTo>
                    <a:pt x="813" y="63"/>
                  </a:lnTo>
                  <a:lnTo>
                    <a:pt x="813" y="67"/>
                  </a:lnTo>
                  <a:lnTo>
                    <a:pt x="812" y="71"/>
                  </a:lnTo>
                  <a:lnTo>
                    <a:pt x="816" y="71"/>
                  </a:lnTo>
                  <a:lnTo>
                    <a:pt x="819" y="71"/>
                  </a:lnTo>
                  <a:lnTo>
                    <a:pt x="831" y="67"/>
                  </a:lnTo>
                  <a:lnTo>
                    <a:pt x="843" y="60"/>
                  </a:lnTo>
                  <a:lnTo>
                    <a:pt x="849" y="55"/>
                  </a:lnTo>
                  <a:lnTo>
                    <a:pt x="853" y="51"/>
                  </a:lnTo>
                  <a:lnTo>
                    <a:pt x="858" y="45"/>
                  </a:lnTo>
                  <a:lnTo>
                    <a:pt x="860" y="41"/>
                  </a:lnTo>
                  <a:lnTo>
                    <a:pt x="849" y="37"/>
                  </a:lnTo>
                  <a:lnTo>
                    <a:pt x="833" y="35"/>
                  </a:lnTo>
                  <a:lnTo>
                    <a:pt x="835" y="31"/>
                  </a:lnTo>
                  <a:lnTo>
                    <a:pt x="836" y="30"/>
                  </a:lnTo>
                  <a:lnTo>
                    <a:pt x="839" y="30"/>
                  </a:lnTo>
                  <a:lnTo>
                    <a:pt x="843" y="30"/>
                  </a:lnTo>
                  <a:lnTo>
                    <a:pt x="840" y="26"/>
                  </a:lnTo>
                  <a:lnTo>
                    <a:pt x="839" y="21"/>
                  </a:lnTo>
                  <a:lnTo>
                    <a:pt x="849" y="14"/>
                  </a:lnTo>
                  <a:lnTo>
                    <a:pt x="863" y="7"/>
                  </a:lnTo>
                  <a:lnTo>
                    <a:pt x="870" y="4"/>
                  </a:lnTo>
                  <a:lnTo>
                    <a:pt x="876" y="3"/>
                  </a:lnTo>
                  <a:lnTo>
                    <a:pt x="879" y="4"/>
                  </a:lnTo>
                  <a:lnTo>
                    <a:pt x="880" y="6"/>
                  </a:lnTo>
                  <a:lnTo>
                    <a:pt x="883" y="7"/>
                  </a:lnTo>
                  <a:lnTo>
                    <a:pt x="883" y="10"/>
                  </a:lnTo>
                  <a:lnTo>
                    <a:pt x="876" y="13"/>
                  </a:lnTo>
                  <a:lnTo>
                    <a:pt x="869" y="14"/>
                  </a:lnTo>
                  <a:lnTo>
                    <a:pt x="869" y="21"/>
                  </a:lnTo>
                  <a:lnTo>
                    <a:pt x="869" y="27"/>
                  </a:lnTo>
                  <a:lnTo>
                    <a:pt x="876" y="27"/>
                  </a:lnTo>
                  <a:lnTo>
                    <a:pt x="882" y="27"/>
                  </a:lnTo>
                  <a:lnTo>
                    <a:pt x="880" y="23"/>
                  </a:lnTo>
                  <a:lnTo>
                    <a:pt x="879" y="17"/>
                  </a:lnTo>
                  <a:lnTo>
                    <a:pt x="890" y="13"/>
                  </a:lnTo>
                  <a:lnTo>
                    <a:pt x="900" y="8"/>
                  </a:lnTo>
                  <a:lnTo>
                    <a:pt x="905" y="7"/>
                  </a:lnTo>
                  <a:lnTo>
                    <a:pt x="910" y="6"/>
                  </a:lnTo>
                  <a:lnTo>
                    <a:pt x="918" y="6"/>
                  </a:lnTo>
                  <a:lnTo>
                    <a:pt x="925" y="6"/>
                  </a:lnTo>
                  <a:lnTo>
                    <a:pt x="923" y="10"/>
                  </a:lnTo>
                  <a:lnTo>
                    <a:pt x="922" y="13"/>
                  </a:lnTo>
                  <a:lnTo>
                    <a:pt x="920" y="14"/>
                  </a:lnTo>
                  <a:lnTo>
                    <a:pt x="916" y="16"/>
                  </a:lnTo>
                  <a:lnTo>
                    <a:pt x="918" y="18"/>
                  </a:lnTo>
                  <a:lnTo>
                    <a:pt x="918" y="23"/>
                  </a:lnTo>
                  <a:lnTo>
                    <a:pt x="930" y="21"/>
                  </a:lnTo>
                  <a:lnTo>
                    <a:pt x="943" y="18"/>
                  </a:lnTo>
                  <a:lnTo>
                    <a:pt x="943" y="16"/>
                  </a:lnTo>
                  <a:lnTo>
                    <a:pt x="943" y="11"/>
                  </a:lnTo>
                  <a:lnTo>
                    <a:pt x="942" y="11"/>
                  </a:lnTo>
                  <a:lnTo>
                    <a:pt x="940" y="11"/>
                  </a:lnTo>
                  <a:lnTo>
                    <a:pt x="938" y="13"/>
                  </a:lnTo>
                  <a:lnTo>
                    <a:pt x="935" y="13"/>
                  </a:lnTo>
                  <a:lnTo>
                    <a:pt x="932" y="11"/>
                  </a:lnTo>
                  <a:lnTo>
                    <a:pt x="928" y="10"/>
                  </a:lnTo>
                  <a:lnTo>
                    <a:pt x="928" y="6"/>
                  </a:lnTo>
                  <a:lnTo>
                    <a:pt x="9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5" name="Freeform 456"/>
            <p:cNvSpPr/>
            <p:nvPr/>
          </p:nvSpPr>
          <p:spPr bwMode="auto">
            <a:xfrm>
              <a:off x="3714" y="2410"/>
              <a:ext cx="11" cy="5"/>
            </a:xfrm>
            <a:custGeom>
              <a:avLst/>
              <a:gdLst>
                <a:gd name="T0" fmla="*/ 0 w 11"/>
                <a:gd name="T1" fmla="*/ 0 h 5"/>
                <a:gd name="T2" fmla="*/ 1 w 11"/>
                <a:gd name="T3" fmla="*/ 3 h 5"/>
                <a:gd name="T4" fmla="*/ 3 w 11"/>
                <a:gd name="T5" fmla="*/ 5 h 5"/>
                <a:gd name="T6" fmla="*/ 7 w 11"/>
                <a:gd name="T7" fmla="*/ 5 h 5"/>
                <a:gd name="T8" fmla="*/ 11 w 11"/>
                <a:gd name="T9" fmla="*/ 4 h 5"/>
                <a:gd name="T10" fmla="*/ 10 w 11"/>
                <a:gd name="T11" fmla="*/ 4 h 5"/>
                <a:gd name="T12" fmla="*/ 9 w 11"/>
                <a:gd name="T13" fmla="*/ 4 h 5"/>
                <a:gd name="T14" fmla="*/ 4 w 11"/>
                <a:gd name="T15" fmla="*/ 3 h 5"/>
                <a:gd name="T16" fmla="*/ 0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0"/>
                  </a:moveTo>
                  <a:lnTo>
                    <a:pt x="1" y="3"/>
                  </a:lnTo>
                  <a:lnTo>
                    <a:pt x="3" y="5"/>
                  </a:lnTo>
                  <a:lnTo>
                    <a:pt x="7" y="5"/>
                  </a:lnTo>
                  <a:lnTo>
                    <a:pt x="11" y="4"/>
                  </a:lnTo>
                  <a:lnTo>
                    <a:pt x="10" y="4"/>
                  </a:lnTo>
                  <a:lnTo>
                    <a:pt x="9" y="4"/>
                  </a:lnTo>
                  <a:lnTo>
                    <a:pt x="4"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6" name="Freeform 457"/>
            <p:cNvSpPr/>
            <p:nvPr/>
          </p:nvSpPr>
          <p:spPr bwMode="auto">
            <a:xfrm>
              <a:off x="3476" y="2432"/>
              <a:ext cx="17" cy="13"/>
            </a:xfrm>
            <a:custGeom>
              <a:avLst/>
              <a:gdLst>
                <a:gd name="T0" fmla="*/ 2 w 17"/>
                <a:gd name="T1" fmla="*/ 0 h 13"/>
                <a:gd name="T2" fmla="*/ 10 w 17"/>
                <a:gd name="T3" fmla="*/ 0 h 13"/>
                <a:gd name="T4" fmla="*/ 17 w 17"/>
                <a:gd name="T5" fmla="*/ 2 h 13"/>
                <a:gd name="T6" fmla="*/ 17 w 17"/>
                <a:gd name="T7" fmla="*/ 5 h 13"/>
                <a:gd name="T8" fmla="*/ 17 w 17"/>
                <a:gd name="T9" fmla="*/ 8 h 13"/>
                <a:gd name="T10" fmla="*/ 14 w 17"/>
                <a:gd name="T11" fmla="*/ 10 h 13"/>
                <a:gd name="T12" fmla="*/ 11 w 17"/>
                <a:gd name="T13" fmla="*/ 13 h 13"/>
                <a:gd name="T14" fmla="*/ 7 w 17"/>
                <a:gd name="T15" fmla="*/ 12 h 13"/>
                <a:gd name="T16" fmla="*/ 2 w 17"/>
                <a:gd name="T17" fmla="*/ 10 h 13"/>
                <a:gd name="T18" fmla="*/ 1 w 17"/>
                <a:gd name="T19" fmla="*/ 10 h 13"/>
                <a:gd name="T20" fmla="*/ 0 w 17"/>
                <a:gd name="T21" fmla="*/ 10 h 13"/>
                <a:gd name="T22" fmla="*/ 1 w 17"/>
                <a:gd name="T23" fmla="*/ 5 h 13"/>
                <a:gd name="T24" fmla="*/ 2 w 17"/>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2" y="0"/>
                  </a:moveTo>
                  <a:lnTo>
                    <a:pt x="10" y="0"/>
                  </a:lnTo>
                  <a:lnTo>
                    <a:pt x="17" y="2"/>
                  </a:lnTo>
                  <a:lnTo>
                    <a:pt x="17" y="5"/>
                  </a:lnTo>
                  <a:lnTo>
                    <a:pt x="17" y="8"/>
                  </a:lnTo>
                  <a:lnTo>
                    <a:pt x="14" y="10"/>
                  </a:lnTo>
                  <a:lnTo>
                    <a:pt x="11" y="13"/>
                  </a:lnTo>
                  <a:lnTo>
                    <a:pt x="7" y="12"/>
                  </a:lnTo>
                  <a:lnTo>
                    <a:pt x="2" y="10"/>
                  </a:lnTo>
                  <a:lnTo>
                    <a:pt x="1" y="10"/>
                  </a:lnTo>
                  <a:lnTo>
                    <a:pt x="0" y="10"/>
                  </a:lnTo>
                  <a:lnTo>
                    <a:pt x="1" y="5"/>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7" name="Freeform 458"/>
            <p:cNvSpPr/>
            <p:nvPr/>
          </p:nvSpPr>
          <p:spPr bwMode="auto">
            <a:xfrm>
              <a:off x="3274" y="2457"/>
              <a:ext cx="20" cy="13"/>
            </a:xfrm>
            <a:custGeom>
              <a:avLst/>
              <a:gdLst>
                <a:gd name="T0" fmla="*/ 5 w 20"/>
                <a:gd name="T1" fmla="*/ 0 h 13"/>
                <a:gd name="T2" fmla="*/ 12 w 20"/>
                <a:gd name="T3" fmla="*/ 1 h 13"/>
                <a:gd name="T4" fmla="*/ 20 w 20"/>
                <a:gd name="T5" fmla="*/ 3 h 13"/>
                <a:gd name="T6" fmla="*/ 20 w 20"/>
                <a:gd name="T7" fmla="*/ 4 h 13"/>
                <a:gd name="T8" fmla="*/ 20 w 20"/>
                <a:gd name="T9" fmla="*/ 4 h 13"/>
                <a:gd name="T10" fmla="*/ 20 w 20"/>
                <a:gd name="T11" fmla="*/ 7 h 13"/>
                <a:gd name="T12" fmla="*/ 19 w 20"/>
                <a:gd name="T13" fmla="*/ 8 h 13"/>
                <a:gd name="T14" fmla="*/ 13 w 20"/>
                <a:gd name="T15" fmla="*/ 11 h 13"/>
                <a:gd name="T16" fmla="*/ 9 w 20"/>
                <a:gd name="T17" fmla="*/ 13 h 13"/>
                <a:gd name="T18" fmla="*/ 5 w 20"/>
                <a:gd name="T19" fmla="*/ 11 h 13"/>
                <a:gd name="T20" fmla="*/ 0 w 20"/>
                <a:gd name="T21" fmla="*/ 7 h 13"/>
                <a:gd name="T22" fmla="*/ 2 w 20"/>
                <a:gd name="T23" fmla="*/ 5 h 13"/>
                <a:gd name="T24" fmla="*/ 3 w 20"/>
                <a:gd name="T25" fmla="*/ 4 h 13"/>
                <a:gd name="T26" fmla="*/ 3 w 20"/>
                <a:gd name="T27" fmla="*/ 3 h 13"/>
                <a:gd name="T28" fmla="*/ 5 w 20"/>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3">
                  <a:moveTo>
                    <a:pt x="5" y="0"/>
                  </a:moveTo>
                  <a:lnTo>
                    <a:pt x="12" y="1"/>
                  </a:lnTo>
                  <a:lnTo>
                    <a:pt x="20" y="3"/>
                  </a:lnTo>
                  <a:lnTo>
                    <a:pt x="20" y="4"/>
                  </a:lnTo>
                  <a:lnTo>
                    <a:pt x="20" y="4"/>
                  </a:lnTo>
                  <a:lnTo>
                    <a:pt x="20" y="7"/>
                  </a:lnTo>
                  <a:lnTo>
                    <a:pt x="19" y="8"/>
                  </a:lnTo>
                  <a:lnTo>
                    <a:pt x="13" y="11"/>
                  </a:lnTo>
                  <a:lnTo>
                    <a:pt x="9" y="13"/>
                  </a:lnTo>
                  <a:lnTo>
                    <a:pt x="5" y="11"/>
                  </a:lnTo>
                  <a:lnTo>
                    <a:pt x="0" y="7"/>
                  </a:lnTo>
                  <a:lnTo>
                    <a:pt x="2" y="5"/>
                  </a:lnTo>
                  <a:lnTo>
                    <a:pt x="3" y="4"/>
                  </a:lnTo>
                  <a:lnTo>
                    <a:pt x="3" y="3"/>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8" name="Freeform 459"/>
            <p:cNvSpPr/>
            <p:nvPr/>
          </p:nvSpPr>
          <p:spPr bwMode="auto">
            <a:xfrm>
              <a:off x="3713" y="2477"/>
              <a:ext cx="82" cy="33"/>
            </a:xfrm>
            <a:custGeom>
              <a:avLst/>
              <a:gdLst>
                <a:gd name="T0" fmla="*/ 4 w 82"/>
                <a:gd name="T1" fmla="*/ 0 h 33"/>
                <a:gd name="T2" fmla="*/ 11 w 82"/>
                <a:gd name="T3" fmla="*/ 1 h 33"/>
                <a:gd name="T4" fmla="*/ 15 w 82"/>
                <a:gd name="T5" fmla="*/ 3 h 33"/>
                <a:gd name="T6" fmla="*/ 18 w 82"/>
                <a:gd name="T7" fmla="*/ 7 h 33"/>
                <a:gd name="T8" fmla="*/ 21 w 82"/>
                <a:gd name="T9" fmla="*/ 11 h 33"/>
                <a:gd name="T10" fmla="*/ 28 w 82"/>
                <a:gd name="T11" fmla="*/ 5 h 33"/>
                <a:gd name="T12" fmla="*/ 35 w 82"/>
                <a:gd name="T13" fmla="*/ 1 h 33"/>
                <a:gd name="T14" fmla="*/ 47 w 82"/>
                <a:gd name="T15" fmla="*/ 4 h 33"/>
                <a:gd name="T16" fmla="*/ 58 w 82"/>
                <a:gd name="T17" fmla="*/ 4 h 33"/>
                <a:gd name="T18" fmla="*/ 64 w 82"/>
                <a:gd name="T19" fmla="*/ 4 h 33"/>
                <a:gd name="T20" fmla="*/ 70 w 82"/>
                <a:gd name="T21" fmla="*/ 5 h 33"/>
                <a:gd name="T22" fmla="*/ 74 w 82"/>
                <a:gd name="T23" fmla="*/ 7 h 33"/>
                <a:gd name="T24" fmla="*/ 80 w 82"/>
                <a:gd name="T25" fmla="*/ 10 h 33"/>
                <a:gd name="T26" fmla="*/ 81 w 82"/>
                <a:gd name="T27" fmla="*/ 10 h 33"/>
                <a:gd name="T28" fmla="*/ 82 w 82"/>
                <a:gd name="T29" fmla="*/ 10 h 33"/>
                <a:gd name="T30" fmla="*/ 81 w 82"/>
                <a:gd name="T31" fmla="*/ 13 h 33"/>
                <a:gd name="T32" fmla="*/ 80 w 82"/>
                <a:gd name="T33" fmla="*/ 15 h 33"/>
                <a:gd name="T34" fmla="*/ 74 w 82"/>
                <a:gd name="T35" fmla="*/ 21 h 33"/>
                <a:gd name="T36" fmla="*/ 65 w 82"/>
                <a:gd name="T37" fmla="*/ 25 h 33"/>
                <a:gd name="T38" fmla="*/ 54 w 82"/>
                <a:gd name="T39" fmla="*/ 30 h 33"/>
                <a:gd name="T40" fmla="*/ 41 w 82"/>
                <a:gd name="T41" fmla="*/ 33 h 33"/>
                <a:gd name="T42" fmla="*/ 30 w 82"/>
                <a:gd name="T43" fmla="*/ 33 h 33"/>
                <a:gd name="T44" fmla="*/ 18 w 82"/>
                <a:gd name="T45" fmla="*/ 33 h 33"/>
                <a:gd name="T46" fmla="*/ 15 w 82"/>
                <a:gd name="T47" fmla="*/ 30 h 33"/>
                <a:gd name="T48" fmla="*/ 12 w 82"/>
                <a:gd name="T49" fmla="*/ 28 h 33"/>
                <a:gd name="T50" fmla="*/ 10 w 82"/>
                <a:gd name="T51" fmla="*/ 25 h 33"/>
                <a:gd name="T52" fmla="*/ 10 w 82"/>
                <a:gd name="T53" fmla="*/ 21 h 33"/>
                <a:gd name="T54" fmla="*/ 7 w 82"/>
                <a:gd name="T55" fmla="*/ 20 h 33"/>
                <a:gd name="T56" fmla="*/ 5 w 82"/>
                <a:gd name="T57" fmla="*/ 20 h 33"/>
                <a:gd name="T58" fmla="*/ 5 w 82"/>
                <a:gd name="T59" fmla="*/ 18 h 33"/>
                <a:gd name="T60" fmla="*/ 4 w 82"/>
                <a:gd name="T61" fmla="*/ 15 h 33"/>
                <a:gd name="T62" fmla="*/ 7 w 82"/>
                <a:gd name="T63" fmla="*/ 15 h 33"/>
                <a:gd name="T64" fmla="*/ 8 w 82"/>
                <a:gd name="T65" fmla="*/ 15 h 33"/>
                <a:gd name="T66" fmla="*/ 4 w 82"/>
                <a:gd name="T67" fmla="*/ 13 h 33"/>
                <a:gd name="T68" fmla="*/ 0 w 82"/>
                <a:gd name="T69" fmla="*/ 10 h 33"/>
                <a:gd name="T70" fmla="*/ 0 w 82"/>
                <a:gd name="T71" fmla="*/ 8 h 33"/>
                <a:gd name="T72" fmla="*/ 0 w 82"/>
                <a:gd name="T73" fmla="*/ 8 h 33"/>
                <a:gd name="T74" fmla="*/ 4 w 82"/>
                <a:gd name="T75" fmla="*/ 7 h 33"/>
                <a:gd name="T76" fmla="*/ 7 w 82"/>
                <a:gd name="T77" fmla="*/ 5 h 33"/>
                <a:gd name="T78" fmla="*/ 5 w 82"/>
                <a:gd name="T79" fmla="*/ 3 h 33"/>
                <a:gd name="T80" fmla="*/ 4 w 82"/>
                <a:gd name="T8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33">
                  <a:moveTo>
                    <a:pt x="4" y="0"/>
                  </a:moveTo>
                  <a:lnTo>
                    <a:pt x="11" y="1"/>
                  </a:lnTo>
                  <a:lnTo>
                    <a:pt x="15" y="3"/>
                  </a:lnTo>
                  <a:lnTo>
                    <a:pt x="18" y="7"/>
                  </a:lnTo>
                  <a:lnTo>
                    <a:pt x="21" y="11"/>
                  </a:lnTo>
                  <a:lnTo>
                    <a:pt x="28" y="5"/>
                  </a:lnTo>
                  <a:lnTo>
                    <a:pt x="35" y="1"/>
                  </a:lnTo>
                  <a:lnTo>
                    <a:pt x="47" y="4"/>
                  </a:lnTo>
                  <a:lnTo>
                    <a:pt x="58" y="4"/>
                  </a:lnTo>
                  <a:lnTo>
                    <a:pt x="64" y="4"/>
                  </a:lnTo>
                  <a:lnTo>
                    <a:pt x="70" y="5"/>
                  </a:lnTo>
                  <a:lnTo>
                    <a:pt x="74" y="7"/>
                  </a:lnTo>
                  <a:lnTo>
                    <a:pt x="80" y="10"/>
                  </a:lnTo>
                  <a:lnTo>
                    <a:pt x="81" y="10"/>
                  </a:lnTo>
                  <a:lnTo>
                    <a:pt x="82" y="10"/>
                  </a:lnTo>
                  <a:lnTo>
                    <a:pt x="81" y="13"/>
                  </a:lnTo>
                  <a:lnTo>
                    <a:pt x="80" y="15"/>
                  </a:lnTo>
                  <a:lnTo>
                    <a:pt x="74" y="21"/>
                  </a:lnTo>
                  <a:lnTo>
                    <a:pt x="65" y="25"/>
                  </a:lnTo>
                  <a:lnTo>
                    <a:pt x="54" y="30"/>
                  </a:lnTo>
                  <a:lnTo>
                    <a:pt x="41" y="33"/>
                  </a:lnTo>
                  <a:lnTo>
                    <a:pt x="30" y="33"/>
                  </a:lnTo>
                  <a:lnTo>
                    <a:pt x="18" y="33"/>
                  </a:lnTo>
                  <a:lnTo>
                    <a:pt x="15" y="30"/>
                  </a:lnTo>
                  <a:lnTo>
                    <a:pt x="12" y="28"/>
                  </a:lnTo>
                  <a:lnTo>
                    <a:pt x="10" y="25"/>
                  </a:lnTo>
                  <a:lnTo>
                    <a:pt x="10" y="21"/>
                  </a:lnTo>
                  <a:lnTo>
                    <a:pt x="7" y="20"/>
                  </a:lnTo>
                  <a:lnTo>
                    <a:pt x="5" y="20"/>
                  </a:lnTo>
                  <a:lnTo>
                    <a:pt x="5" y="18"/>
                  </a:lnTo>
                  <a:lnTo>
                    <a:pt x="4" y="15"/>
                  </a:lnTo>
                  <a:lnTo>
                    <a:pt x="7" y="15"/>
                  </a:lnTo>
                  <a:lnTo>
                    <a:pt x="8" y="15"/>
                  </a:lnTo>
                  <a:lnTo>
                    <a:pt x="4" y="13"/>
                  </a:lnTo>
                  <a:lnTo>
                    <a:pt x="0" y="10"/>
                  </a:lnTo>
                  <a:lnTo>
                    <a:pt x="0" y="8"/>
                  </a:lnTo>
                  <a:lnTo>
                    <a:pt x="0" y="8"/>
                  </a:lnTo>
                  <a:lnTo>
                    <a:pt x="4" y="7"/>
                  </a:lnTo>
                  <a:lnTo>
                    <a:pt x="7" y="5"/>
                  </a:lnTo>
                  <a:lnTo>
                    <a:pt x="5" y="3"/>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9" name="Freeform 460"/>
            <p:cNvSpPr/>
            <p:nvPr/>
          </p:nvSpPr>
          <p:spPr bwMode="auto">
            <a:xfrm>
              <a:off x="3244" y="2485"/>
              <a:ext cx="26" cy="17"/>
            </a:xfrm>
            <a:custGeom>
              <a:avLst/>
              <a:gdLst>
                <a:gd name="T0" fmla="*/ 17 w 26"/>
                <a:gd name="T1" fmla="*/ 0 h 17"/>
                <a:gd name="T2" fmla="*/ 22 w 26"/>
                <a:gd name="T3" fmla="*/ 3 h 17"/>
                <a:gd name="T4" fmla="*/ 26 w 26"/>
                <a:gd name="T5" fmla="*/ 9 h 17"/>
                <a:gd name="T6" fmla="*/ 25 w 26"/>
                <a:gd name="T7" fmla="*/ 12 h 17"/>
                <a:gd name="T8" fmla="*/ 25 w 26"/>
                <a:gd name="T9" fmla="*/ 15 h 17"/>
                <a:gd name="T10" fmla="*/ 13 w 26"/>
                <a:gd name="T11" fmla="*/ 16 h 17"/>
                <a:gd name="T12" fmla="*/ 3 w 26"/>
                <a:gd name="T13" fmla="*/ 17 h 17"/>
                <a:gd name="T14" fmla="*/ 2 w 26"/>
                <a:gd name="T15" fmla="*/ 16 h 17"/>
                <a:gd name="T16" fmla="*/ 0 w 26"/>
                <a:gd name="T17" fmla="*/ 15 h 17"/>
                <a:gd name="T18" fmla="*/ 0 w 26"/>
                <a:gd name="T19" fmla="*/ 13 h 17"/>
                <a:gd name="T20" fmla="*/ 0 w 26"/>
                <a:gd name="T21" fmla="*/ 10 h 17"/>
                <a:gd name="T22" fmla="*/ 9 w 26"/>
                <a:gd name="T23" fmla="*/ 6 h 17"/>
                <a:gd name="T24" fmla="*/ 17 w 26"/>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7">
                  <a:moveTo>
                    <a:pt x="17" y="0"/>
                  </a:moveTo>
                  <a:lnTo>
                    <a:pt x="22" y="3"/>
                  </a:lnTo>
                  <a:lnTo>
                    <a:pt x="26" y="9"/>
                  </a:lnTo>
                  <a:lnTo>
                    <a:pt x="25" y="12"/>
                  </a:lnTo>
                  <a:lnTo>
                    <a:pt x="25" y="15"/>
                  </a:lnTo>
                  <a:lnTo>
                    <a:pt x="13" y="16"/>
                  </a:lnTo>
                  <a:lnTo>
                    <a:pt x="3" y="17"/>
                  </a:lnTo>
                  <a:lnTo>
                    <a:pt x="2" y="16"/>
                  </a:lnTo>
                  <a:lnTo>
                    <a:pt x="0" y="15"/>
                  </a:lnTo>
                  <a:lnTo>
                    <a:pt x="0" y="13"/>
                  </a:lnTo>
                  <a:lnTo>
                    <a:pt x="0" y="10"/>
                  </a:lnTo>
                  <a:lnTo>
                    <a:pt x="9" y="6"/>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0" name="Freeform 461"/>
            <p:cNvSpPr/>
            <p:nvPr/>
          </p:nvSpPr>
          <p:spPr bwMode="auto">
            <a:xfrm>
              <a:off x="3167" y="2487"/>
              <a:ext cx="52" cy="23"/>
            </a:xfrm>
            <a:custGeom>
              <a:avLst/>
              <a:gdLst>
                <a:gd name="T0" fmla="*/ 17 w 52"/>
                <a:gd name="T1" fmla="*/ 0 h 23"/>
                <a:gd name="T2" fmla="*/ 26 w 52"/>
                <a:gd name="T3" fmla="*/ 1 h 23"/>
                <a:gd name="T4" fmla="*/ 35 w 52"/>
                <a:gd name="T5" fmla="*/ 4 h 23"/>
                <a:gd name="T6" fmla="*/ 43 w 52"/>
                <a:gd name="T7" fmla="*/ 13 h 23"/>
                <a:gd name="T8" fmla="*/ 52 w 52"/>
                <a:gd name="T9" fmla="*/ 18 h 23"/>
                <a:gd name="T10" fmla="*/ 50 w 52"/>
                <a:gd name="T11" fmla="*/ 20 h 23"/>
                <a:gd name="T12" fmla="*/ 50 w 52"/>
                <a:gd name="T13" fmla="*/ 21 h 23"/>
                <a:gd name="T14" fmla="*/ 49 w 52"/>
                <a:gd name="T15" fmla="*/ 21 h 23"/>
                <a:gd name="T16" fmla="*/ 47 w 52"/>
                <a:gd name="T17" fmla="*/ 21 h 23"/>
                <a:gd name="T18" fmla="*/ 35 w 52"/>
                <a:gd name="T19" fmla="*/ 18 h 23"/>
                <a:gd name="T20" fmla="*/ 19 w 52"/>
                <a:gd name="T21" fmla="*/ 15 h 23"/>
                <a:gd name="T22" fmla="*/ 15 w 52"/>
                <a:gd name="T23" fmla="*/ 18 h 23"/>
                <a:gd name="T24" fmla="*/ 12 w 52"/>
                <a:gd name="T25" fmla="*/ 20 h 23"/>
                <a:gd name="T26" fmla="*/ 7 w 52"/>
                <a:gd name="T27" fmla="*/ 23 h 23"/>
                <a:gd name="T28" fmla="*/ 0 w 52"/>
                <a:gd name="T29" fmla="*/ 23 h 23"/>
                <a:gd name="T30" fmla="*/ 7 w 52"/>
                <a:gd name="T31" fmla="*/ 11 h 23"/>
                <a:gd name="T32" fmla="*/ 17 w 52"/>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23">
                  <a:moveTo>
                    <a:pt x="17" y="0"/>
                  </a:moveTo>
                  <a:lnTo>
                    <a:pt x="26" y="1"/>
                  </a:lnTo>
                  <a:lnTo>
                    <a:pt x="35" y="4"/>
                  </a:lnTo>
                  <a:lnTo>
                    <a:pt x="43" y="13"/>
                  </a:lnTo>
                  <a:lnTo>
                    <a:pt x="52" y="18"/>
                  </a:lnTo>
                  <a:lnTo>
                    <a:pt x="50" y="20"/>
                  </a:lnTo>
                  <a:lnTo>
                    <a:pt x="50" y="21"/>
                  </a:lnTo>
                  <a:lnTo>
                    <a:pt x="49" y="21"/>
                  </a:lnTo>
                  <a:lnTo>
                    <a:pt x="47" y="21"/>
                  </a:lnTo>
                  <a:lnTo>
                    <a:pt x="35" y="18"/>
                  </a:lnTo>
                  <a:lnTo>
                    <a:pt x="19" y="15"/>
                  </a:lnTo>
                  <a:lnTo>
                    <a:pt x="15" y="18"/>
                  </a:lnTo>
                  <a:lnTo>
                    <a:pt x="12" y="20"/>
                  </a:lnTo>
                  <a:lnTo>
                    <a:pt x="7" y="23"/>
                  </a:lnTo>
                  <a:lnTo>
                    <a:pt x="0" y="23"/>
                  </a:lnTo>
                  <a:lnTo>
                    <a:pt x="7" y="11"/>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1" name="Freeform 462"/>
            <p:cNvSpPr/>
            <p:nvPr/>
          </p:nvSpPr>
          <p:spPr bwMode="auto">
            <a:xfrm>
              <a:off x="3864" y="2567"/>
              <a:ext cx="14" cy="10"/>
            </a:xfrm>
            <a:custGeom>
              <a:avLst/>
              <a:gdLst>
                <a:gd name="T0" fmla="*/ 0 w 14"/>
                <a:gd name="T1" fmla="*/ 0 h 10"/>
                <a:gd name="T2" fmla="*/ 7 w 14"/>
                <a:gd name="T3" fmla="*/ 1 h 10"/>
                <a:gd name="T4" fmla="*/ 13 w 14"/>
                <a:gd name="T5" fmla="*/ 3 h 10"/>
                <a:gd name="T6" fmla="*/ 14 w 14"/>
                <a:gd name="T7" fmla="*/ 5 h 10"/>
                <a:gd name="T8" fmla="*/ 14 w 14"/>
                <a:gd name="T9" fmla="*/ 7 h 10"/>
                <a:gd name="T10" fmla="*/ 14 w 14"/>
                <a:gd name="T11" fmla="*/ 8 h 10"/>
                <a:gd name="T12" fmla="*/ 14 w 14"/>
                <a:gd name="T13" fmla="*/ 10 h 10"/>
                <a:gd name="T14" fmla="*/ 14 w 14"/>
                <a:gd name="T15" fmla="*/ 10 h 10"/>
                <a:gd name="T16" fmla="*/ 13 w 14"/>
                <a:gd name="T17" fmla="*/ 10 h 10"/>
                <a:gd name="T18" fmla="*/ 4 w 14"/>
                <a:gd name="T19" fmla="*/ 5 h 10"/>
                <a:gd name="T20" fmla="*/ 0 w 1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
                  <a:moveTo>
                    <a:pt x="0" y="0"/>
                  </a:moveTo>
                  <a:lnTo>
                    <a:pt x="7" y="1"/>
                  </a:lnTo>
                  <a:lnTo>
                    <a:pt x="13" y="3"/>
                  </a:lnTo>
                  <a:lnTo>
                    <a:pt x="14" y="5"/>
                  </a:lnTo>
                  <a:lnTo>
                    <a:pt x="14" y="7"/>
                  </a:lnTo>
                  <a:lnTo>
                    <a:pt x="14" y="8"/>
                  </a:lnTo>
                  <a:lnTo>
                    <a:pt x="14" y="10"/>
                  </a:lnTo>
                  <a:lnTo>
                    <a:pt x="14" y="10"/>
                  </a:lnTo>
                  <a:lnTo>
                    <a:pt x="13" y="10"/>
                  </a:lnTo>
                  <a:lnTo>
                    <a:pt x="4"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2" name="Freeform 463"/>
            <p:cNvSpPr/>
            <p:nvPr/>
          </p:nvSpPr>
          <p:spPr bwMode="auto">
            <a:xfrm>
              <a:off x="2655" y="2577"/>
              <a:ext cx="17" cy="18"/>
            </a:xfrm>
            <a:custGeom>
              <a:avLst/>
              <a:gdLst>
                <a:gd name="T0" fmla="*/ 4 w 17"/>
                <a:gd name="T1" fmla="*/ 0 h 18"/>
                <a:gd name="T2" fmla="*/ 5 w 17"/>
                <a:gd name="T3" fmla="*/ 1 h 18"/>
                <a:gd name="T4" fmla="*/ 5 w 17"/>
                <a:gd name="T5" fmla="*/ 4 h 18"/>
                <a:gd name="T6" fmla="*/ 11 w 17"/>
                <a:gd name="T7" fmla="*/ 3 h 18"/>
                <a:gd name="T8" fmla="*/ 17 w 17"/>
                <a:gd name="T9" fmla="*/ 3 h 18"/>
                <a:gd name="T10" fmla="*/ 17 w 17"/>
                <a:gd name="T11" fmla="*/ 5 h 18"/>
                <a:gd name="T12" fmla="*/ 17 w 17"/>
                <a:gd name="T13" fmla="*/ 8 h 18"/>
                <a:gd name="T14" fmla="*/ 15 w 17"/>
                <a:gd name="T15" fmla="*/ 10 h 18"/>
                <a:gd name="T16" fmla="*/ 14 w 17"/>
                <a:gd name="T17" fmla="*/ 13 h 18"/>
                <a:gd name="T18" fmla="*/ 10 w 17"/>
                <a:gd name="T19" fmla="*/ 14 h 18"/>
                <a:gd name="T20" fmla="*/ 5 w 17"/>
                <a:gd name="T21" fmla="*/ 18 h 18"/>
                <a:gd name="T22" fmla="*/ 4 w 17"/>
                <a:gd name="T23" fmla="*/ 17 h 18"/>
                <a:gd name="T24" fmla="*/ 3 w 17"/>
                <a:gd name="T25" fmla="*/ 17 h 18"/>
                <a:gd name="T26" fmla="*/ 1 w 17"/>
                <a:gd name="T27" fmla="*/ 10 h 18"/>
                <a:gd name="T28" fmla="*/ 0 w 17"/>
                <a:gd name="T29" fmla="*/ 4 h 18"/>
                <a:gd name="T30" fmla="*/ 3 w 17"/>
                <a:gd name="T31" fmla="*/ 1 h 18"/>
                <a:gd name="T32" fmla="*/ 4 w 17"/>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4" y="0"/>
                  </a:moveTo>
                  <a:lnTo>
                    <a:pt x="5" y="1"/>
                  </a:lnTo>
                  <a:lnTo>
                    <a:pt x="5" y="4"/>
                  </a:lnTo>
                  <a:lnTo>
                    <a:pt x="11" y="3"/>
                  </a:lnTo>
                  <a:lnTo>
                    <a:pt x="17" y="3"/>
                  </a:lnTo>
                  <a:lnTo>
                    <a:pt x="17" y="5"/>
                  </a:lnTo>
                  <a:lnTo>
                    <a:pt x="17" y="8"/>
                  </a:lnTo>
                  <a:lnTo>
                    <a:pt x="15" y="10"/>
                  </a:lnTo>
                  <a:lnTo>
                    <a:pt x="14" y="13"/>
                  </a:lnTo>
                  <a:lnTo>
                    <a:pt x="10" y="14"/>
                  </a:lnTo>
                  <a:lnTo>
                    <a:pt x="5" y="18"/>
                  </a:lnTo>
                  <a:lnTo>
                    <a:pt x="4" y="17"/>
                  </a:lnTo>
                  <a:lnTo>
                    <a:pt x="3" y="17"/>
                  </a:lnTo>
                  <a:lnTo>
                    <a:pt x="1" y="10"/>
                  </a:lnTo>
                  <a:lnTo>
                    <a:pt x="0" y="4"/>
                  </a:lnTo>
                  <a:lnTo>
                    <a:pt x="3"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3" name="Freeform 464"/>
            <p:cNvSpPr/>
            <p:nvPr/>
          </p:nvSpPr>
          <p:spPr bwMode="auto">
            <a:xfrm>
              <a:off x="3845" y="2580"/>
              <a:ext cx="70" cy="91"/>
            </a:xfrm>
            <a:custGeom>
              <a:avLst/>
              <a:gdLst>
                <a:gd name="T0" fmla="*/ 70 w 70"/>
                <a:gd name="T1" fmla="*/ 55 h 91"/>
                <a:gd name="T2" fmla="*/ 70 w 70"/>
                <a:gd name="T3" fmla="*/ 60 h 91"/>
                <a:gd name="T4" fmla="*/ 70 w 70"/>
                <a:gd name="T5" fmla="*/ 65 h 91"/>
                <a:gd name="T6" fmla="*/ 66 w 70"/>
                <a:gd name="T7" fmla="*/ 65 h 91"/>
                <a:gd name="T8" fmla="*/ 62 w 70"/>
                <a:gd name="T9" fmla="*/ 67 h 91"/>
                <a:gd name="T10" fmla="*/ 63 w 70"/>
                <a:gd name="T11" fmla="*/ 68 h 91"/>
                <a:gd name="T12" fmla="*/ 65 w 70"/>
                <a:gd name="T13" fmla="*/ 71 h 91"/>
                <a:gd name="T14" fmla="*/ 68 w 70"/>
                <a:gd name="T15" fmla="*/ 72 h 91"/>
                <a:gd name="T16" fmla="*/ 69 w 70"/>
                <a:gd name="T17" fmla="*/ 75 h 91"/>
                <a:gd name="T18" fmla="*/ 69 w 70"/>
                <a:gd name="T19" fmla="*/ 77 h 91"/>
                <a:gd name="T20" fmla="*/ 69 w 70"/>
                <a:gd name="T21" fmla="*/ 77 h 91"/>
                <a:gd name="T22" fmla="*/ 49 w 70"/>
                <a:gd name="T23" fmla="*/ 78 h 91"/>
                <a:gd name="T24" fmla="*/ 32 w 70"/>
                <a:gd name="T25" fmla="*/ 81 h 91"/>
                <a:gd name="T26" fmla="*/ 15 w 70"/>
                <a:gd name="T27" fmla="*/ 87 h 91"/>
                <a:gd name="T28" fmla="*/ 0 w 70"/>
                <a:gd name="T29" fmla="*/ 91 h 91"/>
                <a:gd name="T30" fmla="*/ 0 w 70"/>
                <a:gd name="T31" fmla="*/ 91 h 91"/>
                <a:gd name="T32" fmla="*/ 0 w 70"/>
                <a:gd name="T33" fmla="*/ 89 h 91"/>
                <a:gd name="T34" fmla="*/ 0 w 70"/>
                <a:gd name="T35" fmla="*/ 88 h 91"/>
                <a:gd name="T36" fmla="*/ 2 w 70"/>
                <a:gd name="T37" fmla="*/ 85 h 91"/>
                <a:gd name="T38" fmla="*/ 12 w 70"/>
                <a:gd name="T39" fmla="*/ 80 h 91"/>
                <a:gd name="T40" fmla="*/ 25 w 70"/>
                <a:gd name="T41" fmla="*/ 72 h 91"/>
                <a:gd name="T42" fmla="*/ 16 w 70"/>
                <a:gd name="T43" fmla="*/ 71 h 91"/>
                <a:gd name="T44" fmla="*/ 9 w 70"/>
                <a:gd name="T45" fmla="*/ 67 h 91"/>
                <a:gd name="T46" fmla="*/ 12 w 70"/>
                <a:gd name="T47" fmla="*/ 58 h 91"/>
                <a:gd name="T48" fmla="*/ 13 w 70"/>
                <a:gd name="T49" fmla="*/ 51 h 91"/>
                <a:gd name="T50" fmla="*/ 22 w 70"/>
                <a:gd name="T51" fmla="*/ 51 h 91"/>
                <a:gd name="T52" fmla="*/ 30 w 70"/>
                <a:gd name="T53" fmla="*/ 51 h 91"/>
                <a:gd name="T54" fmla="*/ 26 w 70"/>
                <a:gd name="T55" fmla="*/ 37 h 91"/>
                <a:gd name="T56" fmla="*/ 19 w 70"/>
                <a:gd name="T57" fmla="*/ 25 h 91"/>
                <a:gd name="T58" fmla="*/ 10 w 70"/>
                <a:gd name="T59" fmla="*/ 12 h 91"/>
                <a:gd name="T60" fmla="*/ 5 w 70"/>
                <a:gd name="T61" fmla="*/ 1 h 91"/>
                <a:gd name="T62" fmla="*/ 5 w 70"/>
                <a:gd name="T63" fmla="*/ 0 h 91"/>
                <a:gd name="T64" fmla="*/ 5 w 70"/>
                <a:gd name="T65" fmla="*/ 0 h 91"/>
                <a:gd name="T66" fmla="*/ 9 w 70"/>
                <a:gd name="T67" fmla="*/ 0 h 91"/>
                <a:gd name="T68" fmla="*/ 15 w 70"/>
                <a:gd name="T69" fmla="*/ 0 h 91"/>
                <a:gd name="T70" fmla="*/ 15 w 70"/>
                <a:gd name="T71" fmla="*/ 4 h 91"/>
                <a:gd name="T72" fmla="*/ 15 w 70"/>
                <a:gd name="T73" fmla="*/ 8 h 91"/>
                <a:gd name="T74" fmla="*/ 16 w 70"/>
                <a:gd name="T75" fmla="*/ 8 h 91"/>
                <a:gd name="T76" fmla="*/ 19 w 70"/>
                <a:gd name="T77" fmla="*/ 8 h 91"/>
                <a:gd name="T78" fmla="*/ 23 w 70"/>
                <a:gd name="T79" fmla="*/ 5 h 91"/>
                <a:gd name="T80" fmla="*/ 26 w 70"/>
                <a:gd name="T81" fmla="*/ 2 h 91"/>
                <a:gd name="T82" fmla="*/ 32 w 70"/>
                <a:gd name="T83" fmla="*/ 1 h 91"/>
                <a:gd name="T84" fmla="*/ 38 w 70"/>
                <a:gd name="T85" fmla="*/ 1 h 91"/>
                <a:gd name="T86" fmla="*/ 39 w 70"/>
                <a:gd name="T87" fmla="*/ 8 h 91"/>
                <a:gd name="T88" fmla="*/ 40 w 70"/>
                <a:gd name="T89" fmla="*/ 15 h 91"/>
                <a:gd name="T90" fmla="*/ 42 w 70"/>
                <a:gd name="T91" fmla="*/ 24 h 91"/>
                <a:gd name="T92" fmla="*/ 46 w 70"/>
                <a:gd name="T93" fmla="*/ 31 h 91"/>
                <a:gd name="T94" fmla="*/ 49 w 70"/>
                <a:gd name="T95" fmla="*/ 38 h 91"/>
                <a:gd name="T96" fmla="*/ 53 w 70"/>
                <a:gd name="T97" fmla="*/ 45 h 91"/>
                <a:gd name="T98" fmla="*/ 58 w 70"/>
                <a:gd name="T99" fmla="*/ 51 h 91"/>
                <a:gd name="T100" fmla="*/ 62 w 70"/>
                <a:gd name="T101" fmla="*/ 55 h 91"/>
                <a:gd name="T102" fmla="*/ 66 w 70"/>
                <a:gd name="T103" fmla="*/ 55 h 91"/>
                <a:gd name="T104" fmla="*/ 70 w 70"/>
                <a:gd name="T105"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91">
                  <a:moveTo>
                    <a:pt x="70" y="55"/>
                  </a:moveTo>
                  <a:lnTo>
                    <a:pt x="70" y="60"/>
                  </a:lnTo>
                  <a:lnTo>
                    <a:pt x="70" y="65"/>
                  </a:lnTo>
                  <a:lnTo>
                    <a:pt x="66" y="65"/>
                  </a:lnTo>
                  <a:lnTo>
                    <a:pt x="62" y="67"/>
                  </a:lnTo>
                  <a:lnTo>
                    <a:pt x="63" y="68"/>
                  </a:lnTo>
                  <a:lnTo>
                    <a:pt x="65" y="71"/>
                  </a:lnTo>
                  <a:lnTo>
                    <a:pt x="68" y="72"/>
                  </a:lnTo>
                  <a:lnTo>
                    <a:pt x="69" y="75"/>
                  </a:lnTo>
                  <a:lnTo>
                    <a:pt x="69" y="77"/>
                  </a:lnTo>
                  <a:lnTo>
                    <a:pt x="69" y="77"/>
                  </a:lnTo>
                  <a:lnTo>
                    <a:pt x="49" y="78"/>
                  </a:lnTo>
                  <a:lnTo>
                    <a:pt x="32" y="81"/>
                  </a:lnTo>
                  <a:lnTo>
                    <a:pt x="15" y="87"/>
                  </a:lnTo>
                  <a:lnTo>
                    <a:pt x="0" y="91"/>
                  </a:lnTo>
                  <a:lnTo>
                    <a:pt x="0" y="91"/>
                  </a:lnTo>
                  <a:lnTo>
                    <a:pt x="0" y="89"/>
                  </a:lnTo>
                  <a:lnTo>
                    <a:pt x="0" y="88"/>
                  </a:lnTo>
                  <a:lnTo>
                    <a:pt x="2" y="85"/>
                  </a:lnTo>
                  <a:lnTo>
                    <a:pt x="12" y="80"/>
                  </a:lnTo>
                  <a:lnTo>
                    <a:pt x="25" y="72"/>
                  </a:lnTo>
                  <a:lnTo>
                    <a:pt x="16" y="71"/>
                  </a:lnTo>
                  <a:lnTo>
                    <a:pt x="9" y="67"/>
                  </a:lnTo>
                  <a:lnTo>
                    <a:pt x="12" y="58"/>
                  </a:lnTo>
                  <a:lnTo>
                    <a:pt x="13" y="51"/>
                  </a:lnTo>
                  <a:lnTo>
                    <a:pt x="22" y="51"/>
                  </a:lnTo>
                  <a:lnTo>
                    <a:pt x="30" y="51"/>
                  </a:lnTo>
                  <a:lnTo>
                    <a:pt x="26" y="37"/>
                  </a:lnTo>
                  <a:lnTo>
                    <a:pt x="19" y="25"/>
                  </a:lnTo>
                  <a:lnTo>
                    <a:pt x="10" y="12"/>
                  </a:lnTo>
                  <a:lnTo>
                    <a:pt x="5" y="1"/>
                  </a:lnTo>
                  <a:lnTo>
                    <a:pt x="5" y="0"/>
                  </a:lnTo>
                  <a:lnTo>
                    <a:pt x="5" y="0"/>
                  </a:lnTo>
                  <a:lnTo>
                    <a:pt x="9" y="0"/>
                  </a:lnTo>
                  <a:lnTo>
                    <a:pt x="15" y="0"/>
                  </a:lnTo>
                  <a:lnTo>
                    <a:pt x="15" y="4"/>
                  </a:lnTo>
                  <a:lnTo>
                    <a:pt x="15" y="8"/>
                  </a:lnTo>
                  <a:lnTo>
                    <a:pt x="16" y="8"/>
                  </a:lnTo>
                  <a:lnTo>
                    <a:pt x="19" y="8"/>
                  </a:lnTo>
                  <a:lnTo>
                    <a:pt x="23" y="5"/>
                  </a:lnTo>
                  <a:lnTo>
                    <a:pt x="26" y="2"/>
                  </a:lnTo>
                  <a:lnTo>
                    <a:pt x="32" y="1"/>
                  </a:lnTo>
                  <a:lnTo>
                    <a:pt x="38" y="1"/>
                  </a:lnTo>
                  <a:lnTo>
                    <a:pt x="39" y="8"/>
                  </a:lnTo>
                  <a:lnTo>
                    <a:pt x="40" y="15"/>
                  </a:lnTo>
                  <a:lnTo>
                    <a:pt x="42" y="24"/>
                  </a:lnTo>
                  <a:lnTo>
                    <a:pt x="46" y="31"/>
                  </a:lnTo>
                  <a:lnTo>
                    <a:pt x="49" y="38"/>
                  </a:lnTo>
                  <a:lnTo>
                    <a:pt x="53" y="45"/>
                  </a:lnTo>
                  <a:lnTo>
                    <a:pt x="58" y="51"/>
                  </a:lnTo>
                  <a:lnTo>
                    <a:pt x="62" y="55"/>
                  </a:lnTo>
                  <a:lnTo>
                    <a:pt x="66" y="55"/>
                  </a:lnTo>
                  <a:lnTo>
                    <a:pt x="70"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4" name="Freeform 465"/>
            <p:cNvSpPr/>
            <p:nvPr/>
          </p:nvSpPr>
          <p:spPr bwMode="auto">
            <a:xfrm>
              <a:off x="2359" y="2610"/>
              <a:ext cx="9" cy="4"/>
            </a:xfrm>
            <a:custGeom>
              <a:avLst/>
              <a:gdLst>
                <a:gd name="T0" fmla="*/ 0 w 9"/>
                <a:gd name="T1" fmla="*/ 0 h 4"/>
                <a:gd name="T2" fmla="*/ 4 w 9"/>
                <a:gd name="T3" fmla="*/ 0 h 4"/>
                <a:gd name="T4" fmla="*/ 9 w 9"/>
                <a:gd name="T5" fmla="*/ 0 h 4"/>
                <a:gd name="T6" fmla="*/ 7 w 9"/>
                <a:gd name="T7" fmla="*/ 1 h 4"/>
                <a:gd name="T8" fmla="*/ 7 w 9"/>
                <a:gd name="T9" fmla="*/ 2 h 4"/>
                <a:gd name="T10" fmla="*/ 6 w 9"/>
                <a:gd name="T11" fmla="*/ 2 h 4"/>
                <a:gd name="T12" fmla="*/ 4 w 9"/>
                <a:gd name="T13" fmla="*/ 2 h 4"/>
                <a:gd name="T14" fmla="*/ 2 w 9"/>
                <a:gd name="T15" fmla="*/ 4 h 4"/>
                <a:gd name="T16" fmla="*/ 0 w 9"/>
                <a:gd name="T17" fmla="*/ 4 h 4"/>
                <a:gd name="T18" fmla="*/ 0 w 9"/>
                <a:gd name="T19" fmla="*/ 2 h 4"/>
                <a:gd name="T20" fmla="*/ 0 w 9"/>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
                  <a:moveTo>
                    <a:pt x="0" y="0"/>
                  </a:moveTo>
                  <a:lnTo>
                    <a:pt x="4" y="0"/>
                  </a:lnTo>
                  <a:lnTo>
                    <a:pt x="9" y="0"/>
                  </a:lnTo>
                  <a:lnTo>
                    <a:pt x="7" y="1"/>
                  </a:lnTo>
                  <a:lnTo>
                    <a:pt x="7" y="2"/>
                  </a:lnTo>
                  <a:lnTo>
                    <a:pt x="6" y="2"/>
                  </a:lnTo>
                  <a:lnTo>
                    <a:pt x="4" y="2"/>
                  </a:lnTo>
                  <a:lnTo>
                    <a:pt x="2" y="4"/>
                  </a:lnTo>
                  <a:lnTo>
                    <a:pt x="0" y="4"/>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5" name="Freeform 466"/>
            <p:cNvSpPr/>
            <p:nvPr/>
          </p:nvSpPr>
          <p:spPr bwMode="auto">
            <a:xfrm>
              <a:off x="3798" y="2611"/>
              <a:ext cx="49" cy="40"/>
            </a:xfrm>
            <a:custGeom>
              <a:avLst/>
              <a:gdLst>
                <a:gd name="T0" fmla="*/ 23 w 49"/>
                <a:gd name="T1" fmla="*/ 0 h 40"/>
                <a:gd name="T2" fmla="*/ 36 w 49"/>
                <a:gd name="T3" fmla="*/ 1 h 40"/>
                <a:gd name="T4" fmla="*/ 49 w 49"/>
                <a:gd name="T5" fmla="*/ 1 h 40"/>
                <a:gd name="T6" fmla="*/ 49 w 49"/>
                <a:gd name="T7" fmla="*/ 3 h 40"/>
                <a:gd name="T8" fmla="*/ 49 w 49"/>
                <a:gd name="T9" fmla="*/ 3 h 40"/>
                <a:gd name="T10" fmla="*/ 45 w 49"/>
                <a:gd name="T11" fmla="*/ 14 h 40"/>
                <a:gd name="T12" fmla="*/ 42 w 49"/>
                <a:gd name="T13" fmla="*/ 27 h 40"/>
                <a:gd name="T14" fmla="*/ 35 w 49"/>
                <a:gd name="T15" fmla="*/ 31 h 40"/>
                <a:gd name="T16" fmla="*/ 25 w 49"/>
                <a:gd name="T17" fmla="*/ 36 h 40"/>
                <a:gd name="T18" fmla="*/ 20 w 49"/>
                <a:gd name="T19" fmla="*/ 39 h 40"/>
                <a:gd name="T20" fmla="*/ 15 w 49"/>
                <a:gd name="T21" fmla="*/ 40 h 40"/>
                <a:gd name="T22" fmla="*/ 10 w 49"/>
                <a:gd name="T23" fmla="*/ 40 h 40"/>
                <a:gd name="T24" fmla="*/ 6 w 49"/>
                <a:gd name="T25" fmla="*/ 40 h 40"/>
                <a:gd name="T26" fmla="*/ 3 w 49"/>
                <a:gd name="T27" fmla="*/ 39 h 40"/>
                <a:gd name="T28" fmla="*/ 0 w 49"/>
                <a:gd name="T29" fmla="*/ 37 h 40"/>
                <a:gd name="T30" fmla="*/ 5 w 49"/>
                <a:gd name="T31" fmla="*/ 23 h 40"/>
                <a:gd name="T32" fmla="*/ 10 w 49"/>
                <a:gd name="T33" fmla="*/ 9 h 40"/>
                <a:gd name="T34" fmla="*/ 17 w 49"/>
                <a:gd name="T35" fmla="*/ 6 h 40"/>
                <a:gd name="T36" fmla="*/ 23 w 49"/>
                <a:gd name="T3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3" y="0"/>
                  </a:moveTo>
                  <a:lnTo>
                    <a:pt x="36" y="1"/>
                  </a:lnTo>
                  <a:lnTo>
                    <a:pt x="49" y="1"/>
                  </a:lnTo>
                  <a:lnTo>
                    <a:pt x="49" y="3"/>
                  </a:lnTo>
                  <a:lnTo>
                    <a:pt x="49" y="3"/>
                  </a:lnTo>
                  <a:lnTo>
                    <a:pt x="45" y="14"/>
                  </a:lnTo>
                  <a:lnTo>
                    <a:pt x="42" y="27"/>
                  </a:lnTo>
                  <a:lnTo>
                    <a:pt x="35" y="31"/>
                  </a:lnTo>
                  <a:lnTo>
                    <a:pt x="25" y="36"/>
                  </a:lnTo>
                  <a:lnTo>
                    <a:pt x="20" y="39"/>
                  </a:lnTo>
                  <a:lnTo>
                    <a:pt x="15" y="40"/>
                  </a:lnTo>
                  <a:lnTo>
                    <a:pt x="10" y="40"/>
                  </a:lnTo>
                  <a:lnTo>
                    <a:pt x="6" y="40"/>
                  </a:lnTo>
                  <a:lnTo>
                    <a:pt x="3" y="39"/>
                  </a:lnTo>
                  <a:lnTo>
                    <a:pt x="0" y="37"/>
                  </a:lnTo>
                  <a:lnTo>
                    <a:pt x="5" y="23"/>
                  </a:lnTo>
                  <a:lnTo>
                    <a:pt x="10" y="9"/>
                  </a:lnTo>
                  <a:lnTo>
                    <a:pt x="17" y="6"/>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6" name="Freeform 467"/>
            <p:cNvSpPr/>
            <p:nvPr/>
          </p:nvSpPr>
          <p:spPr bwMode="auto">
            <a:xfrm>
              <a:off x="2643" y="2620"/>
              <a:ext cx="12" cy="18"/>
            </a:xfrm>
            <a:custGeom>
              <a:avLst/>
              <a:gdLst>
                <a:gd name="T0" fmla="*/ 7 w 12"/>
                <a:gd name="T1" fmla="*/ 0 h 18"/>
                <a:gd name="T2" fmla="*/ 10 w 12"/>
                <a:gd name="T3" fmla="*/ 0 h 18"/>
                <a:gd name="T4" fmla="*/ 12 w 12"/>
                <a:gd name="T5" fmla="*/ 0 h 18"/>
                <a:gd name="T6" fmla="*/ 10 w 12"/>
                <a:gd name="T7" fmla="*/ 5 h 18"/>
                <a:gd name="T8" fmla="*/ 9 w 12"/>
                <a:gd name="T9" fmla="*/ 10 h 18"/>
                <a:gd name="T10" fmla="*/ 6 w 12"/>
                <a:gd name="T11" fmla="*/ 14 h 18"/>
                <a:gd name="T12" fmla="*/ 3 w 12"/>
                <a:gd name="T13" fmla="*/ 18 h 18"/>
                <a:gd name="T14" fmla="*/ 2 w 12"/>
                <a:gd name="T15" fmla="*/ 17 h 18"/>
                <a:gd name="T16" fmla="*/ 0 w 12"/>
                <a:gd name="T17" fmla="*/ 17 h 18"/>
                <a:gd name="T18" fmla="*/ 0 w 12"/>
                <a:gd name="T19" fmla="*/ 12 h 18"/>
                <a:gd name="T20" fmla="*/ 0 w 12"/>
                <a:gd name="T21" fmla="*/ 7 h 18"/>
                <a:gd name="T22" fmla="*/ 3 w 12"/>
                <a:gd name="T23" fmla="*/ 4 h 18"/>
                <a:gd name="T24" fmla="*/ 7 w 12"/>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8">
                  <a:moveTo>
                    <a:pt x="7" y="0"/>
                  </a:moveTo>
                  <a:lnTo>
                    <a:pt x="10" y="0"/>
                  </a:lnTo>
                  <a:lnTo>
                    <a:pt x="12" y="0"/>
                  </a:lnTo>
                  <a:lnTo>
                    <a:pt x="10" y="5"/>
                  </a:lnTo>
                  <a:lnTo>
                    <a:pt x="9" y="10"/>
                  </a:lnTo>
                  <a:lnTo>
                    <a:pt x="6" y="14"/>
                  </a:lnTo>
                  <a:lnTo>
                    <a:pt x="3" y="18"/>
                  </a:lnTo>
                  <a:lnTo>
                    <a:pt x="2" y="17"/>
                  </a:lnTo>
                  <a:lnTo>
                    <a:pt x="0" y="17"/>
                  </a:lnTo>
                  <a:lnTo>
                    <a:pt x="0" y="12"/>
                  </a:lnTo>
                  <a:lnTo>
                    <a:pt x="0" y="7"/>
                  </a:lnTo>
                  <a:lnTo>
                    <a:pt x="3" y="4"/>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7" name="Freeform 468"/>
            <p:cNvSpPr/>
            <p:nvPr/>
          </p:nvSpPr>
          <p:spPr bwMode="auto">
            <a:xfrm>
              <a:off x="3317" y="2654"/>
              <a:ext cx="63" cy="57"/>
            </a:xfrm>
            <a:custGeom>
              <a:avLst/>
              <a:gdLst>
                <a:gd name="T0" fmla="*/ 36 w 63"/>
                <a:gd name="T1" fmla="*/ 0 h 57"/>
                <a:gd name="T2" fmla="*/ 39 w 63"/>
                <a:gd name="T3" fmla="*/ 3 h 57"/>
                <a:gd name="T4" fmla="*/ 39 w 63"/>
                <a:gd name="T5" fmla="*/ 6 h 57"/>
                <a:gd name="T6" fmla="*/ 39 w 63"/>
                <a:gd name="T7" fmla="*/ 7 h 57"/>
                <a:gd name="T8" fmla="*/ 37 w 63"/>
                <a:gd name="T9" fmla="*/ 10 h 57"/>
                <a:gd name="T10" fmla="*/ 34 w 63"/>
                <a:gd name="T11" fmla="*/ 14 h 57"/>
                <a:gd name="T12" fmla="*/ 30 w 63"/>
                <a:gd name="T13" fmla="*/ 17 h 57"/>
                <a:gd name="T14" fmla="*/ 34 w 63"/>
                <a:gd name="T15" fmla="*/ 17 h 57"/>
                <a:gd name="T16" fmla="*/ 37 w 63"/>
                <a:gd name="T17" fmla="*/ 17 h 57"/>
                <a:gd name="T18" fmla="*/ 37 w 63"/>
                <a:gd name="T19" fmla="*/ 21 h 57"/>
                <a:gd name="T20" fmla="*/ 37 w 63"/>
                <a:gd name="T21" fmla="*/ 25 h 57"/>
                <a:gd name="T22" fmla="*/ 40 w 63"/>
                <a:gd name="T23" fmla="*/ 24 h 57"/>
                <a:gd name="T24" fmla="*/ 43 w 63"/>
                <a:gd name="T25" fmla="*/ 21 h 57"/>
                <a:gd name="T26" fmla="*/ 47 w 63"/>
                <a:gd name="T27" fmla="*/ 20 h 57"/>
                <a:gd name="T28" fmla="*/ 53 w 63"/>
                <a:gd name="T29" fmla="*/ 18 h 57"/>
                <a:gd name="T30" fmla="*/ 57 w 63"/>
                <a:gd name="T31" fmla="*/ 20 h 57"/>
                <a:gd name="T32" fmla="*/ 63 w 63"/>
                <a:gd name="T33" fmla="*/ 21 h 57"/>
                <a:gd name="T34" fmla="*/ 59 w 63"/>
                <a:gd name="T35" fmla="*/ 38 h 57"/>
                <a:gd name="T36" fmla="*/ 56 w 63"/>
                <a:gd name="T37" fmla="*/ 57 h 57"/>
                <a:gd name="T38" fmla="*/ 50 w 63"/>
                <a:gd name="T39" fmla="*/ 57 h 57"/>
                <a:gd name="T40" fmla="*/ 44 w 63"/>
                <a:gd name="T41" fmla="*/ 57 h 57"/>
                <a:gd name="T42" fmla="*/ 43 w 63"/>
                <a:gd name="T43" fmla="*/ 57 h 57"/>
                <a:gd name="T44" fmla="*/ 40 w 63"/>
                <a:gd name="T45" fmla="*/ 55 h 57"/>
                <a:gd name="T46" fmla="*/ 40 w 63"/>
                <a:gd name="T47" fmla="*/ 51 h 57"/>
                <a:gd name="T48" fmla="*/ 39 w 63"/>
                <a:gd name="T49" fmla="*/ 48 h 57"/>
                <a:gd name="T50" fmla="*/ 37 w 63"/>
                <a:gd name="T51" fmla="*/ 50 h 57"/>
                <a:gd name="T52" fmla="*/ 34 w 63"/>
                <a:gd name="T53" fmla="*/ 51 h 57"/>
                <a:gd name="T54" fmla="*/ 32 w 63"/>
                <a:gd name="T55" fmla="*/ 55 h 57"/>
                <a:gd name="T56" fmla="*/ 27 w 63"/>
                <a:gd name="T57" fmla="*/ 57 h 57"/>
                <a:gd name="T58" fmla="*/ 24 w 63"/>
                <a:gd name="T59" fmla="*/ 51 h 57"/>
                <a:gd name="T60" fmla="*/ 22 w 63"/>
                <a:gd name="T61" fmla="*/ 45 h 57"/>
                <a:gd name="T62" fmla="*/ 12 w 63"/>
                <a:gd name="T63" fmla="*/ 45 h 57"/>
                <a:gd name="T64" fmla="*/ 2 w 63"/>
                <a:gd name="T65" fmla="*/ 47 h 57"/>
                <a:gd name="T66" fmla="*/ 0 w 63"/>
                <a:gd name="T67" fmla="*/ 41 h 57"/>
                <a:gd name="T68" fmla="*/ 0 w 63"/>
                <a:gd name="T69" fmla="*/ 37 h 57"/>
                <a:gd name="T70" fmla="*/ 9 w 63"/>
                <a:gd name="T71" fmla="*/ 30 h 57"/>
                <a:gd name="T72" fmla="*/ 20 w 63"/>
                <a:gd name="T73" fmla="*/ 20 h 57"/>
                <a:gd name="T74" fmla="*/ 30 w 63"/>
                <a:gd name="T75" fmla="*/ 10 h 57"/>
                <a:gd name="T76" fmla="*/ 36 w 63"/>
                <a:gd name="T7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57">
                  <a:moveTo>
                    <a:pt x="36" y="0"/>
                  </a:moveTo>
                  <a:lnTo>
                    <a:pt x="39" y="3"/>
                  </a:lnTo>
                  <a:lnTo>
                    <a:pt x="39" y="6"/>
                  </a:lnTo>
                  <a:lnTo>
                    <a:pt x="39" y="7"/>
                  </a:lnTo>
                  <a:lnTo>
                    <a:pt x="37" y="10"/>
                  </a:lnTo>
                  <a:lnTo>
                    <a:pt x="34" y="14"/>
                  </a:lnTo>
                  <a:lnTo>
                    <a:pt x="30" y="17"/>
                  </a:lnTo>
                  <a:lnTo>
                    <a:pt x="34" y="17"/>
                  </a:lnTo>
                  <a:lnTo>
                    <a:pt x="37" y="17"/>
                  </a:lnTo>
                  <a:lnTo>
                    <a:pt x="37" y="21"/>
                  </a:lnTo>
                  <a:lnTo>
                    <a:pt x="37" y="25"/>
                  </a:lnTo>
                  <a:lnTo>
                    <a:pt x="40" y="24"/>
                  </a:lnTo>
                  <a:lnTo>
                    <a:pt x="43" y="21"/>
                  </a:lnTo>
                  <a:lnTo>
                    <a:pt x="47" y="20"/>
                  </a:lnTo>
                  <a:lnTo>
                    <a:pt x="53" y="18"/>
                  </a:lnTo>
                  <a:lnTo>
                    <a:pt x="57" y="20"/>
                  </a:lnTo>
                  <a:lnTo>
                    <a:pt x="63" y="21"/>
                  </a:lnTo>
                  <a:lnTo>
                    <a:pt x="59" y="38"/>
                  </a:lnTo>
                  <a:lnTo>
                    <a:pt x="56" y="57"/>
                  </a:lnTo>
                  <a:lnTo>
                    <a:pt x="50" y="57"/>
                  </a:lnTo>
                  <a:lnTo>
                    <a:pt x="44" y="57"/>
                  </a:lnTo>
                  <a:lnTo>
                    <a:pt x="43" y="57"/>
                  </a:lnTo>
                  <a:lnTo>
                    <a:pt x="40" y="55"/>
                  </a:lnTo>
                  <a:lnTo>
                    <a:pt x="40" y="51"/>
                  </a:lnTo>
                  <a:lnTo>
                    <a:pt x="39" y="48"/>
                  </a:lnTo>
                  <a:lnTo>
                    <a:pt x="37" y="50"/>
                  </a:lnTo>
                  <a:lnTo>
                    <a:pt x="34" y="51"/>
                  </a:lnTo>
                  <a:lnTo>
                    <a:pt x="32" y="55"/>
                  </a:lnTo>
                  <a:lnTo>
                    <a:pt x="27" y="57"/>
                  </a:lnTo>
                  <a:lnTo>
                    <a:pt x="24" y="51"/>
                  </a:lnTo>
                  <a:lnTo>
                    <a:pt x="22" y="45"/>
                  </a:lnTo>
                  <a:lnTo>
                    <a:pt x="12" y="45"/>
                  </a:lnTo>
                  <a:lnTo>
                    <a:pt x="2" y="47"/>
                  </a:lnTo>
                  <a:lnTo>
                    <a:pt x="0" y="41"/>
                  </a:lnTo>
                  <a:lnTo>
                    <a:pt x="0" y="37"/>
                  </a:lnTo>
                  <a:lnTo>
                    <a:pt x="9" y="30"/>
                  </a:lnTo>
                  <a:lnTo>
                    <a:pt x="20" y="20"/>
                  </a:lnTo>
                  <a:lnTo>
                    <a:pt x="30" y="10"/>
                  </a:ln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8" name="Freeform 469"/>
            <p:cNvSpPr/>
            <p:nvPr/>
          </p:nvSpPr>
          <p:spPr bwMode="auto">
            <a:xfrm>
              <a:off x="2987" y="2684"/>
              <a:ext cx="106" cy="85"/>
            </a:xfrm>
            <a:custGeom>
              <a:avLst/>
              <a:gdLst>
                <a:gd name="T0" fmla="*/ 43 w 106"/>
                <a:gd name="T1" fmla="*/ 0 h 85"/>
                <a:gd name="T2" fmla="*/ 39 w 106"/>
                <a:gd name="T3" fmla="*/ 3 h 85"/>
                <a:gd name="T4" fmla="*/ 33 w 106"/>
                <a:gd name="T5" fmla="*/ 7 h 85"/>
                <a:gd name="T6" fmla="*/ 26 w 106"/>
                <a:gd name="T7" fmla="*/ 8 h 85"/>
                <a:gd name="T8" fmla="*/ 20 w 106"/>
                <a:gd name="T9" fmla="*/ 11 h 85"/>
                <a:gd name="T10" fmla="*/ 15 w 106"/>
                <a:gd name="T11" fmla="*/ 14 h 85"/>
                <a:gd name="T12" fmla="*/ 9 w 106"/>
                <a:gd name="T13" fmla="*/ 17 h 85"/>
                <a:gd name="T14" fmla="*/ 5 w 106"/>
                <a:gd name="T15" fmla="*/ 21 h 85"/>
                <a:gd name="T16" fmla="*/ 0 w 106"/>
                <a:gd name="T17" fmla="*/ 27 h 85"/>
                <a:gd name="T18" fmla="*/ 2 w 106"/>
                <a:gd name="T19" fmla="*/ 28 h 85"/>
                <a:gd name="T20" fmla="*/ 2 w 106"/>
                <a:gd name="T21" fmla="*/ 30 h 85"/>
                <a:gd name="T22" fmla="*/ 10 w 106"/>
                <a:gd name="T23" fmla="*/ 28 h 85"/>
                <a:gd name="T24" fmla="*/ 17 w 106"/>
                <a:gd name="T25" fmla="*/ 27 h 85"/>
                <a:gd name="T26" fmla="*/ 22 w 106"/>
                <a:gd name="T27" fmla="*/ 23 h 85"/>
                <a:gd name="T28" fmla="*/ 29 w 106"/>
                <a:gd name="T29" fmla="*/ 20 h 85"/>
                <a:gd name="T30" fmla="*/ 45 w 106"/>
                <a:gd name="T31" fmla="*/ 25 h 85"/>
                <a:gd name="T32" fmla="*/ 63 w 106"/>
                <a:gd name="T33" fmla="*/ 31 h 85"/>
                <a:gd name="T34" fmla="*/ 62 w 106"/>
                <a:gd name="T35" fmla="*/ 33 h 85"/>
                <a:gd name="T36" fmla="*/ 62 w 106"/>
                <a:gd name="T37" fmla="*/ 34 h 85"/>
                <a:gd name="T38" fmla="*/ 50 w 106"/>
                <a:gd name="T39" fmla="*/ 37 h 85"/>
                <a:gd name="T40" fmla="*/ 42 w 106"/>
                <a:gd name="T41" fmla="*/ 41 h 85"/>
                <a:gd name="T42" fmla="*/ 33 w 106"/>
                <a:gd name="T43" fmla="*/ 45 h 85"/>
                <a:gd name="T44" fmla="*/ 27 w 106"/>
                <a:gd name="T45" fmla="*/ 51 h 85"/>
                <a:gd name="T46" fmla="*/ 22 w 106"/>
                <a:gd name="T47" fmla="*/ 58 h 85"/>
                <a:gd name="T48" fmla="*/ 17 w 106"/>
                <a:gd name="T49" fmla="*/ 65 h 85"/>
                <a:gd name="T50" fmla="*/ 13 w 106"/>
                <a:gd name="T51" fmla="*/ 74 h 85"/>
                <a:gd name="T52" fmla="*/ 10 w 106"/>
                <a:gd name="T53" fmla="*/ 84 h 85"/>
                <a:gd name="T54" fmla="*/ 10 w 106"/>
                <a:gd name="T55" fmla="*/ 85 h 85"/>
                <a:gd name="T56" fmla="*/ 12 w 106"/>
                <a:gd name="T57" fmla="*/ 85 h 85"/>
                <a:gd name="T58" fmla="*/ 17 w 106"/>
                <a:gd name="T59" fmla="*/ 85 h 85"/>
                <a:gd name="T60" fmla="*/ 23 w 106"/>
                <a:gd name="T61" fmla="*/ 85 h 85"/>
                <a:gd name="T62" fmla="*/ 30 w 106"/>
                <a:gd name="T63" fmla="*/ 70 h 85"/>
                <a:gd name="T64" fmla="*/ 37 w 106"/>
                <a:gd name="T65" fmla="*/ 55 h 85"/>
                <a:gd name="T66" fmla="*/ 43 w 106"/>
                <a:gd name="T67" fmla="*/ 50 h 85"/>
                <a:gd name="T68" fmla="*/ 49 w 106"/>
                <a:gd name="T69" fmla="*/ 45 h 85"/>
                <a:gd name="T70" fmla="*/ 56 w 106"/>
                <a:gd name="T71" fmla="*/ 41 h 85"/>
                <a:gd name="T72" fmla="*/ 66 w 106"/>
                <a:gd name="T73" fmla="*/ 38 h 85"/>
                <a:gd name="T74" fmla="*/ 66 w 106"/>
                <a:gd name="T75" fmla="*/ 40 h 85"/>
                <a:gd name="T76" fmla="*/ 66 w 106"/>
                <a:gd name="T77" fmla="*/ 41 h 85"/>
                <a:gd name="T78" fmla="*/ 67 w 106"/>
                <a:gd name="T79" fmla="*/ 48 h 85"/>
                <a:gd name="T80" fmla="*/ 66 w 106"/>
                <a:gd name="T81" fmla="*/ 54 h 85"/>
                <a:gd name="T82" fmla="*/ 65 w 106"/>
                <a:gd name="T83" fmla="*/ 60 h 85"/>
                <a:gd name="T84" fmla="*/ 63 w 106"/>
                <a:gd name="T85" fmla="*/ 65 h 85"/>
                <a:gd name="T86" fmla="*/ 70 w 106"/>
                <a:gd name="T87" fmla="*/ 65 h 85"/>
                <a:gd name="T88" fmla="*/ 77 w 106"/>
                <a:gd name="T89" fmla="*/ 67 h 85"/>
                <a:gd name="T90" fmla="*/ 85 w 106"/>
                <a:gd name="T91" fmla="*/ 58 h 85"/>
                <a:gd name="T92" fmla="*/ 92 w 106"/>
                <a:gd name="T93" fmla="*/ 48 h 85"/>
                <a:gd name="T94" fmla="*/ 97 w 106"/>
                <a:gd name="T95" fmla="*/ 51 h 85"/>
                <a:gd name="T96" fmla="*/ 105 w 106"/>
                <a:gd name="T97" fmla="*/ 50 h 85"/>
                <a:gd name="T98" fmla="*/ 106 w 106"/>
                <a:gd name="T99" fmla="*/ 48 h 85"/>
                <a:gd name="T100" fmla="*/ 106 w 106"/>
                <a:gd name="T101" fmla="*/ 47 h 85"/>
                <a:gd name="T102" fmla="*/ 87 w 106"/>
                <a:gd name="T103" fmla="*/ 35 h 85"/>
                <a:gd name="T104" fmla="*/ 70 w 106"/>
                <a:gd name="T105" fmla="*/ 25 h 85"/>
                <a:gd name="T106" fmla="*/ 72 w 106"/>
                <a:gd name="T107" fmla="*/ 20 h 85"/>
                <a:gd name="T108" fmla="*/ 73 w 106"/>
                <a:gd name="T109" fmla="*/ 15 h 85"/>
                <a:gd name="T110" fmla="*/ 66 w 106"/>
                <a:gd name="T111" fmla="*/ 8 h 85"/>
                <a:gd name="T112" fmla="*/ 59 w 106"/>
                <a:gd name="T113" fmla="*/ 3 h 85"/>
                <a:gd name="T114" fmla="*/ 52 w 106"/>
                <a:gd name="T115" fmla="*/ 1 h 85"/>
                <a:gd name="T116" fmla="*/ 43 w 106"/>
                <a:gd name="T1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85">
                  <a:moveTo>
                    <a:pt x="43" y="0"/>
                  </a:moveTo>
                  <a:lnTo>
                    <a:pt x="39" y="3"/>
                  </a:lnTo>
                  <a:lnTo>
                    <a:pt x="33" y="7"/>
                  </a:lnTo>
                  <a:lnTo>
                    <a:pt x="26" y="8"/>
                  </a:lnTo>
                  <a:lnTo>
                    <a:pt x="20" y="11"/>
                  </a:lnTo>
                  <a:lnTo>
                    <a:pt x="15" y="14"/>
                  </a:lnTo>
                  <a:lnTo>
                    <a:pt x="9" y="17"/>
                  </a:lnTo>
                  <a:lnTo>
                    <a:pt x="5" y="21"/>
                  </a:lnTo>
                  <a:lnTo>
                    <a:pt x="0" y="27"/>
                  </a:lnTo>
                  <a:lnTo>
                    <a:pt x="2" y="28"/>
                  </a:lnTo>
                  <a:lnTo>
                    <a:pt x="2" y="30"/>
                  </a:lnTo>
                  <a:lnTo>
                    <a:pt x="10" y="28"/>
                  </a:lnTo>
                  <a:lnTo>
                    <a:pt x="17" y="27"/>
                  </a:lnTo>
                  <a:lnTo>
                    <a:pt x="22" y="23"/>
                  </a:lnTo>
                  <a:lnTo>
                    <a:pt x="29" y="20"/>
                  </a:lnTo>
                  <a:lnTo>
                    <a:pt x="45" y="25"/>
                  </a:lnTo>
                  <a:lnTo>
                    <a:pt x="63" y="31"/>
                  </a:lnTo>
                  <a:lnTo>
                    <a:pt x="62" y="33"/>
                  </a:lnTo>
                  <a:lnTo>
                    <a:pt x="62" y="34"/>
                  </a:lnTo>
                  <a:lnTo>
                    <a:pt x="50" y="37"/>
                  </a:lnTo>
                  <a:lnTo>
                    <a:pt x="42" y="41"/>
                  </a:lnTo>
                  <a:lnTo>
                    <a:pt x="33" y="45"/>
                  </a:lnTo>
                  <a:lnTo>
                    <a:pt x="27" y="51"/>
                  </a:lnTo>
                  <a:lnTo>
                    <a:pt x="22" y="58"/>
                  </a:lnTo>
                  <a:lnTo>
                    <a:pt x="17" y="65"/>
                  </a:lnTo>
                  <a:lnTo>
                    <a:pt x="13" y="74"/>
                  </a:lnTo>
                  <a:lnTo>
                    <a:pt x="10" y="84"/>
                  </a:lnTo>
                  <a:lnTo>
                    <a:pt x="10" y="85"/>
                  </a:lnTo>
                  <a:lnTo>
                    <a:pt x="12" y="85"/>
                  </a:lnTo>
                  <a:lnTo>
                    <a:pt x="17" y="85"/>
                  </a:lnTo>
                  <a:lnTo>
                    <a:pt x="23" y="85"/>
                  </a:lnTo>
                  <a:lnTo>
                    <a:pt x="30" y="70"/>
                  </a:lnTo>
                  <a:lnTo>
                    <a:pt x="37" y="55"/>
                  </a:lnTo>
                  <a:lnTo>
                    <a:pt x="43" y="50"/>
                  </a:lnTo>
                  <a:lnTo>
                    <a:pt x="49" y="45"/>
                  </a:lnTo>
                  <a:lnTo>
                    <a:pt x="56" y="41"/>
                  </a:lnTo>
                  <a:lnTo>
                    <a:pt x="66" y="38"/>
                  </a:lnTo>
                  <a:lnTo>
                    <a:pt x="66" y="40"/>
                  </a:lnTo>
                  <a:lnTo>
                    <a:pt x="66" y="41"/>
                  </a:lnTo>
                  <a:lnTo>
                    <a:pt x="67" y="48"/>
                  </a:lnTo>
                  <a:lnTo>
                    <a:pt x="66" y="54"/>
                  </a:lnTo>
                  <a:lnTo>
                    <a:pt x="65" y="60"/>
                  </a:lnTo>
                  <a:lnTo>
                    <a:pt x="63" y="65"/>
                  </a:lnTo>
                  <a:lnTo>
                    <a:pt x="70" y="65"/>
                  </a:lnTo>
                  <a:lnTo>
                    <a:pt x="77" y="67"/>
                  </a:lnTo>
                  <a:lnTo>
                    <a:pt x="85" y="58"/>
                  </a:lnTo>
                  <a:lnTo>
                    <a:pt x="92" y="48"/>
                  </a:lnTo>
                  <a:lnTo>
                    <a:pt x="97" y="51"/>
                  </a:lnTo>
                  <a:lnTo>
                    <a:pt x="105" y="50"/>
                  </a:lnTo>
                  <a:lnTo>
                    <a:pt x="106" y="48"/>
                  </a:lnTo>
                  <a:lnTo>
                    <a:pt x="106" y="47"/>
                  </a:lnTo>
                  <a:lnTo>
                    <a:pt x="87" y="35"/>
                  </a:lnTo>
                  <a:lnTo>
                    <a:pt x="70" y="25"/>
                  </a:lnTo>
                  <a:lnTo>
                    <a:pt x="72" y="20"/>
                  </a:lnTo>
                  <a:lnTo>
                    <a:pt x="73" y="15"/>
                  </a:lnTo>
                  <a:lnTo>
                    <a:pt x="66" y="8"/>
                  </a:lnTo>
                  <a:lnTo>
                    <a:pt x="59" y="3"/>
                  </a:lnTo>
                  <a:lnTo>
                    <a:pt x="52" y="1"/>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9" name="Freeform 470"/>
            <p:cNvSpPr/>
            <p:nvPr/>
          </p:nvSpPr>
          <p:spPr bwMode="auto">
            <a:xfrm>
              <a:off x="4170" y="2701"/>
              <a:ext cx="157" cy="90"/>
            </a:xfrm>
            <a:custGeom>
              <a:avLst/>
              <a:gdLst>
                <a:gd name="T0" fmla="*/ 51 w 157"/>
                <a:gd name="T1" fmla="*/ 20 h 90"/>
                <a:gd name="T2" fmla="*/ 39 w 157"/>
                <a:gd name="T3" fmla="*/ 14 h 90"/>
                <a:gd name="T4" fmla="*/ 29 w 157"/>
                <a:gd name="T5" fmla="*/ 14 h 90"/>
                <a:gd name="T6" fmla="*/ 22 w 157"/>
                <a:gd name="T7" fmla="*/ 23 h 90"/>
                <a:gd name="T8" fmla="*/ 17 w 157"/>
                <a:gd name="T9" fmla="*/ 31 h 90"/>
                <a:gd name="T10" fmla="*/ 11 w 157"/>
                <a:gd name="T11" fmla="*/ 46 h 90"/>
                <a:gd name="T12" fmla="*/ 11 w 157"/>
                <a:gd name="T13" fmla="*/ 70 h 90"/>
                <a:gd name="T14" fmla="*/ 5 w 157"/>
                <a:gd name="T15" fmla="*/ 87 h 90"/>
                <a:gd name="T16" fmla="*/ 9 w 157"/>
                <a:gd name="T17" fmla="*/ 88 h 90"/>
                <a:gd name="T18" fmla="*/ 29 w 157"/>
                <a:gd name="T19" fmla="*/ 84 h 90"/>
                <a:gd name="T20" fmla="*/ 57 w 157"/>
                <a:gd name="T21" fmla="*/ 74 h 90"/>
                <a:gd name="T22" fmla="*/ 75 w 157"/>
                <a:gd name="T23" fmla="*/ 67 h 90"/>
                <a:gd name="T24" fmla="*/ 82 w 157"/>
                <a:gd name="T25" fmla="*/ 67 h 90"/>
                <a:gd name="T26" fmla="*/ 91 w 157"/>
                <a:gd name="T27" fmla="*/ 70 h 90"/>
                <a:gd name="T28" fmla="*/ 99 w 157"/>
                <a:gd name="T29" fmla="*/ 78 h 90"/>
                <a:gd name="T30" fmla="*/ 118 w 157"/>
                <a:gd name="T31" fmla="*/ 81 h 90"/>
                <a:gd name="T32" fmla="*/ 144 w 157"/>
                <a:gd name="T33" fmla="*/ 78 h 90"/>
                <a:gd name="T34" fmla="*/ 157 w 157"/>
                <a:gd name="T35" fmla="*/ 76 h 90"/>
                <a:gd name="T36" fmla="*/ 149 w 157"/>
                <a:gd name="T37" fmla="*/ 70 h 90"/>
                <a:gd name="T38" fmla="*/ 142 w 157"/>
                <a:gd name="T39" fmla="*/ 61 h 90"/>
                <a:gd name="T40" fmla="*/ 135 w 157"/>
                <a:gd name="T41" fmla="*/ 53 h 90"/>
                <a:gd name="T42" fmla="*/ 119 w 157"/>
                <a:gd name="T43" fmla="*/ 47 h 90"/>
                <a:gd name="T44" fmla="*/ 107 w 157"/>
                <a:gd name="T45" fmla="*/ 38 h 90"/>
                <a:gd name="T46" fmla="*/ 101 w 157"/>
                <a:gd name="T47" fmla="*/ 31 h 90"/>
                <a:gd name="T48" fmla="*/ 101 w 157"/>
                <a:gd name="T49" fmla="*/ 26 h 90"/>
                <a:gd name="T50" fmla="*/ 105 w 157"/>
                <a:gd name="T51" fmla="*/ 21 h 90"/>
                <a:gd name="T52" fmla="*/ 109 w 157"/>
                <a:gd name="T53" fmla="*/ 20 h 90"/>
                <a:gd name="T54" fmla="*/ 107 w 157"/>
                <a:gd name="T55" fmla="*/ 17 h 90"/>
                <a:gd name="T56" fmla="*/ 111 w 157"/>
                <a:gd name="T57" fmla="*/ 13 h 90"/>
                <a:gd name="T58" fmla="*/ 117 w 157"/>
                <a:gd name="T59" fmla="*/ 4 h 90"/>
                <a:gd name="T60" fmla="*/ 111 w 157"/>
                <a:gd name="T61" fmla="*/ 1 h 90"/>
                <a:gd name="T62" fmla="*/ 101 w 157"/>
                <a:gd name="T63" fmla="*/ 6 h 90"/>
                <a:gd name="T64" fmla="*/ 84 w 157"/>
                <a:gd name="T65" fmla="*/ 14 h 90"/>
                <a:gd name="T66" fmla="*/ 75 w 157"/>
                <a:gd name="T67" fmla="*/ 18 h 90"/>
                <a:gd name="T68" fmla="*/ 79 w 157"/>
                <a:gd name="T69" fmla="*/ 21 h 90"/>
                <a:gd name="T70" fmla="*/ 82 w 157"/>
                <a:gd name="T71" fmla="*/ 24 h 90"/>
                <a:gd name="T72" fmla="*/ 82 w 157"/>
                <a:gd name="T73" fmla="*/ 31 h 90"/>
                <a:gd name="T74" fmla="*/ 75 w 157"/>
                <a:gd name="T75" fmla="*/ 36 h 90"/>
                <a:gd name="T76" fmla="*/ 67 w 157"/>
                <a:gd name="T77" fmla="*/ 40 h 90"/>
                <a:gd name="T78" fmla="*/ 58 w 157"/>
                <a:gd name="T79" fmla="*/ 3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90">
                  <a:moveTo>
                    <a:pt x="58" y="23"/>
                  </a:moveTo>
                  <a:lnTo>
                    <a:pt x="51" y="20"/>
                  </a:lnTo>
                  <a:lnTo>
                    <a:pt x="42" y="16"/>
                  </a:lnTo>
                  <a:lnTo>
                    <a:pt x="39" y="14"/>
                  </a:lnTo>
                  <a:lnTo>
                    <a:pt x="35" y="13"/>
                  </a:lnTo>
                  <a:lnTo>
                    <a:pt x="29" y="14"/>
                  </a:lnTo>
                  <a:lnTo>
                    <a:pt x="24" y="16"/>
                  </a:lnTo>
                  <a:lnTo>
                    <a:pt x="22" y="23"/>
                  </a:lnTo>
                  <a:lnTo>
                    <a:pt x="21" y="28"/>
                  </a:lnTo>
                  <a:lnTo>
                    <a:pt x="17" y="31"/>
                  </a:lnTo>
                  <a:lnTo>
                    <a:pt x="11" y="33"/>
                  </a:lnTo>
                  <a:lnTo>
                    <a:pt x="11" y="46"/>
                  </a:lnTo>
                  <a:lnTo>
                    <a:pt x="11" y="57"/>
                  </a:lnTo>
                  <a:lnTo>
                    <a:pt x="11" y="70"/>
                  </a:lnTo>
                  <a:lnTo>
                    <a:pt x="11" y="84"/>
                  </a:lnTo>
                  <a:lnTo>
                    <a:pt x="5" y="87"/>
                  </a:lnTo>
                  <a:lnTo>
                    <a:pt x="0" y="90"/>
                  </a:lnTo>
                  <a:lnTo>
                    <a:pt x="9" y="88"/>
                  </a:lnTo>
                  <a:lnTo>
                    <a:pt x="19" y="87"/>
                  </a:lnTo>
                  <a:lnTo>
                    <a:pt x="29" y="84"/>
                  </a:lnTo>
                  <a:lnTo>
                    <a:pt x="38" y="81"/>
                  </a:lnTo>
                  <a:lnTo>
                    <a:pt x="57" y="74"/>
                  </a:lnTo>
                  <a:lnTo>
                    <a:pt x="74" y="67"/>
                  </a:lnTo>
                  <a:lnTo>
                    <a:pt x="75" y="67"/>
                  </a:lnTo>
                  <a:lnTo>
                    <a:pt x="77" y="67"/>
                  </a:lnTo>
                  <a:lnTo>
                    <a:pt x="82" y="67"/>
                  </a:lnTo>
                  <a:lnTo>
                    <a:pt x="87" y="68"/>
                  </a:lnTo>
                  <a:lnTo>
                    <a:pt x="91" y="70"/>
                  </a:lnTo>
                  <a:lnTo>
                    <a:pt x="94" y="73"/>
                  </a:lnTo>
                  <a:lnTo>
                    <a:pt x="99" y="78"/>
                  </a:lnTo>
                  <a:lnTo>
                    <a:pt x="107" y="81"/>
                  </a:lnTo>
                  <a:lnTo>
                    <a:pt x="118" y="81"/>
                  </a:lnTo>
                  <a:lnTo>
                    <a:pt x="131" y="80"/>
                  </a:lnTo>
                  <a:lnTo>
                    <a:pt x="144" y="78"/>
                  </a:lnTo>
                  <a:lnTo>
                    <a:pt x="157" y="77"/>
                  </a:lnTo>
                  <a:lnTo>
                    <a:pt x="157" y="76"/>
                  </a:lnTo>
                  <a:lnTo>
                    <a:pt x="157" y="73"/>
                  </a:lnTo>
                  <a:lnTo>
                    <a:pt x="149" y="70"/>
                  </a:lnTo>
                  <a:lnTo>
                    <a:pt x="145" y="67"/>
                  </a:lnTo>
                  <a:lnTo>
                    <a:pt x="142" y="61"/>
                  </a:lnTo>
                  <a:lnTo>
                    <a:pt x="141" y="54"/>
                  </a:lnTo>
                  <a:lnTo>
                    <a:pt x="135" y="53"/>
                  </a:lnTo>
                  <a:lnTo>
                    <a:pt x="128" y="50"/>
                  </a:lnTo>
                  <a:lnTo>
                    <a:pt x="119" y="47"/>
                  </a:lnTo>
                  <a:lnTo>
                    <a:pt x="112" y="43"/>
                  </a:lnTo>
                  <a:lnTo>
                    <a:pt x="107" y="38"/>
                  </a:lnTo>
                  <a:lnTo>
                    <a:pt x="102" y="34"/>
                  </a:lnTo>
                  <a:lnTo>
                    <a:pt x="101" y="31"/>
                  </a:lnTo>
                  <a:lnTo>
                    <a:pt x="101" y="28"/>
                  </a:lnTo>
                  <a:lnTo>
                    <a:pt x="101" y="26"/>
                  </a:lnTo>
                  <a:lnTo>
                    <a:pt x="102" y="23"/>
                  </a:lnTo>
                  <a:lnTo>
                    <a:pt x="105" y="21"/>
                  </a:lnTo>
                  <a:lnTo>
                    <a:pt x="109" y="20"/>
                  </a:lnTo>
                  <a:lnTo>
                    <a:pt x="109" y="20"/>
                  </a:lnTo>
                  <a:lnTo>
                    <a:pt x="109" y="18"/>
                  </a:lnTo>
                  <a:lnTo>
                    <a:pt x="107" y="17"/>
                  </a:lnTo>
                  <a:lnTo>
                    <a:pt x="104" y="16"/>
                  </a:lnTo>
                  <a:lnTo>
                    <a:pt x="111" y="13"/>
                  </a:lnTo>
                  <a:lnTo>
                    <a:pt x="118" y="7"/>
                  </a:lnTo>
                  <a:lnTo>
                    <a:pt x="117" y="4"/>
                  </a:lnTo>
                  <a:lnTo>
                    <a:pt x="115" y="3"/>
                  </a:lnTo>
                  <a:lnTo>
                    <a:pt x="111" y="1"/>
                  </a:lnTo>
                  <a:lnTo>
                    <a:pt x="108" y="0"/>
                  </a:lnTo>
                  <a:lnTo>
                    <a:pt x="101" y="6"/>
                  </a:lnTo>
                  <a:lnTo>
                    <a:pt x="92" y="10"/>
                  </a:lnTo>
                  <a:lnTo>
                    <a:pt x="84" y="14"/>
                  </a:lnTo>
                  <a:lnTo>
                    <a:pt x="74" y="17"/>
                  </a:lnTo>
                  <a:lnTo>
                    <a:pt x="75" y="18"/>
                  </a:lnTo>
                  <a:lnTo>
                    <a:pt x="75" y="20"/>
                  </a:lnTo>
                  <a:lnTo>
                    <a:pt x="79" y="21"/>
                  </a:lnTo>
                  <a:lnTo>
                    <a:pt x="81" y="23"/>
                  </a:lnTo>
                  <a:lnTo>
                    <a:pt x="82" y="24"/>
                  </a:lnTo>
                  <a:lnTo>
                    <a:pt x="84" y="28"/>
                  </a:lnTo>
                  <a:lnTo>
                    <a:pt x="82" y="31"/>
                  </a:lnTo>
                  <a:lnTo>
                    <a:pt x="81" y="33"/>
                  </a:lnTo>
                  <a:lnTo>
                    <a:pt x="75" y="36"/>
                  </a:lnTo>
                  <a:lnTo>
                    <a:pt x="71" y="38"/>
                  </a:lnTo>
                  <a:lnTo>
                    <a:pt x="67" y="40"/>
                  </a:lnTo>
                  <a:lnTo>
                    <a:pt x="59" y="40"/>
                  </a:lnTo>
                  <a:lnTo>
                    <a:pt x="58" y="31"/>
                  </a:lnTo>
                  <a:lnTo>
                    <a:pt x="58"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0" name="Freeform 471"/>
            <p:cNvSpPr/>
            <p:nvPr/>
          </p:nvSpPr>
          <p:spPr bwMode="auto">
            <a:xfrm>
              <a:off x="4365" y="2705"/>
              <a:ext cx="97" cy="132"/>
            </a:xfrm>
            <a:custGeom>
              <a:avLst/>
              <a:gdLst>
                <a:gd name="T0" fmla="*/ 43 w 97"/>
                <a:gd name="T1" fmla="*/ 24 h 132"/>
                <a:gd name="T2" fmla="*/ 53 w 97"/>
                <a:gd name="T3" fmla="*/ 24 h 132"/>
                <a:gd name="T4" fmla="*/ 61 w 97"/>
                <a:gd name="T5" fmla="*/ 23 h 132"/>
                <a:gd name="T6" fmla="*/ 61 w 97"/>
                <a:gd name="T7" fmla="*/ 14 h 132"/>
                <a:gd name="T8" fmla="*/ 60 w 97"/>
                <a:gd name="T9" fmla="*/ 4 h 132"/>
                <a:gd name="T10" fmla="*/ 56 w 97"/>
                <a:gd name="T11" fmla="*/ 2 h 132"/>
                <a:gd name="T12" fmla="*/ 52 w 97"/>
                <a:gd name="T13" fmla="*/ 0 h 132"/>
                <a:gd name="T14" fmla="*/ 37 w 97"/>
                <a:gd name="T15" fmla="*/ 6 h 132"/>
                <a:gd name="T16" fmla="*/ 23 w 97"/>
                <a:gd name="T17" fmla="*/ 12 h 132"/>
                <a:gd name="T18" fmla="*/ 17 w 97"/>
                <a:gd name="T19" fmla="*/ 14 h 132"/>
                <a:gd name="T20" fmla="*/ 12 w 97"/>
                <a:gd name="T21" fmla="*/ 17 h 132"/>
                <a:gd name="T22" fmla="*/ 6 w 97"/>
                <a:gd name="T23" fmla="*/ 22 h 132"/>
                <a:gd name="T24" fmla="*/ 0 w 97"/>
                <a:gd name="T25" fmla="*/ 27 h 132"/>
                <a:gd name="T26" fmla="*/ 2 w 97"/>
                <a:gd name="T27" fmla="*/ 33 h 132"/>
                <a:gd name="T28" fmla="*/ 3 w 97"/>
                <a:gd name="T29" fmla="*/ 36 h 132"/>
                <a:gd name="T30" fmla="*/ 6 w 97"/>
                <a:gd name="T31" fmla="*/ 37 h 132"/>
                <a:gd name="T32" fmla="*/ 7 w 97"/>
                <a:gd name="T33" fmla="*/ 40 h 132"/>
                <a:gd name="T34" fmla="*/ 13 w 97"/>
                <a:gd name="T35" fmla="*/ 43 h 132"/>
                <a:gd name="T36" fmla="*/ 19 w 97"/>
                <a:gd name="T37" fmla="*/ 47 h 132"/>
                <a:gd name="T38" fmla="*/ 24 w 97"/>
                <a:gd name="T39" fmla="*/ 59 h 132"/>
                <a:gd name="T40" fmla="*/ 27 w 97"/>
                <a:gd name="T41" fmla="*/ 67 h 132"/>
                <a:gd name="T42" fmla="*/ 30 w 97"/>
                <a:gd name="T43" fmla="*/ 72 h 132"/>
                <a:gd name="T44" fmla="*/ 34 w 97"/>
                <a:gd name="T45" fmla="*/ 76 h 132"/>
                <a:gd name="T46" fmla="*/ 42 w 97"/>
                <a:gd name="T47" fmla="*/ 79 h 132"/>
                <a:gd name="T48" fmla="*/ 52 w 97"/>
                <a:gd name="T49" fmla="*/ 82 h 132"/>
                <a:gd name="T50" fmla="*/ 49 w 97"/>
                <a:gd name="T51" fmla="*/ 87 h 132"/>
                <a:gd name="T52" fmla="*/ 44 w 97"/>
                <a:gd name="T53" fmla="*/ 90 h 132"/>
                <a:gd name="T54" fmla="*/ 39 w 97"/>
                <a:gd name="T55" fmla="*/ 93 h 132"/>
                <a:gd name="T56" fmla="*/ 33 w 97"/>
                <a:gd name="T57" fmla="*/ 96 h 132"/>
                <a:gd name="T58" fmla="*/ 33 w 97"/>
                <a:gd name="T59" fmla="*/ 100 h 132"/>
                <a:gd name="T60" fmla="*/ 33 w 97"/>
                <a:gd name="T61" fmla="*/ 104 h 132"/>
                <a:gd name="T62" fmla="*/ 39 w 97"/>
                <a:gd name="T63" fmla="*/ 112 h 132"/>
                <a:gd name="T64" fmla="*/ 43 w 97"/>
                <a:gd name="T65" fmla="*/ 117 h 132"/>
                <a:gd name="T66" fmla="*/ 49 w 97"/>
                <a:gd name="T67" fmla="*/ 122 h 132"/>
                <a:gd name="T68" fmla="*/ 54 w 97"/>
                <a:gd name="T69" fmla="*/ 126 h 132"/>
                <a:gd name="T70" fmla="*/ 61 w 97"/>
                <a:gd name="T71" fmla="*/ 129 h 132"/>
                <a:gd name="T72" fmla="*/ 70 w 97"/>
                <a:gd name="T73" fmla="*/ 132 h 132"/>
                <a:gd name="T74" fmla="*/ 80 w 97"/>
                <a:gd name="T75" fmla="*/ 132 h 132"/>
                <a:gd name="T76" fmla="*/ 93 w 97"/>
                <a:gd name="T77" fmla="*/ 132 h 132"/>
                <a:gd name="T78" fmla="*/ 96 w 97"/>
                <a:gd name="T79" fmla="*/ 129 h 132"/>
                <a:gd name="T80" fmla="*/ 97 w 97"/>
                <a:gd name="T81" fmla="*/ 126 h 132"/>
                <a:gd name="T82" fmla="*/ 96 w 97"/>
                <a:gd name="T83" fmla="*/ 124 h 132"/>
                <a:gd name="T84" fmla="*/ 94 w 97"/>
                <a:gd name="T85" fmla="*/ 122 h 132"/>
                <a:gd name="T86" fmla="*/ 90 w 97"/>
                <a:gd name="T87" fmla="*/ 120 h 132"/>
                <a:gd name="T88" fmla="*/ 84 w 97"/>
                <a:gd name="T89" fmla="*/ 119 h 132"/>
                <a:gd name="T90" fmla="*/ 83 w 97"/>
                <a:gd name="T91" fmla="*/ 104 h 132"/>
                <a:gd name="T92" fmla="*/ 80 w 97"/>
                <a:gd name="T93" fmla="*/ 90 h 132"/>
                <a:gd name="T94" fmla="*/ 76 w 97"/>
                <a:gd name="T95" fmla="*/ 80 h 132"/>
                <a:gd name="T96" fmla="*/ 70 w 97"/>
                <a:gd name="T97" fmla="*/ 70 h 132"/>
                <a:gd name="T98" fmla="*/ 57 w 97"/>
                <a:gd name="T99" fmla="*/ 53 h 132"/>
                <a:gd name="T100" fmla="*/ 43 w 97"/>
                <a:gd name="T101" fmla="*/ 36 h 132"/>
                <a:gd name="T102" fmla="*/ 43 w 97"/>
                <a:gd name="T103" fmla="*/ 30 h 132"/>
                <a:gd name="T104" fmla="*/ 43 w 97"/>
                <a:gd name="T105" fmla="*/ 2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132">
                  <a:moveTo>
                    <a:pt x="43" y="24"/>
                  </a:moveTo>
                  <a:lnTo>
                    <a:pt x="53" y="24"/>
                  </a:lnTo>
                  <a:lnTo>
                    <a:pt x="61" y="23"/>
                  </a:lnTo>
                  <a:lnTo>
                    <a:pt x="61" y="14"/>
                  </a:lnTo>
                  <a:lnTo>
                    <a:pt x="60" y="4"/>
                  </a:lnTo>
                  <a:lnTo>
                    <a:pt x="56" y="2"/>
                  </a:lnTo>
                  <a:lnTo>
                    <a:pt x="52" y="0"/>
                  </a:lnTo>
                  <a:lnTo>
                    <a:pt x="37" y="6"/>
                  </a:lnTo>
                  <a:lnTo>
                    <a:pt x="23" y="12"/>
                  </a:lnTo>
                  <a:lnTo>
                    <a:pt x="17" y="14"/>
                  </a:lnTo>
                  <a:lnTo>
                    <a:pt x="12" y="17"/>
                  </a:lnTo>
                  <a:lnTo>
                    <a:pt x="6" y="22"/>
                  </a:lnTo>
                  <a:lnTo>
                    <a:pt x="0" y="27"/>
                  </a:lnTo>
                  <a:lnTo>
                    <a:pt x="2" y="33"/>
                  </a:lnTo>
                  <a:lnTo>
                    <a:pt x="3" y="36"/>
                  </a:lnTo>
                  <a:lnTo>
                    <a:pt x="6" y="37"/>
                  </a:lnTo>
                  <a:lnTo>
                    <a:pt x="7" y="40"/>
                  </a:lnTo>
                  <a:lnTo>
                    <a:pt x="13" y="43"/>
                  </a:lnTo>
                  <a:lnTo>
                    <a:pt x="19" y="47"/>
                  </a:lnTo>
                  <a:lnTo>
                    <a:pt x="24" y="59"/>
                  </a:lnTo>
                  <a:lnTo>
                    <a:pt x="27" y="67"/>
                  </a:lnTo>
                  <a:lnTo>
                    <a:pt x="30" y="72"/>
                  </a:lnTo>
                  <a:lnTo>
                    <a:pt x="34" y="76"/>
                  </a:lnTo>
                  <a:lnTo>
                    <a:pt x="42" y="79"/>
                  </a:lnTo>
                  <a:lnTo>
                    <a:pt x="52" y="82"/>
                  </a:lnTo>
                  <a:lnTo>
                    <a:pt x="49" y="87"/>
                  </a:lnTo>
                  <a:lnTo>
                    <a:pt x="44" y="90"/>
                  </a:lnTo>
                  <a:lnTo>
                    <a:pt x="39" y="93"/>
                  </a:lnTo>
                  <a:lnTo>
                    <a:pt x="33" y="96"/>
                  </a:lnTo>
                  <a:lnTo>
                    <a:pt x="33" y="100"/>
                  </a:lnTo>
                  <a:lnTo>
                    <a:pt x="33" y="104"/>
                  </a:lnTo>
                  <a:lnTo>
                    <a:pt x="39" y="112"/>
                  </a:lnTo>
                  <a:lnTo>
                    <a:pt x="43" y="117"/>
                  </a:lnTo>
                  <a:lnTo>
                    <a:pt x="49" y="122"/>
                  </a:lnTo>
                  <a:lnTo>
                    <a:pt x="54" y="126"/>
                  </a:lnTo>
                  <a:lnTo>
                    <a:pt x="61" y="129"/>
                  </a:lnTo>
                  <a:lnTo>
                    <a:pt x="70" y="132"/>
                  </a:lnTo>
                  <a:lnTo>
                    <a:pt x="80" y="132"/>
                  </a:lnTo>
                  <a:lnTo>
                    <a:pt x="93" y="132"/>
                  </a:lnTo>
                  <a:lnTo>
                    <a:pt x="96" y="129"/>
                  </a:lnTo>
                  <a:lnTo>
                    <a:pt x="97" y="126"/>
                  </a:lnTo>
                  <a:lnTo>
                    <a:pt x="96" y="124"/>
                  </a:lnTo>
                  <a:lnTo>
                    <a:pt x="94" y="122"/>
                  </a:lnTo>
                  <a:lnTo>
                    <a:pt x="90" y="120"/>
                  </a:lnTo>
                  <a:lnTo>
                    <a:pt x="84" y="119"/>
                  </a:lnTo>
                  <a:lnTo>
                    <a:pt x="83" y="104"/>
                  </a:lnTo>
                  <a:lnTo>
                    <a:pt x="80" y="90"/>
                  </a:lnTo>
                  <a:lnTo>
                    <a:pt x="76" y="80"/>
                  </a:lnTo>
                  <a:lnTo>
                    <a:pt x="70" y="70"/>
                  </a:lnTo>
                  <a:lnTo>
                    <a:pt x="57" y="53"/>
                  </a:lnTo>
                  <a:lnTo>
                    <a:pt x="43" y="36"/>
                  </a:lnTo>
                  <a:lnTo>
                    <a:pt x="43" y="30"/>
                  </a:ln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1" name="Freeform 472"/>
            <p:cNvSpPr/>
            <p:nvPr/>
          </p:nvSpPr>
          <p:spPr bwMode="auto">
            <a:xfrm>
              <a:off x="3834" y="2725"/>
              <a:ext cx="443" cy="191"/>
            </a:xfrm>
            <a:custGeom>
              <a:avLst/>
              <a:gdLst>
                <a:gd name="T0" fmla="*/ 97 w 443"/>
                <a:gd name="T1" fmla="*/ 37 h 191"/>
                <a:gd name="T2" fmla="*/ 66 w 443"/>
                <a:gd name="T3" fmla="*/ 60 h 191"/>
                <a:gd name="T4" fmla="*/ 56 w 443"/>
                <a:gd name="T5" fmla="*/ 79 h 191"/>
                <a:gd name="T6" fmla="*/ 44 w 443"/>
                <a:gd name="T7" fmla="*/ 100 h 191"/>
                <a:gd name="T8" fmla="*/ 23 w 443"/>
                <a:gd name="T9" fmla="*/ 112 h 191"/>
                <a:gd name="T10" fmla="*/ 1 w 443"/>
                <a:gd name="T11" fmla="*/ 122 h 191"/>
                <a:gd name="T12" fmla="*/ 1 w 443"/>
                <a:gd name="T13" fmla="*/ 130 h 191"/>
                <a:gd name="T14" fmla="*/ 34 w 443"/>
                <a:gd name="T15" fmla="*/ 126 h 191"/>
                <a:gd name="T16" fmla="*/ 70 w 443"/>
                <a:gd name="T17" fmla="*/ 113 h 191"/>
                <a:gd name="T18" fmla="*/ 108 w 443"/>
                <a:gd name="T19" fmla="*/ 113 h 191"/>
                <a:gd name="T20" fmla="*/ 140 w 443"/>
                <a:gd name="T21" fmla="*/ 106 h 191"/>
                <a:gd name="T22" fmla="*/ 157 w 443"/>
                <a:gd name="T23" fmla="*/ 104 h 191"/>
                <a:gd name="T24" fmla="*/ 167 w 443"/>
                <a:gd name="T25" fmla="*/ 107 h 191"/>
                <a:gd name="T26" fmla="*/ 177 w 443"/>
                <a:gd name="T27" fmla="*/ 147 h 191"/>
                <a:gd name="T28" fmla="*/ 206 w 443"/>
                <a:gd name="T29" fmla="*/ 164 h 191"/>
                <a:gd name="T30" fmla="*/ 231 w 443"/>
                <a:gd name="T31" fmla="*/ 182 h 191"/>
                <a:gd name="T32" fmla="*/ 264 w 443"/>
                <a:gd name="T33" fmla="*/ 191 h 191"/>
                <a:gd name="T34" fmla="*/ 278 w 443"/>
                <a:gd name="T35" fmla="*/ 163 h 191"/>
                <a:gd name="T36" fmla="*/ 291 w 443"/>
                <a:gd name="T37" fmla="*/ 162 h 191"/>
                <a:gd name="T38" fmla="*/ 324 w 443"/>
                <a:gd name="T39" fmla="*/ 173 h 191"/>
                <a:gd name="T40" fmla="*/ 371 w 443"/>
                <a:gd name="T41" fmla="*/ 187 h 191"/>
                <a:gd name="T42" fmla="*/ 398 w 443"/>
                <a:gd name="T43" fmla="*/ 177 h 191"/>
                <a:gd name="T44" fmla="*/ 417 w 443"/>
                <a:gd name="T45" fmla="*/ 180 h 191"/>
                <a:gd name="T46" fmla="*/ 435 w 443"/>
                <a:gd name="T47" fmla="*/ 184 h 191"/>
                <a:gd name="T48" fmla="*/ 431 w 443"/>
                <a:gd name="T49" fmla="*/ 163 h 191"/>
                <a:gd name="T50" fmla="*/ 437 w 443"/>
                <a:gd name="T51" fmla="*/ 127 h 191"/>
                <a:gd name="T52" fmla="*/ 438 w 443"/>
                <a:gd name="T53" fmla="*/ 109 h 191"/>
                <a:gd name="T54" fmla="*/ 393 w 443"/>
                <a:gd name="T55" fmla="*/ 117 h 191"/>
                <a:gd name="T56" fmla="*/ 373 w 443"/>
                <a:gd name="T57" fmla="*/ 116 h 191"/>
                <a:gd name="T58" fmla="*/ 357 w 443"/>
                <a:gd name="T59" fmla="*/ 112 h 191"/>
                <a:gd name="T60" fmla="*/ 344 w 443"/>
                <a:gd name="T61" fmla="*/ 99 h 191"/>
                <a:gd name="T62" fmla="*/ 310 w 443"/>
                <a:gd name="T63" fmla="*/ 60 h 191"/>
                <a:gd name="T64" fmla="*/ 290 w 443"/>
                <a:gd name="T65" fmla="*/ 64 h 191"/>
                <a:gd name="T66" fmla="*/ 293 w 443"/>
                <a:gd name="T67" fmla="*/ 77 h 191"/>
                <a:gd name="T68" fmla="*/ 304 w 443"/>
                <a:gd name="T69" fmla="*/ 100 h 191"/>
                <a:gd name="T70" fmla="*/ 288 w 443"/>
                <a:gd name="T71" fmla="*/ 107 h 191"/>
                <a:gd name="T72" fmla="*/ 258 w 443"/>
                <a:gd name="T73" fmla="*/ 72 h 191"/>
                <a:gd name="T74" fmla="*/ 243 w 443"/>
                <a:gd name="T75" fmla="*/ 39 h 191"/>
                <a:gd name="T76" fmla="*/ 200 w 443"/>
                <a:gd name="T77" fmla="*/ 0 h 191"/>
                <a:gd name="T78" fmla="*/ 188 w 443"/>
                <a:gd name="T79" fmla="*/ 4 h 191"/>
                <a:gd name="T80" fmla="*/ 187 w 443"/>
                <a:gd name="T81" fmla="*/ 14 h 191"/>
                <a:gd name="T82" fmla="*/ 207 w 443"/>
                <a:gd name="T83" fmla="*/ 36 h 191"/>
                <a:gd name="T84" fmla="*/ 247 w 443"/>
                <a:gd name="T85" fmla="*/ 69 h 191"/>
                <a:gd name="T86" fmla="*/ 243 w 443"/>
                <a:gd name="T87" fmla="*/ 70 h 191"/>
                <a:gd name="T88" fmla="*/ 233 w 443"/>
                <a:gd name="T89" fmla="*/ 66 h 191"/>
                <a:gd name="T90" fmla="*/ 233 w 443"/>
                <a:gd name="T91" fmla="*/ 82 h 191"/>
                <a:gd name="T92" fmla="*/ 213 w 443"/>
                <a:gd name="T93" fmla="*/ 96 h 191"/>
                <a:gd name="T94" fmla="*/ 200 w 443"/>
                <a:gd name="T95" fmla="*/ 106 h 191"/>
                <a:gd name="T96" fmla="*/ 208 w 443"/>
                <a:gd name="T97" fmla="*/ 93 h 191"/>
                <a:gd name="T98" fmla="*/ 221 w 443"/>
                <a:gd name="T99" fmla="*/ 89 h 191"/>
                <a:gd name="T100" fmla="*/ 224 w 443"/>
                <a:gd name="T101" fmla="*/ 73 h 191"/>
                <a:gd name="T102" fmla="*/ 196 w 443"/>
                <a:gd name="T103" fmla="*/ 57 h 191"/>
                <a:gd name="T104" fmla="*/ 160 w 443"/>
                <a:gd name="T105" fmla="*/ 22 h 191"/>
                <a:gd name="T106" fmla="*/ 146 w 443"/>
                <a:gd name="T107" fmla="*/ 24 h 191"/>
                <a:gd name="T108" fmla="*/ 133 w 443"/>
                <a:gd name="T109" fmla="*/ 33 h 191"/>
                <a:gd name="T110" fmla="*/ 118 w 443"/>
                <a:gd name="T111" fmla="*/ 33 h 191"/>
                <a:gd name="T112" fmla="*/ 97 w 443"/>
                <a:gd name="T113" fmla="*/ 2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3" h="191">
                  <a:moveTo>
                    <a:pt x="97" y="24"/>
                  </a:moveTo>
                  <a:lnTo>
                    <a:pt x="97" y="30"/>
                  </a:lnTo>
                  <a:lnTo>
                    <a:pt x="97" y="37"/>
                  </a:lnTo>
                  <a:lnTo>
                    <a:pt x="87" y="46"/>
                  </a:lnTo>
                  <a:lnTo>
                    <a:pt x="77" y="53"/>
                  </a:lnTo>
                  <a:lnTo>
                    <a:pt x="66" y="60"/>
                  </a:lnTo>
                  <a:lnTo>
                    <a:pt x="51" y="66"/>
                  </a:lnTo>
                  <a:lnTo>
                    <a:pt x="54" y="72"/>
                  </a:lnTo>
                  <a:lnTo>
                    <a:pt x="56" y="79"/>
                  </a:lnTo>
                  <a:lnTo>
                    <a:pt x="57" y="84"/>
                  </a:lnTo>
                  <a:lnTo>
                    <a:pt x="54" y="92"/>
                  </a:lnTo>
                  <a:lnTo>
                    <a:pt x="44" y="100"/>
                  </a:lnTo>
                  <a:lnTo>
                    <a:pt x="34" y="107"/>
                  </a:lnTo>
                  <a:lnTo>
                    <a:pt x="29" y="110"/>
                  </a:lnTo>
                  <a:lnTo>
                    <a:pt x="23" y="112"/>
                  </a:lnTo>
                  <a:lnTo>
                    <a:pt x="13" y="113"/>
                  </a:lnTo>
                  <a:lnTo>
                    <a:pt x="1" y="113"/>
                  </a:lnTo>
                  <a:lnTo>
                    <a:pt x="1" y="122"/>
                  </a:lnTo>
                  <a:lnTo>
                    <a:pt x="0" y="129"/>
                  </a:lnTo>
                  <a:lnTo>
                    <a:pt x="1" y="129"/>
                  </a:lnTo>
                  <a:lnTo>
                    <a:pt x="1" y="130"/>
                  </a:lnTo>
                  <a:lnTo>
                    <a:pt x="14" y="129"/>
                  </a:lnTo>
                  <a:lnTo>
                    <a:pt x="26" y="129"/>
                  </a:lnTo>
                  <a:lnTo>
                    <a:pt x="34" y="126"/>
                  </a:lnTo>
                  <a:lnTo>
                    <a:pt x="41" y="124"/>
                  </a:lnTo>
                  <a:lnTo>
                    <a:pt x="54" y="119"/>
                  </a:lnTo>
                  <a:lnTo>
                    <a:pt x="70" y="113"/>
                  </a:lnTo>
                  <a:lnTo>
                    <a:pt x="83" y="113"/>
                  </a:lnTo>
                  <a:lnTo>
                    <a:pt x="96" y="113"/>
                  </a:lnTo>
                  <a:lnTo>
                    <a:pt x="108" y="113"/>
                  </a:lnTo>
                  <a:lnTo>
                    <a:pt x="121" y="112"/>
                  </a:lnTo>
                  <a:lnTo>
                    <a:pt x="130" y="110"/>
                  </a:lnTo>
                  <a:lnTo>
                    <a:pt x="140" y="106"/>
                  </a:lnTo>
                  <a:lnTo>
                    <a:pt x="146" y="104"/>
                  </a:lnTo>
                  <a:lnTo>
                    <a:pt x="151" y="104"/>
                  </a:lnTo>
                  <a:lnTo>
                    <a:pt x="157" y="104"/>
                  </a:lnTo>
                  <a:lnTo>
                    <a:pt x="161" y="104"/>
                  </a:lnTo>
                  <a:lnTo>
                    <a:pt x="164" y="106"/>
                  </a:lnTo>
                  <a:lnTo>
                    <a:pt x="167" y="107"/>
                  </a:lnTo>
                  <a:lnTo>
                    <a:pt x="168" y="122"/>
                  </a:lnTo>
                  <a:lnTo>
                    <a:pt x="173" y="136"/>
                  </a:lnTo>
                  <a:lnTo>
                    <a:pt x="177" y="147"/>
                  </a:lnTo>
                  <a:lnTo>
                    <a:pt x="183" y="157"/>
                  </a:lnTo>
                  <a:lnTo>
                    <a:pt x="196" y="160"/>
                  </a:lnTo>
                  <a:lnTo>
                    <a:pt x="206" y="164"/>
                  </a:lnTo>
                  <a:lnTo>
                    <a:pt x="214" y="170"/>
                  </a:lnTo>
                  <a:lnTo>
                    <a:pt x="223" y="176"/>
                  </a:lnTo>
                  <a:lnTo>
                    <a:pt x="231" y="182"/>
                  </a:lnTo>
                  <a:lnTo>
                    <a:pt x="241" y="186"/>
                  </a:lnTo>
                  <a:lnTo>
                    <a:pt x="251" y="190"/>
                  </a:lnTo>
                  <a:lnTo>
                    <a:pt x="264" y="191"/>
                  </a:lnTo>
                  <a:lnTo>
                    <a:pt x="268" y="177"/>
                  </a:lnTo>
                  <a:lnTo>
                    <a:pt x="273" y="164"/>
                  </a:lnTo>
                  <a:lnTo>
                    <a:pt x="278" y="163"/>
                  </a:lnTo>
                  <a:lnTo>
                    <a:pt x="283" y="162"/>
                  </a:lnTo>
                  <a:lnTo>
                    <a:pt x="287" y="162"/>
                  </a:lnTo>
                  <a:lnTo>
                    <a:pt x="291" y="162"/>
                  </a:lnTo>
                  <a:lnTo>
                    <a:pt x="301" y="164"/>
                  </a:lnTo>
                  <a:lnTo>
                    <a:pt x="310" y="167"/>
                  </a:lnTo>
                  <a:lnTo>
                    <a:pt x="324" y="173"/>
                  </a:lnTo>
                  <a:lnTo>
                    <a:pt x="340" y="177"/>
                  </a:lnTo>
                  <a:lnTo>
                    <a:pt x="355" y="182"/>
                  </a:lnTo>
                  <a:lnTo>
                    <a:pt x="371" y="187"/>
                  </a:lnTo>
                  <a:lnTo>
                    <a:pt x="381" y="183"/>
                  </a:lnTo>
                  <a:lnTo>
                    <a:pt x="391" y="179"/>
                  </a:lnTo>
                  <a:lnTo>
                    <a:pt x="398" y="177"/>
                  </a:lnTo>
                  <a:lnTo>
                    <a:pt x="404" y="177"/>
                  </a:lnTo>
                  <a:lnTo>
                    <a:pt x="411" y="177"/>
                  </a:lnTo>
                  <a:lnTo>
                    <a:pt x="417" y="180"/>
                  </a:lnTo>
                  <a:lnTo>
                    <a:pt x="427" y="184"/>
                  </a:lnTo>
                  <a:lnTo>
                    <a:pt x="435" y="189"/>
                  </a:lnTo>
                  <a:lnTo>
                    <a:pt x="435" y="184"/>
                  </a:lnTo>
                  <a:lnTo>
                    <a:pt x="435" y="180"/>
                  </a:lnTo>
                  <a:lnTo>
                    <a:pt x="433" y="172"/>
                  </a:lnTo>
                  <a:lnTo>
                    <a:pt x="431" y="163"/>
                  </a:lnTo>
                  <a:lnTo>
                    <a:pt x="431" y="154"/>
                  </a:lnTo>
                  <a:lnTo>
                    <a:pt x="433" y="144"/>
                  </a:lnTo>
                  <a:lnTo>
                    <a:pt x="437" y="127"/>
                  </a:lnTo>
                  <a:lnTo>
                    <a:pt x="443" y="112"/>
                  </a:lnTo>
                  <a:lnTo>
                    <a:pt x="440" y="110"/>
                  </a:lnTo>
                  <a:lnTo>
                    <a:pt x="438" y="109"/>
                  </a:lnTo>
                  <a:lnTo>
                    <a:pt x="420" y="116"/>
                  </a:lnTo>
                  <a:lnTo>
                    <a:pt x="403" y="123"/>
                  </a:lnTo>
                  <a:lnTo>
                    <a:pt x="393" y="117"/>
                  </a:lnTo>
                  <a:lnTo>
                    <a:pt x="384" y="110"/>
                  </a:lnTo>
                  <a:lnTo>
                    <a:pt x="378" y="114"/>
                  </a:lnTo>
                  <a:lnTo>
                    <a:pt x="373" y="116"/>
                  </a:lnTo>
                  <a:lnTo>
                    <a:pt x="367" y="116"/>
                  </a:lnTo>
                  <a:lnTo>
                    <a:pt x="363" y="114"/>
                  </a:lnTo>
                  <a:lnTo>
                    <a:pt x="357" y="112"/>
                  </a:lnTo>
                  <a:lnTo>
                    <a:pt x="353" y="109"/>
                  </a:lnTo>
                  <a:lnTo>
                    <a:pt x="348" y="104"/>
                  </a:lnTo>
                  <a:lnTo>
                    <a:pt x="344" y="99"/>
                  </a:lnTo>
                  <a:lnTo>
                    <a:pt x="330" y="74"/>
                  </a:lnTo>
                  <a:lnTo>
                    <a:pt x="316" y="56"/>
                  </a:lnTo>
                  <a:lnTo>
                    <a:pt x="310" y="60"/>
                  </a:lnTo>
                  <a:lnTo>
                    <a:pt x="304" y="63"/>
                  </a:lnTo>
                  <a:lnTo>
                    <a:pt x="298" y="63"/>
                  </a:lnTo>
                  <a:lnTo>
                    <a:pt x="290" y="64"/>
                  </a:lnTo>
                  <a:lnTo>
                    <a:pt x="288" y="67"/>
                  </a:lnTo>
                  <a:lnTo>
                    <a:pt x="288" y="72"/>
                  </a:lnTo>
                  <a:lnTo>
                    <a:pt x="293" y="77"/>
                  </a:lnTo>
                  <a:lnTo>
                    <a:pt x="298" y="84"/>
                  </a:lnTo>
                  <a:lnTo>
                    <a:pt x="301" y="92"/>
                  </a:lnTo>
                  <a:lnTo>
                    <a:pt x="304" y="100"/>
                  </a:lnTo>
                  <a:lnTo>
                    <a:pt x="300" y="107"/>
                  </a:lnTo>
                  <a:lnTo>
                    <a:pt x="297" y="114"/>
                  </a:lnTo>
                  <a:lnTo>
                    <a:pt x="288" y="107"/>
                  </a:lnTo>
                  <a:lnTo>
                    <a:pt x="277" y="93"/>
                  </a:lnTo>
                  <a:lnTo>
                    <a:pt x="264" y="80"/>
                  </a:lnTo>
                  <a:lnTo>
                    <a:pt x="258" y="72"/>
                  </a:lnTo>
                  <a:lnTo>
                    <a:pt x="258" y="59"/>
                  </a:lnTo>
                  <a:lnTo>
                    <a:pt x="257" y="46"/>
                  </a:lnTo>
                  <a:lnTo>
                    <a:pt x="243" y="39"/>
                  </a:lnTo>
                  <a:lnTo>
                    <a:pt x="228" y="30"/>
                  </a:lnTo>
                  <a:lnTo>
                    <a:pt x="214" y="16"/>
                  </a:lnTo>
                  <a:lnTo>
                    <a:pt x="200" y="0"/>
                  </a:lnTo>
                  <a:lnTo>
                    <a:pt x="194" y="2"/>
                  </a:lnTo>
                  <a:lnTo>
                    <a:pt x="190" y="2"/>
                  </a:lnTo>
                  <a:lnTo>
                    <a:pt x="188" y="4"/>
                  </a:lnTo>
                  <a:lnTo>
                    <a:pt x="186" y="6"/>
                  </a:lnTo>
                  <a:lnTo>
                    <a:pt x="186" y="10"/>
                  </a:lnTo>
                  <a:lnTo>
                    <a:pt x="187" y="14"/>
                  </a:lnTo>
                  <a:lnTo>
                    <a:pt x="193" y="22"/>
                  </a:lnTo>
                  <a:lnTo>
                    <a:pt x="198" y="29"/>
                  </a:lnTo>
                  <a:lnTo>
                    <a:pt x="207" y="36"/>
                  </a:lnTo>
                  <a:lnTo>
                    <a:pt x="216" y="43"/>
                  </a:lnTo>
                  <a:lnTo>
                    <a:pt x="233" y="54"/>
                  </a:lnTo>
                  <a:lnTo>
                    <a:pt x="247" y="69"/>
                  </a:lnTo>
                  <a:lnTo>
                    <a:pt x="247" y="69"/>
                  </a:lnTo>
                  <a:lnTo>
                    <a:pt x="247" y="70"/>
                  </a:lnTo>
                  <a:lnTo>
                    <a:pt x="243" y="70"/>
                  </a:lnTo>
                  <a:lnTo>
                    <a:pt x="240" y="70"/>
                  </a:lnTo>
                  <a:lnTo>
                    <a:pt x="236" y="67"/>
                  </a:lnTo>
                  <a:lnTo>
                    <a:pt x="233" y="66"/>
                  </a:lnTo>
                  <a:lnTo>
                    <a:pt x="233" y="72"/>
                  </a:lnTo>
                  <a:lnTo>
                    <a:pt x="233" y="77"/>
                  </a:lnTo>
                  <a:lnTo>
                    <a:pt x="233" y="82"/>
                  </a:lnTo>
                  <a:lnTo>
                    <a:pt x="231" y="87"/>
                  </a:lnTo>
                  <a:lnTo>
                    <a:pt x="221" y="92"/>
                  </a:lnTo>
                  <a:lnTo>
                    <a:pt x="213" y="96"/>
                  </a:lnTo>
                  <a:lnTo>
                    <a:pt x="213" y="104"/>
                  </a:lnTo>
                  <a:lnTo>
                    <a:pt x="213" y="113"/>
                  </a:lnTo>
                  <a:lnTo>
                    <a:pt x="200" y="106"/>
                  </a:lnTo>
                  <a:lnTo>
                    <a:pt x="187" y="97"/>
                  </a:lnTo>
                  <a:lnTo>
                    <a:pt x="198" y="94"/>
                  </a:lnTo>
                  <a:lnTo>
                    <a:pt x="208" y="93"/>
                  </a:lnTo>
                  <a:lnTo>
                    <a:pt x="213" y="93"/>
                  </a:lnTo>
                  <a:lnTo>
                    <a:pt x="217" y="92"/>
                  </a:lnTo>
                  <a:lnTo>
                    <a:pt x="221" y="89"/>
                  </a:lnTo>
                  <a:lnTo>
                    <a:pt x="226" y="86"/>
                  </a:lnTo>
                  <a:lnTo>
                    <a:pt x="224" y="79"/>
                  </a:lnTo>
                  <a:lnTo>
                    <a:pt x="224" y="73"/>
                  </a:lnTo>
                  <a:lnTo>
                    <a:pt x="213" y="69"/>
                  </a:lnTo>
                  <a:lnTo>
                    <a:pt x="204" y="64"/>
                  </a:lnTo>
                  <a:lnTo>
                    <a:pt x="196" y="57"/>
                  </a:lnTo>
                  <a:lnTo>
                    <a:pt x="188" y="50"/>
                  </a:lnTo>
                  <a:lnTo>
                    <a:pt x="174" y="34"/>
                  </a:lnTo>
                  <a:lnTo>
                    <a:pt x="160" y="22"/>
                  </a:lnTo>
                  <a:lnTo>
                    <a:pt x="154" y="22"/>
                  </a:lnTo>
                  <a:lnTo>
                    <a:pt x="150" y="23"/>
                  </a:lnTo>
                  <a:lnTo>
                    <a:pt x="146" y="24"/>
                  </a:lnTo>
                  <a:lnTo>
                    <a:pt x="143" y="26"/>
                  </a:lnTo>
                  <a:lnTo>
                    <a:pt x="138" y="30"/>
                  </a:lnTo>
                  <a:lnTo>
                    <a:pt x="133" y="33"/>
                  </a:lnTo>
                  <a:lnTo>
                    <a:pt x="127" y="34"/>
                  </a:lnTo>
                  <a:lnTo>
                    <a:pt x="123" y="33"/>
                  </a:lnTo>
                  <a:lnTo>
                    <a:pt x="118" y="33"/>
                  </a:lnTo>
                  <a:lnTo>
                    <a:pt x="114" y="30"/>
                  </a:lnTo>
                  <a:lnTo>
                    <a:pt x="106" y="27"/>
                  </a:lnTo>
                  <a:lnTo>
                    <a:pt x="97"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2" name="Freeform 473"/>
            <p:cNvSpPr/>
            <p:nvPr/>
          </p:nvSpPr>
          <p:spPr bwMode="auto">
            <a:xfrm>
              <a:off x="5309" y="2727"/>
              <a:ext cx="3" cy="2"/>
            </a:xfrm>
            <a:custGeom>
              <a:avLst/>
              <a:gdLst>
                <a:gd name="T0" fmla="*/ 0 w 3"/>
                <a:gd name="T1" fmla="*/ 0 h 2"/>
                <a:gd name="T2" fmla="*/ 1 w 3"/>
                <a:gd name="T3" fmla="*/ 1 h 2"/>
                <a:gd name="T4" fmla="*/ 3 w 3"/>
                <a:gd name="T5" fmla="*/ 2 h 2"/>
                <a:gd name="T6" fmla="*/ 1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lnTo>
                    <a:pt x="1" y="1"/>
                  </a:lnTo>
                  <a:lnTo>
                    <a:pt x="3" y="2"/>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3" name="Freeform 474"/>
            <p:cNvSpPr/>
            <p:nvPr/>
          </p:nvSpPr>
          <p:spPr bwMode="auto">
            <a:xfrm>
              <a:off x="5313" y="2729"/>
              <a:ext cx="56" cy="43"/>
            </a:xfrm>
            <a:custGeom>
              <a:avLst/>
              <a:gdLst>
                <a:gd name="T0" fmla="*/ 56 w 56"/>
                <a:gd name="T1" fmla="*/ 19 h 43"/>
                <a:gd name="T2" fmla="*/ 56 w 56"/>
                <a:gd name="T3" fmla="*/ 23 h 43"/>
                <a:gd name="T4" fmla="*/ 56 w 56"/>
                <a:gd name="T5" fmla="*/ 28 h 43"/>
                <a:gd name="T6" fmla="*/ 50 w 56"/>
                <a:gd name="T7" fmla="*/ 30 h 43"/>
                <a:gd name="T8" fmla="*/ 44 w 56"/>
                <a:gd name="T9" fmla="*/ 33 h 43"/>
                <a:gd name="T10" fmla="*/ 46 w 56"/>
                <a:gd name="T11" fmla="*/ 38 h 43"/>
                <a:gd name="T12" fmla="*/ 46 w 56"/>
                <a:gd name="T13" fmla="*/ 42 h 43"/>
                <a:gd name="T14" fmla="*/ 37 w 56"/>
                <a:gd name="T15" fmla="*/ 39 h 43"/>
                <a:gd name="T16" fmla="*/ 30 w 56"/>
                <a:gd name="T17" fmla="*/ 38 h 43"/>
                <a:gd name="T18" fmla="*/ 26 w 56"/>
                <a:gd name="T19" fmla="*/ 36 h 43"/>
                <a:gd name="T20" fmla="*/ 23 w 56"/>
                <a:gd name="T21" fmla="*/ 38 h 43"/>
                <a:gd name="T22" fmla="*/ 20 w 56"/>
                <a:gd name="T23" fmla="*/ 39 h 43"/>
                <a:gd name="T24" fmla="*/ 19 w 56"/>
                <a:gd name="T25" fmla="*/ 43 h 43"/>
                <a:gd name="T26" fmla="*/ 13 w 56"/>
                <a:gd name="T27" fmla="*/ 42 h 43"/>
                <a:gd name="T28" fmla="*/ 9 w 56"/>
                <a:gd name="T29" fmla="*/ 40 h 43"/>
                <a:gd name="T30" fmla="*/ 6 w 56"/>
                <a:gd name="T31" fmla="*/ 38 h 43"/>
                <a:gd name="T32" fmla="*/ 4 w 56"/>
                <a:gd name="T33" fmla="*/ 32 h 43"/>
                <a:gd name="T34" fmla="*/ 12 w 56"/>
                <a:gd name="T35" fmla="*/ 30 h 43"/>
                <a:gd name="T36" fmla="*/ 19 w 56"/>
                <a:gd name="T37" fmla="*/ 29 h 43"/>
                <a:gd name="T38" fmla="*/ 16 w 56"/>
                <a:gd name="T39" fmla="*/ 18 h 43"/>
                <a:gd name="T40" fmla="*/ 13 w 56"/>
                <a:gd name="T41" fmla="*/ 8 h 43"/>
                <a:gd name="T42" fmla="*/ 9 w 56"/>
                <a:gd name="T43" fmla="*/ 6 h 43"/>
                <a:gd name="T44" fmla="*/ 6 w 56"/>
                <a:gd name="T45" fmla="*/ 6 h 43"/>
                <a:gd name="T46" fmla="*/ 3 w 56"/>
                <a:gd name="T47" fmla="*/ 5 h 43"/>
                <a:gd name="T48" fmla="*/ 0 w 56"/>
                <a:gd name="T49" fmla="*/ 2 h 43"/>
                <a:gd name="T50" fmla="*/ 0 w 56"/>
                <a:gd name="T51" fmla="*/ 2 h 43"/>
                <a:gd name="T52" fmla="*/ 0 w 56"/>
                <a:gd name="T53" fmla="*/ 0 h 43"/>
                <a:gd name="T54" fmla="*/ 6 w 56"/>
                <a:gd name="T55" fmla="*/ 0 h 43"/>
                <a:gd name="T56" fmla="*/ 12 w 56"/>
                <a:gd name="T57" fmla="*/ 0 h 43"/>
                <a:gd name="T58" fmla="*/ 22 w 56"/>
                <a:gd name="T59" fmla="*/ 9 h 43"/>
                <a:gd name="T60" fmla="*/ 32 w 56"/>
                <a:gd name="T61" fmla="*/ 15 h 43"/>
                <a:gd name="T62" fmla="*/ 36 w 56"/>
                <a:gd name="T63" fmla="*/ 16 h 43"/>
                <a:gd name="T64" fmla="*/ 42 w 56"/>
                <a:gd name="T65" fmla="*/ 18 h 43"/>
                <a:gd name="T66" fmla="*/ 49 w 56"/>
                <a:gd name="T67" fmla="*/ 19 h 43"/>
                <a:gd name="T68" fmla="*/ 56 w 56"/>
                <a:gd name="T69"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43">
                  <a:moveTo>
                    <a:pt x="56" y="19"/>
                  </a:moveTo>
                  <a:lnTo>
                    <a:pt x="56" y="23"/>
                  </a:lnTo>
                  <a:lnTo>
                    <a:pt x="56" y="28"/>
                  </a:lnTo>
                  <a:lnTo>
                    <a:pt x="50" y="30"/>
                  </a:lnTo>
                  <a:lnTo>
                    <a:pt x="44" y="33"/>
                  </a:lnTo>
                  <a:lnTo>
                    <a:pt x="46" y="38"/>
                  </a:lnTo>
                  <a:lnTo>
                    <a:pt x="46" y="42"/>
                  </a:lnTo>
                  <a:lnTo>
                    <a:pt x="37" y="39"/>
                  </a:lnTo>
                  <a:lnTo>
                    <a:pt x="30" y="38"/>
                  </a:lnTo>
                  <a:lnTo>
                    <a:pt x="26" y="36"/>
                  </a:lnTo>
                  <a:lnTo>
                    <a:pt x="23" y="38"/>
                  </a:lnTo>
                  <a:lnTo>
                    <a:pt x="20" y="39"/>
                  </a:lnTo>
                  <a:lnTo>
                    <a:pt x="19" y="43"/>
                  </a:lnTo>
                  <a:lnTo>
                    <a:pt x="13" y="42"/>
                  </a:lnTo>
                  <a:lnTo>
                    <a:pt x="9" y="40"/>
                  </a:lnTo>
                  <a:lnTo>
                    <a:pt x="6" y="38"/>
                  </a:lnTo>
                  <a:lnTo>
                    <a:pt x="4" y="32"/>
                  </a:lnTo>
                  <a:lnTo>
                    <a:pt x="12" y="30"/>
                  </a:lnTo>
                  <a:lnTo>
                    <a:pt x="19" y="29"/>
                  </a:lnTo>
                  <a:lnTo>
                    <a:pt x="16" y="18"/>
                  </a:lnTo>
                  <a:lnTo>
                    <a:pt x="13" y="8"/>
                  </a:lnTo>
                  <a:lnTo>
                    <a:pt x="9" y="6"/>
                  </a:lnTo>
                  <a:lnTo>
                    <a:pt x="6" y="6"/>
                  </a:lnTo>
                  <a:lnTo>
                    <a:pt x="3" y="5"/>
                  </a:lnTo>
                  <a:lnTo>
                    <a:pt x="0" y="2"/>
                  </a:lnTo>
                  <a:lnTo>
                    <a:pt x="0" y="2"/>
                  </a:lnTo>
                  <a:lnTo>
                    <a:pt x="0" y="0"/>
                  </a:lnTo>
                  <a:lnTo>
                    <a:pt x="6" y="0"/>
                  </a:lnTo>
                  <a:lnTo>
                    <a:pt x="12" y="0"/>
                  </a:lnTo>
                  <a:lnTo>
                    <a:pt x="22" y="9"/>
                  </a:lnTo>
                  <a:lnTo>
                    <a:pt x="32" y="15"/>
                  </a:lnTo>
                  <a:lnTo>
                    <a:pt x="36" y="16"/>
                  </a:lnTo>
                  <a:lnTo>
                    <a:pt x="42" y="18"/>
                  </a:lnTo>
                  <a:lnTo>
                    <a:pt x="49" y="19"/>
                  </a:lnTo>
                  <a:lnTo>
                    <a:pt x="5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4" name="Freeform 475"/>
            <p:cNvSpPr/>
            <p:nvPr/>
          </p:nvSpPr>
          <p:spPr bwMode="auto">
            <a:xfrm>
              <a:off x="3977" y="2751"/>
              <a:ext cx="18" cy="57"/>
            </a:xfrm>
            <a:custGeom>
              <a:avLst/>
              <a:gdLst>
                <a:gd name="T0" fmla="*/ 13 w 18"/>
                <a:gd name="T1" fmla="*/ 0 h 57"/>
                <a:gd name="T2" fmla="*/ 15 w 18"/>
                <a:gd name="T3" fmla="*/ 3 h 57"/>
                <a:gd name="T4" fmla="*/ 18 w 18"/>
                <a:gd name="T5" fmla="*/ 6 h 57"/>
                <a:gd name="T6" fmla="*/ 15 w 18"/>
                <a:gd name="T7" fmla="*/ 14 h 57"/>
                <a:gd name="T8" fmla="*/ 13 w 18"/>
                <a:gd name="T9" fmla="*/ 23 h 57"/>
                <a:gd name="T10" fmla="*/ 14 w 18"/>
                <a:gd name="T11" fmla="*/ 28 h 57"/>
                <a:gd name="T12" fmla="*/ 17 w 18"/>
                <a:gd name="T13" fmla="*/ 36 h 57"/>
                <a:gd name="T14" fmla="*/ 17 w 18"/>
                <a:gd name="T15" fmla="*/ 43 h 57"/>
                <a:gd name="T16" fmla="*/ 15 w 18"/>
                <a:gd name="T17" fmla="*/ 51 h 57"/>
                <a:gd name="T18" fmla="*/ 14 w 18"/>
                <a:gd name="T19" fmla="*/ 54 h 57"/>
                <a:gd name="T20" fmla="*/ 13 w 18"/>
                <a:gd name="T21" fmla="*/ 57 h 57"/>
                <a:gd name="T22" fmla="*/ 5 w 18"/>
                <a:gd name="T23" fmla="*/ 56 h 57"/>
                <a:gd name="T24" fmla="*/ 1 w 18"/>
                <a:gd name="T25" fmla="*/ 54 h 57"/>
                <a:gd name="T26" fmla="*/ 1 w 18"/>
                <a:gd name="T27" fmla="*/ 43 h 57"/>
                <a:gd name="T28" fmla="*/ 0 w 18"/>
                <a:gd name="T29" fmla="*/ 31 h 57"/>
                <a:gd name="T30" fmla="*/ 5 w 18"/>
                <a:gd name="T31" fmla="*/ 31 h 57"/>
                <a:gd name="T32" fmla="*/ 10 w 18"/>
                <a:gd name="T33" fmla="*/ 30 h 57"/>
                <a:gd name="T34" fmla="*/ 7 w 18"/>
                <a:gd name="T35" fmla="*/ 24 h 57"/>
                <a:gd name="T36" fmla="*/ 3 w 18"/>
                <a:gd name="T37" fmla="*/ 17 h 57"/>
                <a:gd name="T38" fmla="*/ 8 w 18"/>
                <a:gd name="T39" fmla="*/ 8 h 57"/>
                <a:gd name="T40" fmla="*/ 13 w 18"/>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7">
                  <a:moveTo>
                    <a:pt x="13" y="0"/>
                  </a:moveTo>
                  <a:lnTo>
                    <a:pt x="15" y="3"/>
                  </a:lnTo>
                  <a:lnTo>
                    <a:pt x="18" y="6"/>
                  </a:lnTo>
                  <a:lnTo>
                    <a:pt x="15" y="14"/>
                  </a:lnTo>
                  <a:lnTo>
                    <a:pt x="13" y="23"/>
                  </a:lnTo>
                  <a:lnTo>
                    <a:pt x="14" y="28"/>
                  </a:lnTo>
                  <a:lnTo>
                    <a:pt x="17" y="36"/>
                  </a:lnTo>
                  <a:lnTo>
                    <a:pt x="17" y="43"/>
                  </a:lnTo>
                  <a:lnTo>
                    <a:pt x="15" y="51"/>
                  </a:lnTo>
                  <a:lnTo>
                    <a:pt x="14" y="54"/>
                  </a:lnTo>
                  <a:lnTo>
                    <a:pt x="13" y="57"/>
                  </a:lnTo>
                  <a:lnTo>
                    <a:pt x="5" y="56"/>
                  </a:lnTo>
                  <a:lnTo>
                    <a:pt x="1" y="54"/>
                  </a:lnTo>
                  <a:lnTo>
                    <a:pt x="1" y="43"/>
                  </a:lnTo>
                  <a:lnTo>
                    <a:pt x="0" y="31"/>
                  </a:lnTo>
                  <a:lnTo>
                    <a:pt x="5" y="31"/>
                  </a:lnTo>
                  <a:lnTo>
                    <a:pt x="10" y="30"/>
                  </a:lnTo>
                  <a:lnTo>
                    <a:pt x="7" y="24"/>
                  </a:lnTo>
                  <a:lnTo>
                    <a:pt x="3" y="17"/>
                  </a:lnTo>
                  <a:lnTo>
                    <a:pt x="8" y="8"/>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5" name="Freeform 476"/>
            <p:cNvSpPr/>
            <p:nvPr/>
          </p:nvSpPr>
          <p:spPr bwMode="auto">
            <a:xfrm>
              <a:off x="5280" y="2781"/>
              <a:ext cx="90" cy="108"/>
            </a:xfrm>
            <a:custGeom>
              <a:avLst/>
              <a:gdLst>
                <a:gd name="T0" fmla="*/ 90 w 90"/>
                <a:gd name="T1" fmla="*/ 74 h 108"/>
                <a:gd name="T2" fmla="*/ 56 w 90"/>
                <a:gd name="T3" fmla="*/ 84 h 108"/>
                <a:gd name="T4" fmla="*/ 55 w 90"/>
                <a:gd name="T5" fmla="*/ 91 h 108"/>
                <a:gd name="T6" fmla="*/ 55 w 90"/>
                <a:gd name="T7" fmla="*/ 98 h 108"/>
                <a:gd name="T8" fmla="*/ 50 w 90"/>
                <a:gd name="T9" fmla="*/ 98 h 108"/>
                <a:gd name="T10" fmla="*/ 45 w 90"/>
                <a:gd name="T11" fmla="*/ 98 h 108"/>
                <a:gd name="T12" fmla="*/ 45 w 90"/>
                <a:gd name="T13" fmla="*/ 94 h 108"/>
                <a:gd name="T14" fmla="*/ 45 w 90"/>
                <a:gd name="T15" fmla="*/ 90 h 108"/>
                <a:gd name="T16" fmla="*/ 45 w 90"/>
                <a:gd name="T17" fmla="*/ 90 h 108"/>
                <a:gd name="T18" fmla="*/ 43 w 90"/>
                <a:gd name="T19" fmla="*/ 90 h 108"/>
                <a:gd name="T20" fmla="*/ 40 w 90"/>
                <a:gd name="T21" fmla="*/ 91 h 108"/>
                <a:gd name="T22" fmla="*/ 37 w 90"/>
                <a:gd name="T23" fmla="*/ 91 h 108"/>
                <a:gd name="T24" fmla="*/ 35 w 90"/>
                <a:gd name="T25" fmla="*/ 97 h 108"/>
                <a:gd name="T26" fmla="*/ 32 w 90"/>
                <a:gd name="T27" fmla="*/ 103 h 108"/>
                <a:gd name="T28" fmla="*/ 27 w 90"/>
                <a:gd name="T29" fmla="*/ 106 h 108"/>
                <a:gd name="T30" fmla="*/ 22 w 90"/>
                <a:gd name="T31" fmla="*/ 108 h 108"/>
                <a:gd name="T32" fmla="*/ 20 w 90"/>
                <a:gd name="T33" fmla="*/ 98 h 108"/>
                <a:gd name="T34" fmla="*/ 16 w 90"/>
                <a:gd name="T35" fmla="*/ 91 h 108"/>
                <a:gd name="T36" fmla="*/ 10 w 90"/>
                <a:gd name="T37" fmla="*/ 94 h 108"/>
                <a:gd name="T38" fmla="*/ 6 w 90"/>
                <a:gd name="T39" fmla="*/ 97 h 108"/>
                <a:gd name="T40" fmla="*/ 2 w 90"/>
                <a:gd name="T41" fmla="*/ 94 h 108"/>
                <a:gd name="T42" fmla="*/ 0 w 90"/>
                <a:gd name="T43" fmla="*/ 91 h 108"/>
                <a:gd name="T44" fmla="*/ 6 w 90"/>
                <a:gd name="T45" fmla="*/ 80 h 108"/>
                <a:gd name="T46" fmla="*/ 13 w 90"/>
                <a:gd name="T47" fmla="*/ 68 h 108"/>
                <a:gd name="T48" fmla="*/ 29 w 90"/>
                <a:gd name="T49" fmla="*/ 70 h 108"/>
                <a:gd name="T50" fmla="*/ 45 w 90"/>
                <a:gd name="T51" fmla="*/ 71 h 108"/>
                <a:gd name="T52" fmla="*/ 46 w 90"/>
                <a:gd name="T53" fmla="*/ 64 h 108"/>
                <a:gd name="T54" fmla="*/ 49 w 90"/>
                <a:gd name="T55" fmla="*/ 58 h 108"/>
                <a:gd name="T56" fmla="*/ 52 w 90"/>
                <a:gd name="T57" fmla="*/ 56 h 108"/>
                <a:gd name="T58" fmla="*/ 56 w 90"/>
                <a:gd name="T59" fmla="*/ 53 h 108"/>
                <a:gd name="T60" fmla="*/ 60 w 90"/>
                <a:gd name="T61" fmla="*/ 50 h 108"/>
                <a:gd name="T62" fmla="*/ 63 w 90"/>
                <a:gd name="T63" fmla="*/ 46 h 108"/>
                <a:gd name="T64" fmla="*/ 66 w 90"/>
                <a:gd name="T65" fmla="*/ 41 h 108"/>
                <a:gd name="T66" fmla="*/ 69 w 90"/>
                <a:gd name="T67" fmla="*/ 36 h 108"/>
                <a:gd name="T68" fmla="*/ 63 w 90"/>
                <a:gd name="T69" fmla="*/ 21 h 108"/>
                <a:gd name="T70" fmla="*/ 57 w 90"/>
                <a:gd name="T71" fmla="*/ 8 h 108"/>
                <a:gd name="T72" fmla="*/ 59 w 90"/>
                <a:gd name="T73" fmla="*/ 6 h 108"/>
                <a:gd name="T74" fmla="*/ 60 w 90"/>
                <a:gd name="T75" fmla="*/ 4 h 108"/>
                <a:gd name="T76" fmla="*/ 60 w 90"/>
                <a:gd name="T77" fmla="*/ 4 h 108"/>
                <a:gd name="T78" fmla="*/ 60 w 90"/>
                <a:gd name="T79" fmla="*/ 0 h 108"/>
                <a:gd name="T80" fmla="*/ 65 w 90"/>
                <a:gd name="T81" fmla="*/ 1 h 108"/>
                <a:gd name="T82" fmla="*/ 69 w 90"/>
                <a:gd name="T83" fmla="*/ 1 h 108"/>
                <a:gd name="T84" fmla="*/ 75 w 90"/>
                <a:gd name="T85" fmla="*/ 11 h 108"/>
                <a:gd name="T86" fmla="*/ 82 w 90"/>
                <a:gd name="T87" fmla="*/ 18 h 108"/>
                <a:gd name="T88" fmla="*/ 85 w 90"/>
                <a:gd name="T89" fmla="*/ 31 h 108"/>
                <a:gd name="T90" fmla="*/ 86 w 90"/>
                <a:gd name="T91" fmla="*/ 46 h 108"/>
                <a:gd name="T92" fmla="*/ 89 w 90"/>
                <a:gd name="T93" fmla="*/ 60 h 108"/>
                <a:gd name="T94" fmla="*/ 90 w 90"/>
                <a:gd name="T95"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108">
                  <a:moveTo>
                    <a:pt x="90" y="74"/>
                  </a:moveTo>
                  <a:lnTo>
                    <a:pt x="56" y="84"/>
                  </a:lnTo>
                  <a:lnTo>
                    <a:pt x="55" y="91"/>
                  </a:lnTo>
                  <a:lnTo>
                    <a:pt x="55" y="98"/>
                  </a:lnTo>
                  <a:lnTo>
                    <a:pt x="50" y="98"/>
                  </a:lnTo>
                  <a:lnTo>
                    <a:pt x="45" y="98"/>
                  </a:lnTo>
                  <a:lnTo>
                    <a:pt x="45" y="94"/>
                  </a:lnTo>
                  <a:lnTo>
                    <a:pt x="45" y="90"/>
                  </a:lnTo>
                  <a:lnTo>
                    <a:pt x="45" y="90"/>
                  </a:lnTo>
                  <a:lnTo>
                    <a:pt x="43" y="90"/>
                  </a:lnTo>
                  <a:lnTo>
                    <a:pt x="40" y="91"/>
                  </a:lnTo>
                  <a:lnTo>
                    <a:pt x="37" y="91"/>
                  </a:lnTo>
                  <a:lnTo>
                    <a:pt x="35" y="97"/>
                  </a:lnTo>
                  <a:lnTo>
                    <a:pt x="32" y="103"/>
                  </a:lnTo>
                  <a:lnTo>
                    <a:pt x="27" y="106"/>
                  </a:lnTo>
                  <a:lnTo>
                    <a:pt x="22" y="108"/>
                  </a:lnTo>
                  <a:lnTo>
                    <a:pt x="20" y="98"/>
                  </a:lnTo>
                  <a:lnTo>
                    <a:pt x="16" y="91"/>
                  </a:lnTo>
                  <a:lnTo>
                    <a:pt x="10" y="94"/>
                  </a:lnTo>
                  <a:lnTo>
                    <a:pt x="6" y="97"/>
                  </a:lnTo>
                  <a:lnTo>
                    <a:pt x="2" y="94"/>
                  </a:lnTo>
                  <a:lnTo>
                    <a:pt x="0" y="91"/>
                  </a:lnTo>
                  <a:lnTo>
                    <a:pt x="6" y="80"/>
                  </a:lnTo>
                  <a:lnTo>
                    <a:pt x="13" y="68"/>
                  </a:lnTo>
                  <a:lnTo>
                    <a:pt x="29" y="70"/>
                  </a:lnTo>
                  <a:lnTo>
                    <a:pt x="45" y="71"/>
                  </a:lnTo>
                  <a:lnTo>
                    <a:pt x="46" y="64"/>
                  </a:lnTo>
                  <a:lnTo>
                    <a:pt x="49" y="58"/>
                  </a:lnTo>
                  <a:lnTo>
                    <a:pt x="52" y="56"/>
                  </a:lnTo>
                  <a:lnTo>
                    <a:pt x="56" y="53"/>
                  </a:lnTo>
                  <a:lnTo>
                    <a:pt x="60" y="50"/>
                  </a:lnTo>
                  <a:lnTo>
                    <a:pt x="63" y="46"/>
                  </a:lnTo>
                  <a:lnTo>
                    <a:pt x="66" y="41"/>
                  </a:lnTo>
                  <a:lnTo>
                    <a:pt x="69" y="36"/>
                  </a:lnTo>
                  <a:lnTo>
                    <a:pt x="63" y="21"/>
                  </a:lnTo>
                  <a:lnTo>
                    <a:pt x="57" y="8"/>
                  </a:lnTo>
                  <a:lnTo>
                    <a:pt x="59" y="6"/>
                  </a:lnTo>
                  <a:lnTo>
                    <a:pt x="60" y="4"/>
                  </a:lnTo>
                  <a:lnTo>
                    <a:pt x="60" y="4"/>
                  </a:lnTo>
                  <a:lnTo>
                    <a:pt x="60" y="0"/>
                  </a:lnTo>
                  <a:lnTo>
                    <a:pt x="65" y="1"/>
                  </a:lnTo>
                  <a:lnTo>
                    <a:pt x="69" y="1"/>
                  </a:lnTo>
                  <a:lnTo>
                    <a:pt x="75" y="11"/>
                  </a:lnTo>
                  <a:lnTo>
                    <a:pt x="82" y="18"/>
                  </a:lnTo>
                  <a:lnTo>
                    <a:pt x="85" y="31"/>
                  </a:lnTo>
                  <a:lnTo>
                    <a:pt x="86" y="46"/>
                  </a:lnTo>
                  <a:lnTo>
                    <a:pt x="89" y="60"/>
                  </a:lnTo>
                  <a:lnTo>
                    <a:pt x="90"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6" name="Freeform 477"/>
            <p:cNvSpPr/>
            <p:nvPr/>
          </p:nvSpPr>
          <p:spPr bwMode="auto">
            <a:xfrm>
              <a:off x="5270" y="2875"/>
              <a:ext cx="27" cy="32"/>
            </a:xfrm>
            <a:custGeom>
              <a:avLst/>
              <a:gdLst>
                <a:gd name="T0" fmla="*/ 27 w 27"/>
                <a:gd name="T1" fmla="*/ 10 h 32"/>
                <a:gd name="T2" fmla="*/ 25 w 27"/>
                <a:gd name="T3" fmla="*/ 22 h 32"/>
                <a:gd name="T4" fmla="*/ 23 w 27"/>
                <a:gd name="T5" fmla="*/ 32 h 32"/>
                <a:gd name="T6" fmla="*/ 19 w 27"/>
                <a:gd name="T7" fmla="*/ 32 h 32"/>
                <a:gd name="T8" fmla="*/ 15 w 27"/>
                <a:gd name="T9" fmla="*/ 32 h 32"/>
                <a:gd name="T10" fmla="*/ 13 w 27"/>
                <a:gd name="T11" fmla="*/ 23 h 32"/>
                <a:gd name="T12" fmla="*/ 13 w 27"/>
                <a:gd name="T13" fmla="*/ 13 h 32"/>
                <a:gd name="T14" fmla="*/ 7 w 27"/>
                <a:gd name="T15" fmla="*/ 13 h 32"/>
                <a:gd name="T16" fmla="*/ 6 w 27"/>
                <a:gd name="T17" fmla="*/ 12 h 32"/>
                <a:gd name="T18" fmla="*/ 3 w 27"/>
                <a:gd name="T19" fmla="*/ 10 h 32"/>
                <a:gd name="T20" fmla="*/ 0 w 27"/>
                <a:gd name="T21" fmla="*/ 7 h 32"/>
                <a:gd name="T22" fmla="*/ 2 w 27"/>
                <a:gd name="T23" fmla="*/ 6 h 32"/>
                <a:gd name="T24" fmla="*/ 2 w 27"/>
                <a:gd name="T25" fmla="*/ 3 h 32"/>
                <a:gd name="T26" fmla="*/ 5 w 27"/>
                <a:gd name="T27" fmla="*/ 2 h 32"/>
                <a:gd name="T28" fmla="*/ 9 w 27"/>
                <a:gd name="T29" fmla="*/ 0 h 32"/>
                <a:gd name="T30" fmla="*/ 12 w 27"/>
                <a:gd name="T31" fmla="*/ 4 h 32"/>
                <a:gd name="T32" fmla="*/ 16 w 27"/>
                <a:gd name="T33" fmla="*/ 7 h 32"/>
                <a:gd name="T34" fmla="*/ 20 w 27"/>
                <a:gd name="T35" fmla="*/ 9 h 32"/>
                <a:gd name="T36" fmla="*/ 27 w 27"/>
                <a:gd name="T3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32">
                  <a:moveTo>
                    <a:pt x="27" y="10"/>
                  </a:moveTo>
                  <a:lnTo>
                    <a:pt x="25" y="22"/>
                  </a:lnTo>
                  <a:lnTo>
                    <a:pt x="23" y="32"/>
                  </a:lnTo>
                  <a:lnTo>
                    <a:pt x="19" y="32"/>
                  </a:lnTo>
                  <a:lnTo>
                    <a:pt x="15" y="32"/>
                  </a:lnTo>
                  <a:lnTo>
                    <a:pt x="13" y="23"/>
                  </a:lnTo>
                  <a:lnTo>
                    <a:pt x="13" y="13"/>
                  </a:lnTo>
                  <a:lnTo>
                    <a:pt x="7" y="13"/>
                  </a:lnTo>
                  <a:lnTo>
                    <a:pt x="6" y="12"/>
                  </a:lnTo>
                  <a:lnTo>
                    <a:pt x="3" y="10"/>
                  </a:lnTo>
                  <a:lnTo>
                    <a:pt x="0" y="7"/>
                  </a:lnTo>
                  <a:lnTo>
                    <a:pt x="2" y="6"/>
                  </a:lnTo>
                  <a:lnTo>
                    <a:pt x="2" y="3"/>
                  </a:lnTo>
                  <a:lnTo>
                    <a:pt x="5" y="2"/>
                  </a:lnTo>
                  <a:lnTo>
                    <a:pt x="9" y="0"/>
                  </a:lnTo>
                  <a:lnTo>
                    <a:pt x="12" y="4"/>
                  </a:lnTo>
                  <a:lnTo>
                    <a:pt x="16" y="7"/>
                  </a:lnTo>
                  <a:lnTo>
                    <a:pt x="20" y="9"/>
                  </a:ln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7" name="Freeform 478"/>
            <p:cNvSpPr/>
            <p:nvPr/>
          </p:nvSpPr>
          <p:spPr bwMode="auto">
            <a:xfrm>
              <a:off x="5202" y="2982"/>
              <a:ext cx="15" cy="40"/>
            </a:xfrm>
            <a:custGeom>
              <a:avLst/>
              <a:gdLst>
                <a:gd name="T0" fmla="*/ 8 w 15"/>
                <a:gd name="T1" fmla="*/ 0 h 40"/>
                <a:gd name="T2" fmla="*/ 13 w 15"/>
                <a:gd name="T3" fmla="*/ 2 h 40"/>
                <a:gd name="T4" fmla="*/ 15 w 15"/>
                <a:gd name="T5" fmla="*/ 2 h 40"/>
                <a:gd name="T6" fmla="*/ 15 w 15"/>
                <a:gd name="T7" fmla="*/ 22 h 40"/>
                <a:gd name="T8" fmla="*/ 13 w 15"/>
                <a:gd name="T9" fmla="*/ 39 h 40"/>
                <a:gd name="T10" fmla="*/ 11 w 15"/>
                <a:gd name="T11" fmla="*/ 39 h 40"/>
                <a:gd name="T12" fmla="*/ 10 w 15"/>
                <a:gd name="T13" fmla="*/ 40 h 40"/>
                <a:gd name="T14" fmla="*/ 5 w 15"/>
                <a:gd name="T15" fmla="*/ 36 h 40"/>
                <a:gd name="T16" fmla="*/ 1 w 15"/>
                <a:gd name="T17" fmla="*/ 33 h 40"/>
                <a:gd name="T18" fmla="*/ 0 w 15"/>
                <a:gd name="T19" fmla="*/ 23 h 40"/>
                <a:gd name="T20" fmla="*/ 1 w 15"/>
                <a:gd name="T21" fmla="*/ 14 h 40"/>
                <a:gd name="T22" fmla="*/ 4 w 15"/>
                <a:gd name="T23" fmla="*/ 7 h 40"/>
                <a:gd name="T24" fmla="*/ 8 w 15"/>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40">
                  <a:moveTo>
                    <a:pt x="8" y="0"/>
                  </a:moveTo>
                  <a:lnTo>
                    <a:pt x="13" y="2"/>
                  </a:lnTo>
                  <a:lnTo>
                    <a:pt x="15" y="2"/>
                  </a:lnTo>
                  <a:lnTo>
                    <a:pt x="15" y="22"/>
                  </a:lnTo>
                  <a:lnTo>
                    <a:pt x="13" y="39"/>
                  </a:lnTo>
                  <a:lnTo>
                    <a:pt x="11" y="39"/>
                  </a:lnTo>
                  <a:lnTo>
                    <a:pt x="10" y="40"/>
                  </a:lnTo>
                  <a:lnTo>
                    <a:pt x="5" y="36"/>
                  </a:lnTo>
                  <a:lnTo>
                    <a:pt x="1" y="33"/>
                  </a:lnTo>
                  <a:lnTo>
                    <a:pt x="0" y="23"/>
                  </a:lnTo>
                  <a:lnTo>
                    <a:pt x="1" y="14"/>
                  </a:lnTo>
                  <a:lnTo>
                    <a:pt x="4"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8" name="Freeform 479"/>
            <p:cNvSpPr/>
            <p:nvPr/>
          </p:nvSpPr>
          <p:spPr bwMode="auto">
            <a:xfrm>
              <a:off x="2955" y="3005"/>
              <a:ext cx="111" cy="41"/>
            </a:xfrm>
            <a:custGeom>
              <a:avLst/>
              <a:gdLst>
                <a:gd name="T0" fmla="*/ 68 w 111"/>
                <a:gd name="T1" fmla="*/ 36 h 41"/>
                <a:gd name="T2" fmla="*/ 67 w 111"/>
                <a:gd name="T3" fmla="*/ 31 h 41"/>
                <a:gd name="T4" fmla="*/ 65 w 111"/>
                <a:gd name="T5" fmla="*/ 26 h 41"/>
                <a:gd name="T6" fmla="*/ 45 w 111"/>
                <a:gd name="T7" fmla="*/ 19 h 41"/>
                <a:gd name="T8" fmla="*/ 27 w 111"/>
                <a:gd name="T9" fmla="*/ 10 h 41"/>
                <a:gd name="T10" fmla="*/ 12 w 111"/>
                <a:gd name="T11" fmla="*/ 14 h 41"/>
                <a:gd name="T12" fmla="*/ 0 w 111"/>
                <a:gd name="T13" fmla="*/ 19 h 41"/>
                <a:gd name="T14" fmla="*/ 1 w 111"/>
                <a:gd name="T15" fmla="*/ 17 h 41"/>
                <a:gd name="T16" fmla="*/ 2 w 111"/>
                <a:gd name="T17" fmla="*/ 16 h 41"/>
                <a:gd name="T18" fmla="*/ 7 w 111"/>
                <a:gd name="T19" fmla="*/ 9 h 41"/>
                <a:gd name="T20" fmla="*/ 12 w 111"/>
                <a:gd name="T21" fmla="*/ 4 h 41"/>
                <a:gd name="T22" fmla="*/ 18 w 111"/>
                <a:gd name="T23" fmla="*/ 1 h 41"/>
                <a:gd name="T24" fmla="*/ 25 w 111"/>
                <a:gd name="T25" fmla="*/ 0 h 41"/>
                <a:gd name="T26" fmla="*/ 32 w 111"/>
                <a:gd name="T27" fmla="*/ 1 h 41"/>
                <a:gd name="T28" fmla="*/ 41 w 111"/>
                <a:gd name="T29" fmla="*/ 3 h 41"/>
                <a:gd name="T30" fmla="*/ 49 w 111"/>
                <a:gd name="T31" fmla="*/ 6 h 41"/>
                <a:gd name="T32" fmla="*/ 57 w 111"/>
                <a:gd name="T33" fmla="*/ 9 h 41"/>
                <a:gd name="T34" fmla="*/ 89 w 111"/>
                <a:gd name="T35" fmla="*/ 27 h 41"/>
                <a:gd name="T36" fmla="*/ 111 w 111"/>
                <a:gd name="T37" fmla="*/ 39 h 41"/>
                <a:gd name="T38" fmla="*/ 111 w 111"/>
                <a:gd name="T39" fmla="*/ 40 h 41"/>
                <a:gd name="T40" fmla="*/ 111 w 111"/>
                <a:gd name="T41" fmla="*/ 41 h 41"/>
                <a:gd name="T42" fmla="*/ 94 w 111"/>
                <a:gd name="T43" fmla="*/ 41 h 41"/>
                <a:gd name="T44" fmla="*/ 75 w 111"/>
                <a:gd name="T45" fmla="*/ 41 h 41"/>
                <a:gd name="T46" fmla="*/ 77 w 111"/>
                <a:gd name="T47" fmla="*/ 39 h 41"/>
                <a:gd name="T48" fmla="*/ 77 w 111"/>
                <a:gd name="T49" fmla="*/ 36 h 41"/>
                <a:gd name="T50" fmla="*/ 72 w 111"/>
                <a:gd name="T51" fmla="*/ 36 h 41"/>
                <a:gd name="T52" fmla="*/ 68 w 111"/>
                <a:gd name="T5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41">
                  <a:moveTo>
                    <a:pt x="68" y="36"/>
                  </a:moveTo>
                  <a:lnTo>
                    <a:pt x="67" y="31"/>
                  </a:lnTo>
                  <a:lnTo>
                    <a:pt x="65" y="26"/>
                  </a:lnTo>
                  <a:lnTo>
                    <a:pt x="45" y="19"/>
                  </a:lnTo>
                  <a:lnTo>
                    <a:pt x="27" y="10"/>
                  </a:lnTo>
                  <a:lnTo>
                    <a:pt x="12" y="14"/>
                  </a:lnTo>
                  <a:lnTo>
                    <a:pt x="0" y="19"/>
                  </a:lnTo>
                  <a:lnTo>
                    <a:pt x="1" y="17"/>
                  </a:lnTo>
                  <a:lnTo>
                    <a:pt x="2" y="16"/>
                  </a:lnTo>
                  <a:lnTo>
                    <a:pt x="7" y="9"/>
                  </a:lnTo>
                  <a:lnTo>
                    <a:pt x="12" y="4"/>
                  </a:lnTo>
                  <a:lnTo>
                    <a:pt x="18" y="1"/>
                  </a:lnTo>
                  <a:lnTo>
                    <a:pt x="25" y="0"/>
                  </a:lnTo>
                  <a:lnTo>
                    <a:pt x="32" y="1"/>
                  </a:lnTo>
                  <a:lnTo>
                    <a:pt x="41" y="3"/>
                  </a:lnTo>
                  <a:lnTo>
                    <a:pt x="49" y="6"/>
                  </a:lnTo>
                  <a:lnTo>
                    <a:pt x="57" y="9"/>
                  </a:lnTo>
                  <a:lnTo>
                    <a:pt x="89" y="27"/>
                  </a:lnTo>
                  <a:lnTo>
                    <a:pt x="111" y="39"/>
                  </a:lnTo>
                  <a:lnTo>
                    <a:pt x="111" y="40"/>
                  </a:lnTo>
                  <a:lnTo>
                    <a:pt x="111" y="41"/>
                  </a:lnTo>
                  <a:lnTo>
                    <a:pt x="94" y="41"/>
                  </a:lnTo>
                  <a:lnTo>
                    <a:pt x="75" y="41"/>
                  </a:lnTo>
                  <a:lnTo>
                    <a:pt x="77" y="39"/>
                  </a:lnTo>
                  <a:lnTo>
                    <a:pt x="77" y="36"/>
                  </a:lnTo>
                  <a:lnTo>
                    <a:pt x="72" y="36"/>
                  </a:lnTo>
                  <a:lnTo>
                    <a:pt x="6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9" name="Freeform 480"/>
            <p:cNvSpPr/>
            <p:nvPr/>
          </p:nvSpPr>
          <p:spPr bwMode="auto">
            <a:xfrm>
              <a:off x="3054" y="3048"/>
              <a:ext cx="72" cy="23"/>
            </a:xfrm>
            <a:custGeom>
              <a:avLst/>
              <a:gdLst>
                <a:gd name="T0" fmla="*/ 29 w 72"/>
                <a:gd name="T1" fmla="*/ 0 h 23"/>
                <a:gd name="T2" fmla="*/ 43 w 72"/>
                <a:gd name="T3" fmla="*/ 1 h 23"/>
                <a:gd name="T4" fmla="*/ 55 w 72"/>
                <a:gd name="T5" fmla="*/ 4 h 23"/>
                <a:gd name="T6" fmla="*/ 63 w 72"/>
                <a:gd name="T7" fmla="*/ 8 h 23"/>
                <a:gd name="T8" fmla="*/ 72 w 72"/>
                <a:gd name="T9" fmla="*/ 16 h 23"/>
                <a:gd name="T10" fmla="*/ 70 w 72"/>
                <a:gd name="T11" fmla="*/ 18 h 23"/>
                <a:gd name="T12" fmla="*/ 69 w 72"/>
                <a:gd name="T13" fmla="*/ 21 h 23"/>
                <a:gd name="T14" fmla="*/ 50 w 72"/>
                <a:gd name="T15" fmla="*/ 23 h 23"/>
                <a:gd name="T16" fmla="*/ 32 w 72"/>
                <a:gd name="T17" fmla="*/ 21 h 23"/>
                <a:gd name="T18" fmla="*/ 23 w 72"/>
                <a:gd name="T19" fmla="*/ 21 h 23"/>
                <a:gd name="T20" fmla="*/ 16 w 72"/>
                <a:gd name="T21" fmla="*/ 20 h 23"/>
                <a:gd name="T22" fmla="*/ 8 w 72"/>
                <a:gd name="T23" fmla="*/ 17 h 23"/>
                <a:gd name="T24" fmla="*/ 0 w 72"/>
                <a:gd name="T25" fmla="*/ 14 h 23"/>
                <a:gd name="T26" fmla="*/ 0 w 72"/>
                <a:gd name="T27" fmla="*/ 13 h 23"/>
                <a:gd name="T28" fmla="*/ 0 w 72"/>
                <a:gd name="T29" fmla="*/ 13 h 23"/>
                <a:gd name="T30" fmla="*/ 8 w 72"/>
                <a:gd name="T31" fmla="*/ 10 h 23"/>
                <a:gd name="T32" fmla="*/ 16 w 72"/>
                <a:gd name="T33" fmla="*/ 7 h 23"/>
                <a:gd name="T34" fmla="*/ 23 w 72"/>
                <a:gd name="T35" fmla="*/ 4 h 23"/>
                <a:gd name="T36" fmla="*/ 29 w 7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23">
                  <a:moveTo>
                    <a:pt x="29" y="0"/>
                  </a:moveTo>
                  <a:lnTo>
                    <a:pt x="43" y="1"/>
                  </a:lnTo>
                  <a:lnTo>
                    <a:pt x="55" y="4"/>
                  </a:lnTo>
                  <a:lnTo>
                    <a:pt x="63" y="8"/>
                  </a:lnTo>
                  <a:lnTo>
                    <a:pt x="72" y="16"/>
                  </a:lnTo>
                  <a:lnTo>
                    <a:pt x="70" y="18"/>
                  </a:lnTo>
                  <a:lnTo>
                    <a:pt x="69" y="21"/>
                  </a:lnTo>
                  <a:lnTo>
                    <a:pt x="50" y="23"/>
                  </a:lnTo>
                  <a:lnTo>
                    <a:pt x="32" y="21"/>
                  </a:lnTo>
                  <a:lnTo>
                    <a:pt x="23" y="21"/>
                  </a:lnTo>
                  <a:lnTo>
                    <a:pt x="16" y="20"/>
                  </a:lnTo>
                  <a:lnTo>
                    <a:pt x="8" y="17"/>
                  </a:lnTo>
                  <a:lnTo>
                    <a:pt x="0" y="14"/>
                  </a:lnTo>
                  <a:lnTo>
                    <a:pt x="0" y="13"/>
                  </a:lnTo>
                  <a:lnTo>
                    <a:pt x="0" y="13"/>
                  </a:lnTo>
                  <a:lnTo>
                    <a:pt x="8" y="10"/>
                  </a:lnTo>
                  <a:lnTo>
                    <a:pt x="16" y="7"/>
                  </a:lnTo>
                  <a:lnTo>
                    <a:pt x="23" y="4"/>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0" name="Freeform 481"/>
            <p:cNvSpPr/>
            <p:nvPr/>
          </p:nvSpPr>
          <p:spPr bwMode="auto">
            <a:xfrm>
              <a:off x="5080" y="3048"/>
              <a:ext cx="28" cy="24"/>
            </a:xfrm>
            <a:custGeom>
              <a:avLst/>
              <a:gdLst>
                <a:gd name="T0" fmla="*/ 18 w 28"/>
                <a:gd name="T1" fmla="*/ 0 h 24"/>
                <a:gd name="T2" fmla="*/ 23 w 28"/>
                <a:gd name="T3" fmla="*/ 3 h 24"/>
                <a:gd name="T4" fmla="*/ 25 w 28"/>
                <a:gd name="T5" fmla="*/ 6 h 24"/>
                <a:gd name="T6" fmla="*/ 26 w 28"/>
                <a:gd name="T7" fmla="*/ 7 h 24"/>
                <a:gd name="T8" fmla="*/ 28 w 28"/>
                <a:gd name="T9" fmla="*/ 13 h 24"/>
                <a:gd name="T10" fmla="*/ 28 w 28"/>
                <a:gd name="T11" fmla="*/ 13 h 24"/>
                <a:gd name="T12" fmla="*/ 28 w 28"/>
                <a:gd name="T13" fmla="*/ 14 h 24"/>
                <a:gd name="T14" fmla="*/ 23 w 28"/>
                <a:gd name="T15" fmla="*/ 17 h 24"/>
                <a:gd name="T16" fmla="*/ 19 w 28"/>
                <a:gd name="T17" fmla="*/ 20 h 24"/>
                <a:gd name="T18" fmla="*/ 15 w 28"/>
                <a:gd name="T19" fmla="*/ 23 h 24"/>
                <a:gd name="T20" fmla="*/ 8 w 28"/>
                <a:gd name="T21" fmla="*/ 24 h 24"/>
                <a:gd name="T22" fmla="*/ 5 w 28"/>
                <a:gd name="T23" fmla="*/ 23 h 24"/>
                <a:gd name="T24" fmla="*/ 3 w 28"/>
                <a:gd name="T25" fmla="*/ 21 h 24"/>
                <a:gd name="T26" fmla="*/ 2 w 28"/>
                <a:gd name="T27" fmla="*/ 18 h 24"/>
                <a:gd name="T28" fmla="*/ 0 w 28"/>
                <a:gd name="T29" fmla="*/ 17 h 24"/>
                <a:gd name="T30" fmla="*/ 3 w 28"/>
                <a:gd name="T31" fmla="*/ 11 h 24"/>
                <a:gd name="T32" fmla="*/ 8 w 28"/>
                <a:gd name="T33" fmla="*/ 7 h 24"/>
                <a:gd name="T34" fmla="*/ 12 w 28"/>
                <a:gd name="T35" fmla="*/ 4 h 24"/>
                <a:gd name="T36" fmla="*/ 18 w 28"/>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4">
                  <a:moveTo>
                    <a:pt x="18" y="0"/>
                  </a:moveTo>
                  <a:lnTo>
                    <a:pt x="23" y="3"/>
                  </a:lnTo>
                  <a:lnTo>
                    <a:pt x="25" y="6"/>
                  </a:lnTo>
                  <a:lnTo>
                    <a:pt x="26" y="7"/>
                  </a:lnTo>
                  <a:lnTo>
                    <a:pt x="28" y="13"/>
                  </a:lnTo>
                  <a:lnTo>
                    <a:pt x="28" y="13"/>
                  </a:lnTo>
                  <a:lnTo>
                    <a:pt x="28" y="14"/>
                  </a:lnTo>
                  <a:lnTo>
                    <a:pt x="23" y="17"/>
                  </a:lnTo>
                  <a:lnTo>
                    <a:pt x="19" y="20"/>
                  </a:lnTo>
                  <a:lnTo>
                    <a:pt x="15" y="23"/>
                  </a:lnTo>
                  <a:lnTo>
                    <a:pt x="8" y="24"/>
                  </a:lnTo>
                  <a:lnTo>
                    <a:pt x="5" y="23"/>
                  </a:lnTo>
                  <a:lnTo>
                    <a:pt x="3" y="21"/>
                  </a:lnTo>
                  <a:lnTo>
                    <a:pt x="2" y="18"/>
                  </a:lnTo>
                  <a:lnTo>
                    <a:pt x="0" y="17"/>
                  </a:lnTo>
                  <a:lnTo>
                    <a:pt x="3" y="11"/>
                  </a:lnTo>
                  <a:lnTo>
                    <a:pt x="8" y="7"/>
                  </a:lnTo>
                  <a:lnTo>
                    <a:pt x="12" y="4"/>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1" name="Freeform 482"/>
            <p:cNvSpPr/>
            <p:nvPr/>
          </p:nvSpPr>
          <p:spPr bwMode="auto">
            <a:xfrm>
              <a:off x="5216" y="3069"/>
              <a:ext cx="26" cy="56"/>
            </a:xfrm>
            <a:custGeom>
              <a:avLst/>
              <a:gdLst>
                <a:gd name="T0" fmla="*/ 4 w 26"/>
                <a:gd name="T1" fmla="*/ 0 h 56"/>
                <a:gd name="T2" fmla="*/ 7 w 26"/>
                <a:gd name="T3" fmla="*/ 0 h 56"/>
                <a:gd name="T4" fmla="*/ 10 w 26"/>
                <a:gd name="T5" fmla="*/ 0 h 56"/>
                <a:gd name="T6" fmla="*/ 16 w 26"/>
                <a:gd name="T7" fmla="*/ 5 h 56"/>
                <a:gd name="T8" fmla="*/ 20 w 26"/>
                <a:gd name="T9" fmla="*/ 10 h 56"/>
                <a:gd name="T10" fmla="*/ 24 w 26"/>
                <a:gd name="T11" fmla="*/ 17 h 56"/>
                <a:gd name="T12" fmla="*/ 26 w 26"/>
                <a:gd name="T13" fmla="*/ 26 h 56"/>
                <a:gd name="T14" fmla="*/ 21 w 26"/>
                <a:gd name="T15" fmla="*/ 29 h 56"/>
                <a:gd name="T16" fmla="*/ 17 w 26"/>
                <a:gd name="T17" fmla="*/ 32 h 56"/>
                <a:gd name="T18" fmla="*/ 19 w 26"/>
                <a:gd name="T19" fmla="*/ 45 h 56"/>
                <a:gd name="T20" fmla="*/ 19 w 26"/>
                <a:gd name="T21" fmla="*/ 56 h 56"/>
                <a:gd name="T22" fmla="*/ 17 w 26"/>
                <a:gd name="T23" fmla="*/ 56 h 56"/>
                <a:gd name="T24" fmla="*/ 17 w 26"/>
                <a:gd name="T25" fmla="*/ 56 h 56"/>
                <a:gd name="T26" fmla="*/ 9 w 26"/>
                <a:gd name="T27" fmla="*/ 50 h 56"/>
                <a:gd name="T28" fmla="*/ 0 w 26"/>
                <a:gd name="T29" fmla="*/ 45 h 56"/>
                <a:gd name="T30" fmla="*/ 0 w 26"/>
                <a:gd name="T31" fmla="*/ 25 h 56"/>
                <a:gd name="T32" fmla="*/ 0 w 26"/>
                <a:gd name="T33" fmla="*/ 5 h 56"/>
                <a:gd name="T34" fmla="*/ 3 w 26"/>
                <a:gd name="T35" fmla="*/ 2 h 56"/>
                <a:gd name="T36" fmla="*/ 4 w 26"/>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6">
                  <a:moveTo>
                    <a:pt x="4" y="0"/>
                  </a:moveTo>
                  <a:lnTo>
                    <a:pt x="7" y="0"/>
                  </a:lnTo>
                  <a:lnTo>
                    <a:pt x="10" y="0"/>
                  </a:lnTo>
                  <a:lnTo>
                    <a:pt x="16" y="5"/>
                  </a:lnTo>
                  <a:lnTo>
                    <a:pt x="20" y="10"/>
                  </a:lnTo>
                  <a:lnTo>
                    <a:pt x="24" y="17"/>
                  </a:lnTo>
                  <a:lnTo>
                    <a:pt x="26" y="26"/>
                  </a:lnTo>
                  <a:lnTo>
                    <a:pt x="21" y="29"/>
                  </a:lnTo>
                  <a:lnTo>
                    <a:pt x="17" y="32"/>
                  </a:lnTo>
                  <a:lnTo>
                    <a:pt x="19" y="45"/>
                  </a:lnTo>
                  <a:lnTo>
                    <a:pt x="19" y="56"/>
                  </a:lnTo>
                  <a:lnTo>
                    <a:pt x="17" y="56"/>
                  </a:lnTo>
                  <a:lnTo>
                    <a:pt x="17" y="56"/>
                  </a:lnTo>
                  <a:lnTo>
                    <a:pt x="9" y="50"/>
                  </a:lnTo>
                  <a:lnTo>
                    <a:pt x="0" y="45"/>
                  </a:lnTo>
                  <a:lnTo>
                    <a:pt x="0" y="25"/>
                  </a:lnTo>
                  <a:lnTo>
                    <a:pt x="0" y="5"/>
                  </a:lnTo>
                  <a:lnTo>
                    <a:pt x="3"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2" name="Freeform 483"/>
            <p:cNvSpPr/>
            <p:nvPr/>
          </p:nvSpPr>
          <p:spPr bwMode="auto">
            <a:xfrm>
              <a:off x="5115" y="3081"/>
              <a:ext cx="21" cy="27"/>
            </a:xfrm>
            <a:custGeom>
              <a:avLst/>
              <a:gdLst>
                <a:gd name="T0" fmla="*/ 14 w 21"/>
                <a:gd name="T1" fmla="*/ 0 h 27"/>
                <a:gd name="T2" fmla="*/ 17 w 21"/>
                <a:gd name="T3" fmla="*/ 4 h 27"/>
                <a:gd name="T4" fmla="*/ 21 w 21"/>
                <a:gd name="T5" fmla="*/ 8 h 27"/>
                <a:gd name="T6" fmla="*/ 18 w 21"/>
                <a:gd name="T7" fmla="*/ 10 h 27"/>
                <a:gd name="T8" fmla="*/ 15 w 21"/>
                <a:gd name="T9" fmla="*/ 11 h 27"/>
                <a:gd name="T10" fmla="*/ 13 w 21"/>
                <a:gd name="T11" fmla="*/ 8 h 27"/>
                <a:gd name="T12" fmla="*/ 11 w 21"/>
                <a:gd name="T13" fmla="*/ 8 h 27"/>
                <a:gd name="T14" fmla="*/ 8 w 21"/>
                <a:gd name="T15" fmla="*/ 11 h 27"/>
                <a:gd name="T16" fmla="*/ 7 w 21"/>
                <a:gd name="T17" fmla="*/ 14 h 27"/>
                <a:gd name="T18" fmla="*/ 8 w 21"/>
                <a:gd name="T19" fmla="*/ 18 h 27"/>
                <a:gd name="T20" fmla="*/ 8 w 21"/>
                <a:gd name="T21" fmla="*/ 21 h 27"/>
                <a:gd name="T22" fmla="*/ 8 w 21"/>
                <a:gd name="T23" fmla="*/ 23 h 27"/>
                <a:gd name="T24" fmla="*/ 7 w 21"/>
                <a:gd name="T25" fmla="*/ 27 h 27"/>
                <a:gd name="T26" fmla="*/ 4 w 21"/>
                <a:gd name="T27" fmla="*/ 23 h 27"/>
                <a:gd name="T28" fmla="*/ 0 w 21"/>
                <a:gd name="T29" fmla="*/ 20 h 27"/>
                <a:gd name="T30" fmla="*/ 5 w 21"/>
                <a:gd name="T31" fmla="*/ 13 h 27"/>
                <a:gd name="T32" fmla="*/ 11 w 21"/>
                <a:gd name="T33" fmla="*/ 1 h 27"/>
                <a:gd name="T34" fmla="*/ 13 w 21"/>
                <a:gd name="T35" fmla="*/ 1 h 27"/>
                <a:gd name="T36" fmla="*/ 14 w 21"/>
                <a:gd name="T3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27">
                  <a:moveTo>
                    <a:pt x="14" y="0"/>
                  </a:moveTo>
                  <a:lnTo>
                    <a:pt x="17" y="4"/>
                  </a:lnTo>
                  <a:lnTo>
                    <a:pt x="21" y="8"/>
                  </a:lnTo>
                  <a:lnTo>
                    <a:pt x="18" y="10"/>
                  </a:lnTo>
                  <a:lnTo>
                    <a:pt x="15" y="11"/>
                  </a:lnTo>
                  <a:lnTo>
                    <a:pt x="13" y="8"/>
                  </a:lnTo>
                  <a:lnTo>
                    <a:pt x="11" y="8"/>
                  </a:lnTo>
                  <a:lnTo>
                    <a:pt x="8" y="11"/>
                  </a:lnTo>
                  <a:lnTo>
                    <a:pt x="7" y="14"/>
                  </a:lnTo>
                  <a:lnTo>
                    <a:pt x="8" y="18"/>
                  </a:lnTo>
                  <a:lnTo>
                    <a:pt x="8" y="21"/>
                  </a:lnTo>
                  <a:lnTo>
                    <a:pt x="8" y="23"/>
                  </a:lnTo>
                  <a:lnTo>
                    <a:pt x="7" y="27"/>
                  </a:lnTo>
                  <a:lnTo>
                    <a:pt x="4" y="23"/>
                  </a:lnTo>
                  <a:lnTo>
                    <a:pt x="0" y="20"/>
                  </a:lnTo>
                  <a:lnTo>
                    <a:pt x="5" y="13"/>
                  </a:lnTo>
                  <a:lnTo>
                    <a:pt x="11" y="1"/>
                  </a:lnTo>
                  <a:lnTo>
                    <a:pt x="13" y="1"/>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3" name="Freeform 484"/>
            <p:cNvSpPr/>
            <p:nvPr/>
          </p:nvSpPr>
          <p:spPr bwMode="auto">
            <a:xfrm>
              <a:off x="5225" y="3122"/>
              <a:ext cx="7" cy="7"/>
            </a:xfrm>
            <a:custGeom>
              <a:avLst/>
              <a:gdLst>
                <a:gd name="T0" fmla="*/ 0 w 7"/>
                <a:gd name="T1" fmla="*/ 7 h 7"/>
                <a:gd name="T2" fmla="*/ 0 w 7"/>
                <a:gd name="T3" fmla="*/ 3 h 7"/>
                <a:gd name="T4" fmla="*/ 1 w 7"/>
                <a:gd name="T5" fmla="*/ 0 h 7"/>
                <a:gd name="T6" fmla="*/ 1 w 7"/>
                <a:gd name="T7" fmla="*/ 0 h 7"/>
                <a:gd name="T8" fmla="*/ 2 w 7"/>
                <a:gd name="T9" fmla="*/ 0 h 7"/>
                <a:gd name="T10" fmla="*/ 4 w 7"/>
                <a:gd name="T11" fmla="*/ 4 h 7"/>
                <a:gd name="T12" fmla="*/ 7 w 7"/>
                <a:gd name="T13" fmla="*/ 7 h 7"/>
                <a:gd name="T14" fmla="*/ 2 w 7"/>
                <a:gd name="T15" fmla="*/ 7 h 7"/>
                <a:gd name="T16" fmla="*/ 0 w 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0" y="7"/>
                  </a:moveTo>
                  <a:lnTo>
                    <a:pt x="0" y="3"/>
                  </a:lnTo>
                  <a:lnTo>
                    <a:pt x="1" y="0"/>
                  </a:lnTo>
                  <a:lnTo>
                    <a:pt x="1" y="0"/>
                  </a:lnTo>
                  <a:lnTo>
                    <a:pt x="2" y="0"/>
                  </a:lnTo>
                  <a:lnTo>
                    <a:pt x="4" y="4"/>
                  </a:lnTo>
                  <a:lnTo>
                    <a:pt x="7" y="7"/>
                  </a:lnTo>
                  <a:lnTo>
                    <a:pt x="2"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4" name="Freeform 485"/>
            <p:cNvSpPr/>
            <p:nvPr/>
          </p:nvSpPr>
          <p:spPr bwMode="auto">
            <a:xfrm>
              <a:off x="5242" y="3126"/>
              <a:ext cx="10" cy="9"/>
            </a:xfrm>
            <a:custGeom>
              <a:avLst/>
              <a:gdLst>
                <a:gd name="T0" fmla="*/ 0 w 10"/>
                <a:gd name="T1" fmla="*/ 0 h 9"/>
                <a:gd name="T2" fmla="*/ 4 w 10"/>
                <a:gd name="T3" fmla="*/ 0 h 9"/>
                <a:gd name="T4" fmla="*/ 8 w 10"/>
                <a:gd name="T5" fmla="*/ 0 h 9"/>
                <a:gd name="T6" fmla="*/ 8 w 10"/>
                <a:gd name="T7" fmla="*/ 2 h 9"/>
                <a:gd name="T8" fmla="*/ 8 w 10"/>
                <a:gd name="T9" fmla="*/ 3 h 9"/>
                <a:gd name="T10" fmla="*/ 10 w 10"/>
                <a:gd name="T11" fmla="*/ 6 h 9"/>
                <a:gd name="T12" fmla="*/ 10 w 10"/>
                <a:gd name="T13" fmla="*/ 9 h 9"/>
                <a:gd name="T14" fmla="*/ 7 w 10"/>
                <a:gd name="T15" fmla="*/ 8 h 9"/>
                <a:gd name="T16" fmla="*/ 4 w 10"/>
                <a:gd name="T17" fmla="*/ 6 h 9"/>
                <a:gd name="T18" fmla="*/ 1 w 10"/>
                <a:gd name="T19" fmla="*/ 5 h 9"/>
                <a:gd name="T20" fmla="*/ 0 w 10"/>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9">
                  <a:moveTo>
                    <a:pt x="0" y="0"/>
                  </a:moveTo>
                  <a:lnTo>
                    <a:pt x="4" y="0"/>
                  </a:lnTo>
                  <a:lnTo>
                    <a:pt x="8" y="0"/>
                  </a:lnTo>
                  <a:lnTo>
                    <a:pt x="8" y="2"/>
                  </a:lnTo>
                  <a:lnTo>
                    <a:pt x="8" y="3"/>
                  </a:lnTo>
                  <a:lnTo>
                    <a:pt x="10" y="6"/>
                  </a:lnTo>
                  <a:lnTo>
                    <a:pt x="10" y="9"/>
                  </a:lnTo>
                  <a:lnTo>
                    <a:pt x="7" y="8"/>
                  </a:lnTo>
                  <a:lnTo>
                    <a:pt x="4" y="6"/>
                  </a:lnTo>
                  <a:lnTo>
                    <a:pt x="1"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5" name="Freeform 486"/>
            <p:cNvSpPr/>
            <p:nvPr/>
          </p:nvSpPr>
          <p:spPr bwMode="auto">
            <a:xfrm>
              <a:off x="5229" y="3134"/>
              <a:ext cx="6" cy="14"/>
            </a:xfrm>
            <a:custGeom>
              <a:avLst/>
              <a:gdLst>
                <a:gd name="T0" fmla="*/ 0 w 6"/>
                <a:gd name="T1" fmla="*/ 0 h 14"/>
                <a:gd name="T2" fmla="*/ 3 w 6"/>
                <a:gd name="T3" fmla="*/ 2 h 14"/>
                <a:gd name="T4" fmla="*/ 4 w 6"/>
                <a:gd name="T5" fmla="*/ 5 h 14"/>
                <a:gd name="T6" fmla="*/ 6 w 6"/>
                <a:gd name="T7" fmla="*/ 8 h 14"/>
                <a:gd name="T8" fmla="*/ 6 w 6"/>
                <a:gd name="T9" fmla="*/ 14 h 14"/>
                <a:gd name="T10" fmla="*/ 4 w 6"/>
                <a:gd name="T11" fmla="*/ 14 h 14"/>
                <a:gd name="T12" fmla="*/ 3 w 6"/>
                <a:gd name="T13" fmla="*/ 12 h 14"/>
                <a:gd name="T14" fmla="*/ 1 w 6"/>
                <a:gd name="T15" fmla="*/ 7 h 14"/>
                <a:gd name="T16" fmla="*/ 0 w 6"/>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4">
                  <a:moveTo>
                    <a:pt x="0" y="0"/>
                  </a:moveTo>
                  <a:lnTo>
                    <a:pt x="3" y="2"/>
                  </a:lnTo>
                  <a:lnTo>
                    <a:pt x="4" y="5"/>
                  </a:lnTo>
                  <a:lnTo>
                    <a:pt x="6" y="8"/>
                  </a:lnTo>
                  <a:lnTo>
                    <a:pt x="6" y="14"/>
                  </a:lnTo>
                  <a:lnTo>
                    <a:pt x="4" y="14"/>
                  </a:lnTo>
                  <a:lnTo>
                    <a:pt x="3" y="12"/>
                  </a:lnTo>
                  <a:lnTo>
                    <a:pt x="1"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6" name="Freeform 487"/>
            <p:cNvSpPr/>
            <p:nvPr/>
          </p:nvSpPr>
          <p:spPr bwMode="auto">
            <a:xfrm>
              <a:off x="5257" y="3134"/>
              <a:ext cx="8" cy="7"/>
            </a:xfrm>
            <a:custGeom>
              <a:avLst/>
              <a:gdLst>
                <a:gd name="T0" fmla="*/ 3 w 8"/>
                <a:gd name="T1" fmla="*/ 0 h 7"/>
                <a:gd name="T2" fmla="*/ 6 w 8"/>
                <a:gd name="T3" fmla="*/ 1 h 7"/>
                <a:gd name="T4" fmla="*/ 8 w 8"/>
                <a:gd name="T5" fmla="*/ 4 h 7"/>
                <a:gd name="T6" fmla="*/ 8 w 8"/>
                <a:gd name="T7" fmla="*/ 5 h 7"/>
                <a:gd name="T8" fmla="*/ 6 w 8"/>
                <a:gd name="T9" fmla="*/ 7 h 7"/>
                <a:gd name="T10" fmla="*/ 3 w 8"/>
                <a:gd name="T11" fmla="*/ 7 h 7"/>
                <a:gd name="T12" fmla="*/ 0 w 8"/>
                <a:gd name="T13" fmla="*/ 7 h 7"/>
                <a:gd name="T14" fmla="*/ 0 w 8"/>
                <a:gd name="T15" fmla="*/ 5 h 7"/>
                <a:gd name="T16" fmla="*/ 0 w 8"/>
                <a:gd name="T17" fmla="*/ 2 h 7"/>
                <a:gd name="T18" fmla="*/ 2 w 8"/>
                <a:gd name="T19" fmla="*/ 2 h 7"/>
                <a:gd name="T20" fmla="*/ 3 w 8"/>
                <a:gd name="T21" fmla="*/ 2 h 7"/>
                <a:gd name="T22" fmla="*/ 3 w 8"/>
                <a:gd name="T23" fmla="*/ 1 h 7"/>
                <a:gd name="T24" fmla="*/ 3 w 8"/>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3" y="0"/>
                  </a:moveTo>
                  <a:lnTo>
                    <a:pt x="6" y="1"/>
                  </a:lnTo>
                  <a:lnTo>
                    <a:pt x="8" y="4"/>
                  </a:lnTo>
                  <a:lnTo>
                    <a:pt x="8" y="5"/>
                  </a:lnTo>
                  <a:lnTo>
                    <a:pt x="6" y="7"/>
                  </a:lnTo>
                  <a:lnTo>
                    <a:pt x="3" y="7"/>
                  </a:lnTo>
                  <a:lnTo>
                    <a:pt x="0" y="7"/>
                  </a:lnTo>
                  <a:lnTo>
                    <a:pt x="0" y="5"/>
                  </a:lnTo>
                  <a:lnTo>
                    <a:pt x="0" y="2"/>
                  </a:lnTo>
                  <a:lnTo>
                    <a:pt x="2" y="2"/>
                  </a:lnTo>
                  <a:lnTo>
                    <a:pt x="3" y="2"/>
                  </a:lnTo>
                  <a:lnTo>
                    <a:pt x="3"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7" name="Freeform 488"/>
            <p:cNvSpPr/>
            <p:nvPr/>
          </p:nvSpPr>
          <p:spPr bwMode="auto">
            <a:xfrm>
              <a:off x="5256" y="3145"/>
              <a:ext cx="9" cy="6"/>
            </a:xfrm>
            <a:custGeom>
              <a:avLst/>
              <a:gdLst>
                <a:gd name="T0" fmla="*/ 4 w 9"/>
                <a:gd name="T1" fmla="*/ 0 h 6"/>
                <a:gd name="T2" fmla="*/ 7 w 9"/>
                <a:gd name="T3" fmla="*/ 3 h 6"/>
                <a:gd name="T4" fmla="*/ 9 w 9"/>
                <a:gd name="T5" fmla="*/ 6 h 6"/>
                <a:gd name="T6" fmla="*/ 6 w 9"/>
                <a:gd name="T7" fmla="*/ 6 h 6"/>
                <a:gd name="T8" fmla="*/ 3 w 9"/>
                <a:gd name="T9" fmla="*/ 6 h 6"/>
                <a:gd name="T10" fmla="*/ 1 w 9"/>
                <a:gd name="T11" fmla="*/ 4 h 6"/>
                <a:gd name="T12" fmla="*/ 0 w 9"/>
                <a:gd name="T13" fmla="*/ 3 h 6"/>
                <a:gd name="T14" fmla="*/ 1 w 9"/>
                <a:gd name="T15" fmla="*/ 3 h 6"/>
                <a:gd name="T16" fmla="*/ 3 w 9"/>
                <a:gd name="T17" fmla="*/ 3 h 6"/>
                <a:gd name="T18" fmla="*/ 4 w 9"/>
                <a:gd name="T19" fmla="*/ 1 h 6"/>
                <a:gd name="T20" fmla="*/ 4 w 9"/>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6">
                  <a:moveTo>
                    <a:pt x="4" y="0"/>
                  </a:moveTo>
                  <a:lnTo>
                    <a:pt x="7" y="3"/>
                  </a:lnTo>
                  <a:lnTo>
                    <a:pt x="9" y="6"/>
                  </a:lnTo>
                  <a:lnTo>
                    <a:pt x="6" y="6"/>
                  </a:lnTo>
                  <a:lnTo>
                    <a:pt x="3" y="6"/>
                  </a:lnTo>
                  <a:lnTo>
                    <a:pt x="1" y="4"/>
                  </a:lnTo>
                  <a:lnTo>
                    <a:pt x="0" y="3"/>
                  </a:lnTo>
                  <a:lnTo>
                    <a:pt x="1" y="3"/>
                  </a:lnTo>
                  <a:lnTo>
                    <a:pt x="3" y="3"/>
                  </a:lnTo>
                  <a:lnTo>
                    <a:pt x="4"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8" name="Freeform 489"/>
            <p:cNvSpPr/>
            <p:nvPr/>
          </p:nvSpPr>
          <p:spPr bwMode="auto">
            <a:xfrm>
              <a:off x="5273" y="3148"/>
              <a:ext cx="9" cy="4"/>
            </a:xfrm>
            <a:custGeom>
              <a:avLst/>
              <a:gdLst>
                <a:gd name="T0" fmla="*/ 0 w 9"/>
                <a:gd name="T1" fmla="*/ 0 h 4"/>
                <a:gd name="T2" fmla="*/ 4 w 9"/>
                <a:gd name="T3" fmla="*/ 1 h 4"/>
                <a:gd name="T4" fmla="*/ 9 w 9"/>
                <a:gd name="T5" fmla="*/ 3 h 4"/>
                <a:gd name="T6" fmla="*/ 9 w 9"/>
                <a:gd name="T7" fmla="*/ 4 h 4"/>
                <a:gd name="T8" fmla="*/ 9 w 9"/>
                <a:gd name="T9" fmla="*/ 4 h 4"/>
                <a:gd name="T10" fmla="*/ 6 w 9"/>
                <a:gd name="T11" fmla="*/ 4 h 4"/>
                <a:gd name="T12" fmla="*/ 4 w 9"/>
                <a:gd name="T13" fmla="*/ 4 h 4"/>
                <a:gd name="T14" fmla="*/ 2 w 9"/>
                <a:gd name="T15" fmla="*/ 3 h 4"/>
                <a:gd name="T16" fmla="*/ 0 w 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0" y="0"/>
                  </a:moveTo>
                  <a:lnTo>
                    <a:pt x="4" y="1"/>
                  </a:lnTo>
                  <a:lnTo>
                    <a:pt x="9" y="3"/>
                  </a:lnTo>
                  <a:lnTo>
                    <a:pt x="9" y="4"/>
                  </a:lnTo>
                  <a:lnTo>
                    <a:pt x="9" y="4"/>
                  </a:lnTo>
                  <a:lnTo>
                    <a:pt x="6" y="4"/>
                  </a:lnTo>
                  <a:lnTo>
                    <a:pt x="4" y="4"/>
                  </a:lnTo>
                  <a:lnTo>
                    <a:pt x="2"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9" name="Freeform 490"/>
            <p:cNvSpPr/>
            <p:nvPr/>
          </p:nvSpPr>
          <p:spPr bwMode="auto">
            <a:xfrm>
              <a:off x="5245" y="3155"/>
              <a:ext cx="8" cy="14"/>
            </a:xfrm>
            <a:custGeom>
              <a:avLst/>
              <a:gdLst>
                <a:gd name="T0" fmla="*/ 1 w 8"/>
                <a:gd name="T1" fmla="*/ 0 h 14"/>
                <a:gd name="T2" fmla="*/ 4 w 8"/>
                <a:gd name="T3" fmla="*/ 4 h 14"/>
                <a:gd name="T4" fmla="*/ 7 w 8"/>
                <a:gd name="T5" fmla="*/ 7 h 14"/>
                <a:gd name="T6" fmla="*/ 8 w 8"/>
                <a:gd name="T7" fmla="*/ 10 h 14"/>
                <a:gd name="T8" fmla="*/ 8 w 8"/>
                <a:gd name="T9" fmla="*/ 14 h 14"/>
                <a:gd name="T10" fmla="*/ 8 w 8"/>
                <a:gd name="T11" fmla="*/ 14 h 14"/>
                <a:gd name="T12" fmla="*/ 7 w 8"/>
                <a:gd name="T13" fmla="*/ 14 h 14"/>
                <a:gd name="T14" fmla="*/ 2 w 8"/>
                <a:gd name="T15" fmla="*/ 13 h 14"/>
                <a:gd name="T16" fmla="*/ 0 w 8"/>
                <a:gd name="T17" fmla="*/ 13 h 14"/>
                <a:gd name="T18" fmla="*/ 0 w 8"/>
                <a:gd name="T19" fmla="*/ 7 h 14"/>
                <a:gd name="T20" fmla="*/ 1 w 8"/>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4">
                  <a:moveTo>
                    <a:pt x="1" y="0"/>
                  </a:moveTo>
                  <a:lnTo>
                    <a:pt x="4" y="4"/>
                  </a:lnTo>
                  <a:lnTo>
                    <a:pt x="7" y="7"/>
                  </a:lnTo>
                  <a:lnTo>
                    <a:pt x="8" y="10"/>
                  </a:lnTo>
                  <a:lnTo>
                    <a:pt x="8" y="14"/>
                  </a:lnTo>
                  <a:lnTo>
                    <a:pt x="8" y="14"/>
                  </a:lnTo>
                  <a:lnTo>
                    <a:pt x="7" y="14"/>
                  </a:lnTo>
                  <a:lnTo>
                    <a:pt x="2" y="13"/>
                  </a:lnTo>
                  <a:lnTo>
                    <a:pt x="0" y="13"/>
                  </a:lnTo>
                  <a:lnTo>
                    <a:pt x="0" y="7"/>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0" name="Freeform 491"/>
            <p:cNvSpPr/>
            <p:nvPr/>
          </p:nvSpPr>
          <p:spPr bwMode="auto">
            <a:xfrm>
              <a:off x="5269" y="3158"/>
              <a:ext cx="14" cy="7"/>
            </a:xfrm>
            <a:custGeom>
              <a:avLst/>
              <a:gdLst>
                <a:gd name="T0" fmla="*/ 8 w 14"/>
                <a:gd name="T1" fmla="*/ 0 h 7"/>
                <a:gd name="T2" fmla="*/ 11 w 14"/>
                <a:gd name="T3" fmla="*/ 1 h 7"/>
                <a:gd name="T4" fmla="*/ 13 w 14"/>
                <a:gd name="T5" fmla="*/ 3 h 7"/>
                <a:gd name="T6" fmla="*/ 13 w 14"/>
                <a:gd name="T7" fmla="*/ 3 h 7"/>
                <a:gd name="T8" fmla="*/ 14 w 14"/>
                <a:gd name="T9" fmla="*/ 7 h 7"/>
                <a:gd name="T10" fmla="*/ 10 w 14"/>
                <a:gd name="T11" fmla="*/ 7 h 7"/>
                <a:gd name="T12" fmla="*/ 4 w 14"/>
                <a:gd name="T13" fmla="*/ 7 h 7"/>
                <a:gd name="T14" fmla="*/ 3 w 14"/>
                <a:gd name="T15" fmla="*/ 4 h 7"/>
                <a:gd name="T16" fmla="*/ 0 w 14"/>
                <a:gd name="T17" fmla="*/ 3 h 7"/>
                <a:gd name="T18" fmla="*/ 4 w 14"/>
                <a:gd name="T19" fmla="*/ 1 h 7"/>
                <a:gd name="T20" fmla="*/ 8 w 14"/>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7">
                  <a:moveTo>
                    <a:pt x="8" y="0"/>
                  </a:moveTo>
                  <a:lnTo>
                    <a:pt x="11" y="1"/>
                  </a:lnTo>
                  <a:lnTo>
                    <a:pt x="13" y="3"/>
                  </a:lnTo>
                  <a:lnTo>
                    <a:pt x="13" y="3"/>
                  </a:lnTo>
                  <a:lnTo>
                    <a:pt x="14" y="7"/>
                  </a:lnTo>
                  <a:lnTo>
                    <a:pt x="10" y="7"/>
                  </a:lnTo>
                  <a:lnTo>
                    <a:pt x="4" y="7"/>
                  </a:lnTo>
                  <a:lnTo>
                    <a:pt x="3" y="4"/>
                  </a:lnTo>
                  <a:lnTo>
                    <a:pt x="0" y="3"/>
                  </a:lnTo>
                  <a:lnTo>
                    <a:pt x="4" y="1"/>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1" name="Freeform 492"/>
            <p:cNvSpPr/>
            <p:nvPr/>
          </p:nvSpPr>
          <p:spPr bwMode="auto">
            <a:xfrm>
              <a:off x="5253" y="3172"/>
              <a:ext cx="9" cy="16"/>
            </a:xfrm>
            <a:custGeom>
              <a:avLst/>
              <a:gdLst>
                <a:gd name="T0" fmla="*/ 6 w 9"/>
                <a:gd name="T1" fmla="*/ 0 h 16"/>
                <a:gd name="T2" fmla="*/ 9 w 9"/>
                <a:gd name="T3" fmla="*/ 1 h 16"/>
                <a:gd name="T4" fmla="*/ 9 w 9"/>
                <a:gd name="T5" fmla="*/ 6 h 16"/>
                <a:gd name="T6" fmla="*/ 6 w 9"/>
                <a:gd name="T7" fmla="*/ 10 h 16"/>
                <a:gd name="T8" fmla="*/ 3 w 9"/>
                <a:gd name="T9" fmla="*/ 16 h 16"/>
                <a:gd name="T10" fmla="*/ 3 w 9"/>
                <a:gd name="T11" fmla="*/ 14 h 16"/>
                <a:gd name="T12" fmla="*/ 3 w 9"/>
                <a:gd name="T13" fmla="*/ 13 h 16"/>
                <a:gd name="T14" fmla="*/ 2 w 9"/>
                <a:gd name="T15" fmla="*/ 7 h 16"/>
                <a:gd name="T16" fmla="*/ 0 w 9"/>
                <a:gd name="T17" fmla="*/ 3 h 16"/>
                <a:gd name="T18" fmla="*/ 3 w 9"/>
                <a:gd name="T19" fmla="*/ 1 h 16"/>
                <a:gd name="T20" fmla="*/ 6 w 9"/>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6">
                  <a:moveTo>
                    <a:pt x="6" y="0"/>
                  </a:moveTo>
                  <a:lnTo>
                    <a:pt x="9" y="1"/>
                  </a:lnTo>
                  <a:lnTo>
                    <a:pt x="9" y="6"/>
                  </a:lnTo>
                  <a:lnTo>
                    <a:pt x="6" y="10"/>
                  </a:lnTo>
                  <a:lnTo>
                    <a:pt x="3" y="16"/>
                  </a:lnTo>
                  <a:lnTo>
                    <a:pt x="3" y="14"/>
                  </a:lnTo>
                  <a:lnTo>
                    <a:pt x="3" y="13"/>
                  </a:lnTo>
                  <a:lnTo>
                    <a:pt x="2" y="7"/>
                  </a:lnTo>
                  <a:lnTo>
                    <a:pt x="0" y="3"/>
                  </a:lnTo>
                  <a:lnTo>
                    <a:pt x="3" y="1"/>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2" name="Freeform 493"/>
            <p:cNvSpPr/>
            <p:nvPr/>
          </p:nvSpPr>
          <p:spPr bwMode="auto">
            <a:xfrm>
              <a:off x="4778" y="3181"/>
              <a:ext cx="24" cy="48"/>
            </a:xfrm>
            <a:custGeom>
              <a:avLst/>
              <a:gdLst>
                <a:gd name="T0" fmla="*/ 3 w 24"/>
                <a:gd name="T1" fmla="*/ 0 h 48"/>
                <a:gd name="T2" fmla="*/ 10 w 24"/>
                <a:gd name="T3" fmla="*/ 4 h 48"/>
                <a:gd name="T4" fmla="*/ 14 w 24"/>
                <a:gd name="T5" fmla="*/ 12 h 48"/>
                <a:gd name="T6" fmla="*/ 18 w 24"/>
                <a:gd name="T7" fmla="*/ 20 h 48"/>
                <a:gd name="T8" fmla="*/ 24 w 24"/>
                <a:gd name="T9" fmla="*/ 28 h 48"/>
                <a:gd name="T10" fmla="*/ 20 w 24"/>
                <a:gd name="T11" fmla="*/ 40 h 48"/>
                <a:gd name="T12" fmla="*/ 14 w 24"/>
                <a:gd name="T13" fmla="*/ 48 h 48"/>
                <a:gd name="T14" fmla="*/ 14 w 24"/>
                <a:gd name="T15" fmla="*/ 48 h 48"/>
                <a:gd name="T16" fmla="*/ 13 w 24"/>
                <a:gd name="T17" fmla="*/ 48 h 48"/>
                <a:gd name="T18" fmla="*/ 7 w 24"/>
                <a:gd name="T19" fmla="*/ 47 h 48"/>
                <a:gd name="T20" fmla="*/ 1 w 24"/>
                <a:gd name="T21" fmla="*/ 47 h 48"/>
                <a:gd name="T22" fmla="*/ 0 w 24"/>
                <a:gd name="T23" fmla="*/ 34 h 48"/>
                <a:gd name="T24" fmla="*/ 0 w 24"/>
                <a:gd name="T25" fmla="*/ 22 h 48"/>
                <a:gd name="T26" fmla="*/ 0 w 24"/>
                <a:gd name="T27" fmla="*/ 11 h 48"/>
                <a:gd name="T28" fmla="*/ 3 w 24"/>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48">
                  <a:moveTo>
                    <a:pt x="3" y="0"/>
                  </a:moveTo>
                  <a:lnTo>
                    <a:pt x="10" y="4"/>
                  </a:lnTo>
                  <a:lnTo>
                    <a:pt x="14" y="12"/>
                  </a:lnTo>
                  <a:lnTo>
                    <a:pt x="18" y="20"/>
                  </a:lnTo>
                  <a:lnTo>
                    <a:pt x="24" y="28"/>
                  </a:lnTo>
                  <a:lnTo>
                    <a:pt x="20" y="40"/>
                  </a:lnTo>
                  <a:lnTo>
                    <a:pt x="14" y="48"/>
                  </a:lnTo>
                  <a:lnTo>
                    <a:pt x="14" y="48"/>
                  </a:lnTo>
                  <a:lnTo>
                    <a:pt x="13" y="48"/>
                  </a:lnTo>
                  <a:lnTo>
                    <a:pt x="7" y="47"/>
                  </a:lnTo>
                  <a:lnTo>
                    <a:pt x="1" y="47"/>
                  </a:lnTo>
                  <a:lnTo>
                    <a:pt x="0" y="34"/>
                  </a:lnTo>
                  <a:lnTo>
                    <a:pt x="0" y="22"/>
                  </a:lnTo>
                  <a:lnTo>
                    <a:pt x="0" y="1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3" name="Freeform 494"/>
            <p:cNvSpPr/>
            <p:nvPr/>
          </p:nvSpPr>
          <p:spPr bwMode="auto">
            <a:xfrm>
              <a:off x="5269" y="3182"/>
              <a:ext cx="27" cy="47"/>
            </a:xfrm>
            <a:custGeom>
              <a:avLst/>
              <a:gdLst>
                <a:gd name="T0" fmla="*/ 21 w 27"/>
                <a:gd name="T1" fmla="*/ 47 h 47"/>
                <a:gd name="T2" fmla="*/ 16 w 27"/>
                <a:gd name="T3" fmla="*/ 47 h 47"/>
                <a:gd name="T4" fmla="*/ 10 w 27"/>
                <a:gd name="T5" fmla="*/ 46 h 47"/>
                <a:gd name="T6" fmla="*/ 7 w 27"/>
                <a:gd name="T7" fmla="*/ 43 h 47"/>
                <a:gd name="T8" fmla="*/ 4 w 27"/>
                <a:gd name="T9" fmla="*/ 40 h 47"/>
                <a:gd name="T10" fmla="*/ 1 w 27"/>
                <a:gd name="T11" fmla="*/ 31 h 47"/>
                <a:gd name="T12" fmla="*/ 0 w 27"/>
                <a:gd name="T13" fmla="*/ 20 h 47"/>
                <a:gd name="T14" fmla="*/ 10 w 27"/>
                <a:gd name="T15" fmla="*/ 10 h 47"/>
                <a:gd name="T16" fmla="*/ 18 w 27"/>
                <a:gd name="T17" fmla="*/ 0 h 47"/>
                <a:gd name="T18" fmla="*/ 18 w 27"/>
                <a:gd name="T19" fmla="*/ 1 h 47"/>
                <a:gd name="T20" fmla="*/ 18 w 27"/>
                <a:gd name="T21" fmla="*/ 3 h 47"/>
                <a:gd name="T22" fmla="*/ 23 w 27"/>
                <a:gd name="T23" fmla="*/ 16 h 47"/>
                <a:gd name="T24" fmla="*/ 27 w 27"/>
                <a:gd name="T25" fmla="*/ 27 h 47"/>
                <a:gd name="T26" fmla="*/ 23 w 27"/>
                <a:gd name="T27" fmla="*/ 31 h 47"/>
                <a:gd name="T28" fmla="*/ 18 w 27"/>
                <a:gd name="T29" fmla="*/ 36 h 47"/>
                <a:gd name="T30" fmla="*/ 20 w 27"/>
                <a:gd name="T31" fmla="*/ 41 h 47"/>
                <a:gd name="T32" fmla="*/ 21 w 27"/>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47">
                  <a:moveTo>
                    <a:pt x="21" y="47"/>
                  </a:moveTo>
                  <a:lnTo>
                    <a:pt x="16" y="47"/>
                  </a:lnTo>
                  <a:lnTo>
                    <a:pt x="10" y="46"/>
                  </a:lnTo>
                  <a:lnTo>
                    <a:pt x="7" y="43"/>
                  </a:lnTo>
                  <a:lnTo>
                    <a:pt x="4" y="40"/>
                  </a:lnTo>
                  <a:lnTo>
                    <a:pt x="1" y="31"/>
                  </a:lnTo>
                  <a:lnTo>
                    <a:pt x="0" y="20"/>
                  </a:lnTo>
                  <a:lnTo>
                    <a:pt x="10" y="10"/>
                  </a:lnTo>
                  <a:lnTo>
                    <a:pt x="18" y="0"/>
                  </a:lnTo>
                  <a:lnTo>
                    <a:pt x="18" y="1"/>
                  </a:lnTo>
                  <a:lnTo>
                    <a:pt x="18" y="3"/>
                  </a:lnTo>
                  <a:lnTo>
                    <a:pt x="23" y="16"/>
                  </a:lnTo>
                  <a:lnTo>
                    <a:pt x="27" y="27"/>
                  </a:lnTo>
                  <a:lnTo>
                    <a:pt x="23" y="31"/>
                  </a:lnTo>
                  <a:lnTo>
                    <a:pt x="18" y="36"/>
                  </a:lnTo>
                  <a:lnTo>
                    <a:pt x="20" y="41"/>
                  </a:lnTo>
                  <a:lnTo>
                    <a:pt x="2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4" name="Freeform 495"/>
            <p:cNvSpPr/>
            <p:nvPr/>
          </p:nvSpPr>
          <p:spPr bwMode="auto">
            <a:xfrm>
              <a:off x="5252" y="3195"/>
              <a:ext cx="14" cy="13"/>
            </a:xfrm>
            <a:custGeom>
              <a:avLst/>
              <a:gdLst>
                <a:gd name="T0" fmla="*/ 11 w 14"/>
                <a:gd name="T1" fmla="*/ 0 h 13"/>
                <a:gd name="T2" fmla="*/ 14 w 14"/>
                <a:gd name="T3" fmla="*/ 3 h 13"/>
                <a:gd name="T4" fmla="*/ 14 w 14"/>
                <a:gd name="T5" fmla="*/ 6 h 13"/>
                <a:gd name="T6" fmla="*/ 14 w 14"/>
                <a:gd name="T7" fmla="*/ 10 h 13"/>
                <a:gd name="T8" fmla="*/ 13 w 14"/>
                <a:gd name="T9" fmla="*/ 13 h 13"/>
                <a:gd name="T10" fmla="*/ 13 w 14"/>
                <a:gd name="T11" fmla="*/ 13 h 13"/>
                <a:gd name="T12" fmla="*/ 11 w 14"/>
                <a:gd name="T13" fmla="*/ 13 h 13"/>
                <a:gd name="T14" fmla="*/ 5 w 14"/>
                <a:gd name="T15" fmla="*/ 13 h 13"/>
                <a:gd name="T16" fmla="*/ 0 w 14"/>
                <a:gd name="T17" fmla="*/ 11 h 13"/>
                <a:gd name="T18" fmla="*/ 5 w 14"/>
                <a:gd name="T19" fmla="*/ 6 h 13"/>
                <a:gd name="T20" fmla="*/ 11 w 1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3">
                  <a:moveTo>
                    <a:pt x="11" y="0"/>
                  </a:moveTo>
                  <a:lnTo>
                    <a:pt x="14" y="3"/>
                  </a:lnTo>
                  <a:lnTo>
                    <a:pt x="14" y="6"/>
                  </a:lnTo>
                  <a:lnTo>
                    <a:pt x="14" y="10"/>
                  </a:lnTo>
                  <a:lnTo>
                    <a:pt x="13" y="13"/>
                  </a:lnTo>
                  <a:lnTo>
                    <a:pt x="13" y="13"/>
                  </a:lnTo>
                  <a:lnTo>
                    <a:pt x="11" y="13"/>
                  </a:lnTo>
                  <a:lnTo>
                    <a:pt x="5" y="13"/>
                  </a:lnTo>
                  <a:lnTo>
                    <a:pt x="0" y="11"/>
                  </a:lnTo>
                  <a:lnTo>
                    <a:pt x="5" y="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5" name="Freeform 496"/>
            <p:cNvSpPr/>
            <p:nvPr/>
          </p:nvSpPr>
          <p:spPr bwMode="auto">
            <a:xfrm>
              <a:off x="5102" y="3218"/>
              <a:ext cx="114" cy="137"/>
            </a:xfrm>
            <a:custGeom>
              <a:avLst/>
              <a:gdLst>
                <a:gd name="T0" fmla="*/ 88 w 114"/>
                <a:gd name="T1" fmla="*/ 0 h 137"/>
                <a:gd name="T2" fmla="*/ 101 w 114"/>
                <a:gd name="T3" fmla="*/ 8 h 137"/>
                <a:gd name="T4" fmla="*/ 114 w 114"/>
                <a:gd name="T5" fmla="*/ 18 h 137"/>
                <a:gd name="T6" fmla="*/ 114 w 114"/>
                <a:gd name="T7" fmla="*/ 20 h 137"/>
                <a:gd name="T8" fmla="*/ 114 w 114"/>
                <a:gd name="T9" fmla="*/ 23 h 137"/>
                <a:gd name="T10" fmla="*/ 111 w 114"/>
                <a:gd name="T11" fmla="*/ 30 h 137"/>
                <a:gd name="T12" fmla="*/ 107 w 114"/>
                <a:gd name="T13" fmla="*/ 34 h 137"/>
                <a:gd name="T14" fmla="*/ 103 w 114"/>
                <a:gd name="T15" fmla="*/ 38 h 137"/>
                <a:gd name="T16" fmla="*/ 97 w 114"/>
                <a:gd name="T17" fmla="*/ 43 h 137"/>
                <a:gd name="T18" fmla="*/ 104 w 114"/>
                <a:gd name="T19" fmla="*/ 58 h 137"/>
                <a:gd name="T20" fmla="*/ 110 w 114"/>
                <a:gd name="T21" fmla="*/ 75 h 137"/>
                <a:gd name="T22" fmla="*/ 104 w 114"/>
                <a:gd name="T23" fmla="*/ 81 h 137"/>
                <a:gd name="T24" fmla="*/ 100 w 114"/>
                <a:gd name="T25" fmla="*/ 88 h 137"/>
                <a:gd name="T26" fmla="*/ 95 w 114"/>
                <a:gd name="T27" fmla="*/ 97 h 137"/>
                <a:gd name="T28" fmla="*/ 94 w 114"/>
                <a:gd name="T29" fmla="*/ 105 h 137"/>
                <a:gd name="T30" fmla="*/ 91 w 114"/>
                <a:gd name="T31" fmla="*/ 114 h 137"/>
                <a:gd name="T32" fmla="*/ 88 w 114"/>
                <a:gd name="T33" fmla="*/ 123 h 137"/>
                <a:gd name="T34" fmla="*/ 84 w 114"/>
                <a:gd name="T35" fmla="*/ 130 h 137"/>
                <a:gd name="T36" fmla="*/ 80 w 114"/>
                <a:gd name="T37" fmla="*/ 137 h 137"/>
                <a:gd name="T38" fmla="*/ 68 w 114"/>
                <a:gd name="T39" fmla="*/ 133 h 137"/>
                <a:gd name="T40" fmla="*/ 58 w 114"/>
                <a:gd name="T41" fmla="*/ 127 h 137"/>
                <a:gd name="T42" fmla="*/ 37 w 114"/>
                <a:gd name="T43" fmla="*/ 125 h 137"/>
                <a:gd name="T44" fmla="*/ 17 w 114"/>
                <a:gd name="T45" fmla="*/ 124 h 137"/>
                <a:gd name="T46" fmla="*/ 16 w 114"/>
                <a:gd name="T47" fmla="*/ 113 h 137"/>
                <a:gd name="T48" fmla="*/ 11 w 114"/>
                <a:gd name="T49" fmla="*/ 104 h 137"/>
                <a:gd name="T50" fmla="*/ 7 w 114"/>
                <a:gd name="T51" fmla="*/ 97 h 137"/>
                <a:gd name="T52" fmla="*/ 0 w 114"/>
                <a:gd name="T53" fmla="*/ 90 h 137"/>
                <a:gd name="T54" fmla="*/ 0 w 114"/>
                <a:gd name="T55" fmla="*/ 83 h 137"/>
                <a:gd name="T56" fmla="*/ 1 w 114"/>
                <a:gd name="T57" fmla="*/ 77 h 137"/>
                <a:gd name="T58" fmla="*/ 4 w 114"/>
                <a:gd name="T59" fmla="*/ 71 h 137"/>
                <a:gd name="T60" fmla="*/ 6 w 114"/>
                <a:gd name="T61" fmla="*/ 67 h 137"/>
                <a:gd name="T62" fmla="*/ 13 w 114"/>
                <a:gd name="T63" fmla="*/ 68 h 137"/>
                <a:gd name="T64" fmla="*/ 21 w 114"/>
                <a:gd name="T65" fmla="*/ 70 h 137"/>
                <a:gd name="T66" fmla="*/ 27 w 114"/>
                <a:gd name="T67" fmla="*/ 61 h 137"/>
                <a:gd name="T68" fmla="*/ 33 w 114"/>
                <a:gd name="T69" fmla="*/ 54 h 137"/>
                <a:gd name="T70" fmla="*/ 44 w 114"/>
                <a:gd name="T71" fmla="*/ 47 h 137"/>
                <a:gd name="T72" fmla="*/ 55 w 114"/>
                <a:gd name="T73" fmla="*/ 41 h 137"/>
                <a:gd name="T74" fmla="*/ 73 w 114"/>
                <a:gd name="T75" fmla="*/ 20 h 137"/>
                <a:gd name="T76" fmla="*/ 88 w 114"/>
                <a:gd name="T7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137">
                  <a:moveTo>
                    <a:pt x="88" y="0"/>
                  </a:moveTo>
                  <a:lnTo>
                    <a:pt x="101" y="8"/>
                  </a:lnTo>
                  <a:lnTo>
                    <a:pt x="114" y="18"/>
                  </a:lnTo>
                  <a:lnTo>
                    <a:pt x="114" y="20"/>
                  </a:lnTo>
                  <a:lnTo>
                    <a:pt x="114" y="23"/>
                  </a:lnTo>
                  <a:lnTo>
                    <a:pt x="111" y="30"/>
                  </a:lnTo>
                  <a:lnTo>
                    <a:pt x="107" y="34"/>
                  </a:lnTo>
                  <a:lnTo>
                    <a:pt x="103" y="38"/>
                  </a:lnTo>
                  <a:lnTo>
                    <a:pt x="97" y="43"/>
                  </a:lnTo>
                  <a:lnTo>
                    <a:pt x="104" y="58"/>
                  </a:lnTo>
                  <a:lnTo>
                    <a:pt x="110" y="75"/>
                  </a:lnTo>
                  <a:lnTo>
                    <a:pt x="104" y="81"/>
                  </a:lnTo>
                  <a:lnTo>
                    <a:pt x="100" y="88"/>
                  </a:lnTo>
                  <a:lnTo>
                    <a:pt x="95" y="97"/>
                  </a:lnTo>
                  <a:lnTo>
                    <a:pt x="94" y="105"/>
                  </a:lnTo>
                  <a:lnTo>
                    <a:pt x="91" y="114"/>
                  </a:lnTo>
                  <a:lnTo>
                    <a:pt x="88" y="123"/>
                  </a:lnTo>
                  <a:lnTo>
                    <a:pt x="84" y="130"/>
                  </a:lnTo>
                  <a:lnTo>
                    <a:pt x="80" y="137"/>
                  </a:lnTo>
                  <a:lnTo>
                    <a:pt x="68" y="133"/>
                  </a:lnTo>
                  <a:lnTo>
                    <a:pt x="58" y="127"/>
                  </a:lnTo>
                  <a:lnTo>
                    <a:pt x="37" y="125"/>
                  </a:lnTo>
                  <a:lnTo>
                    <a:pt x="17" y="124"/>
                  </a:lnTo>
                  <a:lnTo>
                    <a:pt x="16" y="113"/>
                  </a:lnTo>
                  <a:lnTo>
                    <a:pt x="11" y="104"/>
                  </a:lnTo>
                  <a:lnTo>
                    <a:pt x="7" y="97"/>
                  </a:lnTo>
                  <a:lnTo>
                    <a:pt x="0" y="90"/>
                  </a:lnTo>
                  <a:lnTo>
                    <a:pt x="0" y="83"/>
                  </a:lnTo>
                  <a:lnTo>
                    <a:pt x="1" y="77"/>
                  </a:lnTo>
                  <a:lnTo>
                    <a:pt x="4" y="71"/>
                  </a:lnTo>
                  <a:lnTo>
                    <a:pt x="6" y="67"/>
                  </a:lnTo>
                  <a:lnTo>
                    <a:pt x="13" y="68"/>
                  </a:lnTo>
                  <a:lnTo>
                    <a:pt x="21" y="70"/>
                  </a:lnTo>
                  <a:lnTo>
                    <a:pt x="27" y="61"/>
                  </a:lnTo>
                  <a:lnTo>
                    <a:pt x="33" y="54"/>
                  </a:lnTo>
                  <a:lnTo>
                    <a:pt x="44" y="47"/>
                  </a:lnTo>
                  <a:lnTo>
                    <a:pt x="55" y="41"/>
                  </a:lnTo>
                  <a:lnTo>
                    <a:pt x="73" y="20"/>
                  </a:ln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6" name="Freeform 497"/>
            <p:cNvSpPr/>
            <p:nvPr/>
          </p:nvSpPr>
          <p:spPr bwMode="auto">
            <a:xfrm>
              <a:off x="4945" y="3229"/>
              <a:ext cx="127" cy="150"/>
            </a:xfrm>
            <a:custGeom>
              <a:avLst/>
              <a:gdLst>
                <a:gd name="T0" fmla="*/ 3 w 127"/>
                <a:gd name="T1" fmla="*/ 0 h 150"/>
                <a:gd name="T2" fmla="*/ 17 w 127"/>
                <a:gd name="T3" fmla="*/ 4 h 150"/>
                <a:gd name="T4" fmla="*/ 33 w 127"/>
                <a:gd name="T5" fmla="*/ 9 h 150"/>
                <a:gd name="T6" fmla="*/ 37 w 127"/>
                <a:gd name="T7" fmla="*/ 17 h 150"/>
                <a:gd name="T8" fmla="*/ 43 w 127"/>
                <a:gd name="T9" fmla="*/ 26 h 150"/>
                <a:gd name="T10" fmla="*/ 50 w 127"/>
                <a:gd name="T11" fmla="*/ 32 h 150"/>
                <a:gd name="T12" fmla="*/ 57 w 127"/>
                <a:gd name="T13" fmla="*/ 37 h 150"/>
                <a:gd name="T14" fmla="*/ 65 w 127"/>
                <a:gd name="T15" fmla="*/ 43 h 150"/>
                <a:gd name="T16" fmla="*/ 74 w 127"/>
                <a:gd name="T17" fmla="*/ 47 h 150"/>
                <a:gd name="T18" fmla="*/ 81 w 127"/>
                <a:gd name="T19" fmla="*/ 53 h 150"/>
                <a:gd name="T20" fmla="*/ 88 w 127"/>
                <a:gd name="T21" fmla="*/ 60 h 150"/>
                <a:gd name="T22" fmla="*/ 100 w 127"/>
                <a:gd name="T23" fmla="*/ 80 h 150"/>
                <a:gd name="T24" fmla="*/ 108 w 127"/>
                <a:gd name="T25" fmla="*/ 103 h 150"/>
                <a:gd name="T26" fmla="*/ 115 w 127"/>
                <a:gd name="T27" fmla="*/ 107 h 150"/>
                <a:gd name="T28" fmla="*/ 124 w 127"/>
                <a:gd name="T29" fmla="*/ 112 h 150"/>
                <a:gd name="T30" fmla="*/ 125 w 127"/>
                <a:gd name="T31" fmla="*/ 120 h 150"/>
                <a:gd name="T32" fmla="*/ 127 w 127"/>
                <a:gd name="T33" fmla="*/ 130 h 150"/>
                <a:gd name="T34" fmla="*/ 125 w 127"/>
                <a:gd name="T35" fmla="*/ 142 h 150"/>
                <a:gd name="T36" fmla="*/ 124 w 127"/>
                <a:gd name="T37" fmla="*/ 150 h 150"/>
                <a:gd name="T38" fmla="*/ 114 w 127"/>
                <a:gd name="T39" fmla="*/ 150 h 150"/>
                <a:gd name="T40" fmla="*/ 105 w 127"/>
                <a:gd name="T41" fmla="*/ 150 h 150"/>
                <a:gd name="T42" fmla="*/ 97 w 127"/>
                <a:gd name="T43" fmla="*/ 139 h 150"/>
                <a:gd name="T44" fmla="*/ 87 w 127"/>
                <a:gd name="T45" fmla="*/ 127 h 150"/>
                <a:gd name="T46" fmla="*/ 78 w 127"/>
                <a:gd name="T47" fmla="*/ 117 h 150"/>
                <a:gd name="T48" fmla="*/ 70 w 127"/>
                <a:gd name="T49" fmla="*/ 106 h 150"/>
                <a:gd name="T50" fmla="*/ 63 w 127"/>
                <a:gd name="T51" fmla="*/ 93 h 150"/>
                <a:gd name="T52" fmla="*/ 58 w 127"/>
                <a:gd name="T53" fmla="*/ 80 h 150"/>
                <a:gd name="T54" fmla="*/ 54 w 127"/>
                <a:gd name="T55" fmla="*/ 66 h 150"/>
                <a:gd name="T56" fmla="*/ 47 w 127"/>
                <a:gd name="T57" fmla="*/ 53 h 150"/>
                <a:gd name="T58" fmla="*/ 43 w 127"/>
                <a:gd name="T59" fmla="*/ 46 h 150"/>
                <a:gd name="T60" fmla="*/ 37 w 127"/>
                <a:gd name="T61" fmla="*/ 40 h 150"/>
                <a:gd name="T62" fmla="*/ 30 w 127"/>
                <a:gd name="T63" fmla="*/ 36 h 150"/>
                <a:gd name="T64" fmla="*/ 24 w 127"/>
                <a:gd name="T65" fmla="*/ 30 h 150"/>
                <a:gd name="T66" fmla="*/ 17 w 127"/>
                <a:gd name="T67" fmla="*/ 26 h 150"/>
                <a:gd name="T68" fmla="*/ 10 w 127"/>
                <a:gd name="T69" fmla="*/ 20 h 150"/>
                <a:gd name="T70" fmla="*/ 4 w 127"/>
                <a:gd name="T71" fmla="*/ 14 h 150"/>
                <a:gd name="T72" fmla="*/ 0 w 127"/>
                <a:gd name="T73" fmla="*/ 7 h 150"/>
                <a:gd name="T74" fmla="*/ 1 w 127"/>
                <a:gd name="T75" fmla="*/ 3 h 150"/>
                <a:gd name="T76" fmla="*/ 3 w 127"/>
                <a:gd name="T7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 h="150">
                  <a:moveTo>
                    <a:pt x="3" y="0"/>
                  </a:moveTo>
                  <a:lnTo>
                    <a:pt x="17" y="4"/>
                  </a:lnTo>
                  <a:lnTo>
                    <a:pt x="33" y="9"/>
                  </a:lnTo>
                  <a:lnTo>
                    <a:pt x="37" y="17"/>
                  </a:lnTo>
                  <a:lnTo>
                    <a:pt x="43" y="26"/>
                  </a:lnTo>
                  <a:lnTo>
                    <a:pt x="50" y="32"/>
                  </a:lnTo>
                  <a:lnTo>
                    <a:pt x="57" y="37"/>
                  </a:lnTo>
                  <a:lnTo>
                    <a:pt x="65" y="43"/>
                  </a:lnTo>
                  <a:lnTo>
                    <a:pt x="74" y="47"/>
                  </a:lnTo>
                  <a:lnTo>
                    <a:pt x="81" y="53"/>
                  </a:lnTo>
                  <a:lnTo>
                    <a:pt x="88" y="60"/>
                  </a:lnTo>
                  <a:lnTo>
                    <a:pt x="100" y="80"/>
                  </a:lnTo>
                  <a:lnTo>
                    <a:pt x="108" y="103"/>
                  </a:lnTo>
                  <a:lnTo>
                    <a:pt x="115" y="107"/>
                  </a:lnTo>
                  <a:lnTo>
                    <a:pt x="124" y="112"/>
                  </a:lnTo>
                  <a:lnTo>
                    <a:pt x="125" y="120"/>
                  </a:lnTo>
                  <a:lnTo>
                    <a:pt x="127" y="130"/>
                  </a:lnTo>
                  <a:lnTo>
                    <a:pt x="125" y="142"/>
                  </a:lnTo>
                  <a:lnTo>
                    <a:pt x="124" y="150"/>
                  </a:lnTo>
                  <a:lnTo>
                    <a:pt x="114" y="150"/>
                  </a:lnTo>
                  <a:lnTo>
                    <a:pt x="105" y="150"/>
                  </a:lnTo>
                  <a:lnTo>
                    <a:pt x="97" y="139"/>
                  </a:lnTo>
                  <a:lnTo>
                    <a:pt x="87" y="127"/>
                  </a:lnTo>
                  <a:lnTo>
                    <a:pt x="78" y="117"/>
                  </a:lnTo>
                  <a:lnTo>
                    <a:pt x="70" y="106"/>
                  </a:lnTo>
                  <a:lnTo>
                    <a:pt x="63" y="93"/>
                  </a:lnTo>
                  <a:lnTo>
                    <a:pt x="58" y="80"/>
                  </a:lnTo>
                  <a:lnTo>
                    <a:pt x="54" y="66"/>
                  </a:lnTo>
                  <a:lnTo>
                    <a:pt x="47" y="53"/>
                  </a:lnTo>
                  <a:lnTo>
                    <a:pt x="43" y="46"/>
                  </a:lnTo>
                  <a:lnTo>
                    <a:pt x="37" y="40"/>
                  </a:lnTo>
                  <a:lnTo>
                    <a:pt x="30" y="36"/>
                  </a:lnTo>
                  <a:lnTo>
                    <a:pt x="24" y="30"/>
                  </a:lnTo>
                  <a:lnTo>
                    <a:pt x="17" y="26"/>
                  </a:lnTo>
                  <a:lnTo>
                    <a:pt x="10" y="20"/>
                  </a:lnTo>
                  <a:lnTo>
                    <a:pt x="4" y="14"/>
                  </a:lnTo>
                  <a:lnTo>
                    <a:pt x="0" y="7"/>
                  </a:lnTo>
                  <a:lnTo>
                    <a:pt x="1"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7" name="Freeform 498"/>
            <p:cNvSpPr/>
            <p:nvPr/>
          </p:nvSpPr>
          <p:spPr bwMode="auto">
            <a:xfrm>
              <a:off x="5317" y="3273"/>
              <a:ext cx="6" cy="6"/>
            </a:xfrm>
            <a:custGeom>
              <a:avLst/>
              <a:gdLst>
                <a:gd name="T0" fmla="*/ 3 w 6"/>
                <a:gd name="T1" fmla="*/ 0 h 6"/>
                <a:gd name="T2" fmla="*/ 5 w 6"/>
                <a:gd name="T3" fmla="*/ 0 h 6"/>
                <a:gd name="T4" fmla="*/ 6 w 6"/>
                <a:gd name="T5" fmla="*/ 0 h 6"/>
                <a:gd name="T6" fmla="*/ 6 w 6"/>
                <a:gd name="T7" fmla="*/ 3 h 6"/>
                <a:gd name="T8" fmla="*/ 5 w 6"/>
                <a:gd name="T9" fmla="*/ 5 h 6"/>
                <a:gd name="T10" fmla="*/ 5 w 6"/>
                <a:gd name="T11" fmla="*/ 5 h 6"/>
                <a:gd name="T12" fmla="*/ 0 w 6"/>
                <a:gd name="T13" fmla="*/ 6 h 6"/>
                <a:gd name="T14" fmla="*/ 2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lnTo>
                    <a:pt x="5" y="0"/>
                  </a:lnTo>
                  <a:lnTo>
                    <a:pt x="6" y="0"/>
                  </a:lnTo>
                  <a:lnTo>
                    <a:pt x="6" y="3"/>
                  </a:lnTo>
                  <a:lnTo>
                    <a:pt x="5" y="5"/>
                  </a:lnTo>
                  <a:lnTo>
                    <a:pt x="5" y="5"/>
                  </a:lnTo>
                  <a:lnTo>
                    <a:pt x="0" y="6"/>
                  </a:lnTo>
                  <a:lnTo>
                    <a:pt x="2"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8" name="Freeform 499"/>
            <p:cNvSpPr/>
            <p:nvPr/>
          </p:nvSpPr>
          <p:spPr bwMode="auto">
            <a:xfrm>
              <a:off x="5312" y="3283"/>
              <a:ext cx="5" cy="29"/>
            </a:xfrm>
            <a:custGeom>
              <a:avLst/>
              <a:gdLst>
                <a:gd name="T0" fmla="*/ 0 w 5"/>
                <a:gd name="T1" fmla="*/ 0 h 29"/>
                <a:gd name="T2" fmla="*/ 3 w 5"/>
                <a:gd name="T3" fmla="*/ 0 h 29"/>
                <a:gd name="T4" fmla="*/ 4 w 5"/>
                <a:gd name="T5" fmla="*/ 0 h 29"/>
                <a:gd name="T6" fmla="*/ 5 w 5"/>
                <a:gd name="T7" fmla="*/ 15 h 29"/>
                <a:gd name="T8" fmla="*/ 5 w 5"/>
                <a:gd name="T9" fmla="*/ 29 h 29"/>
                <a:gd name="T10" fmla="*/ 4 w 5"/>
                <a:gd name="T11" fmla="*/ 29 h 29"/>
                <a:gd name="T12" fmla="*/ 3 w 5"/>
                <a:gd name="T13" fmla="*/ 29 h 29"/>
                <a:gd name="T14" fmla="*/ 0 w 5"/>
                <a:gd name="T15" fmla="*/ 15 h 29"/>
                <a:gd name="T16" fmla="*/ 0 w 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9">
                  <a:moveTo>
                    <a:pt x="0" y="0"/>
                  </a:moveTo>
                  <a:lnTo>
                    <a:pt x="3" y="0"/>
                  </a:lnTo>
                  <a:lnTo>
                    <a:pt x="4" y="0"/>
                  </a:lnTo>
                  <a:lnTo>
                    <a:pt x="5" y="15"/>
                  </a:lnTo>
                  <a:lnTo>
                    <a:pt x="5" y="29"/>
                  </a:lnTo>
                  <a:lnTo>
                    <a:pt x="4" y="29"/>
                  </a:lnTo>
                  <a:lnTo>
                    <a:pt x="3" y="29"/>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9" name="Freeform 500"/>
            <p:cNvSpPr/>
            <p:nvPr/>
          </p:nvSpPr>
          <p:spPr bwMode="auto">
            <a:xfrm>
              <a:off x="5262" y="3286"/>
              <a:ext cx="21" cy="15"/>
            </a:xfrm>
            <a:custGeom>
              <a:avLst/>
              <a:gdLst>
                <a:gd name="T0" fmla="*/ 20 w 21"/>
                <a:gd name="T1" fmla="*/ 0 h 15"/>
                <a:gd name="T2" fmla="*/ 21 w 21"/>
                <a:gd name="T3" fmla="*/ 3 h 15"/>
                <a:gd name="T4" fmla="*/ 21 w 21"/>
                <a:gd name="T5" fmla="*/ 5 h 15"/>
                <a:gd name="T6" fmla="*/ 21 w 21"/>
                <a:gd name="T7" fmla="*/ 7 h 15"/>
                <a:gd name="T8" fmla="*/ 20 w 21"/>
                <a:gd name="T9" fmla="*/ 9 h 15"/>
                <a:gd name="T10" fmla="*/ 15 w 21"/>
                <a:gd name="T11" fmla="*/ 12 h 15"/>
                <a:gd name="T12" fmla="*/ 10 w 21"/>
                <a:gd name="T13" fmla="*/ 15 h 15"/>
                <a:gd name="T14" fmla="*/ 5 w 21"/>
                <a:gd name="T15" fmla="*/ 12 h 15"/>
                <a:gd name="T16" fmla="*/ 0 w 21"/>
                <a:gd name="T17" fmla="*/ 9 h 15"/>
                <a:gd name="T18" fmla="*/ 0 w 21"/>
                <a:gd name="T19" fmla="*/ 9 h 15"/>
                <a:gd name="T20" fmla="*/ 0 w 21"/>
                <a:gd name="T21" fmla="*/ 7 h 15"/>
                <a:gd name="T22" fmla="*/ 8 w 21"/>
                <a:gd name="T23" fmla="*/ 7 h 15"/>
                <a:gd name="T24" fmla="*/ 18 w 21"/>
                <a:gd name="T25" fmla="*/ 6 h 15"/>
                <a:gd name="T26" fmla="*/ 18 w 21"/>
                <a:gd name="T27" fmla="*/ 3 h 15"/>
                <a:gd name="T28" fmla="*/ 20 w 21"/>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15">
                  <a:moveTo>
                    <a:pt x="20" y="0"/>
                  </a:moveTo>
                  <a:lnTo>
                    <a:pt x="21" y="3"/>
                  </a:lnTo>
                  <a:lnTo>
                    <a:pt x="21" y="5"/>
                  </a:lnTo>
                  <a:lnTo>
                    <a:pt x="21" y="7"/>
                  </a:lnTo>
                  <a:lnTo>
                    <a:pt x="20" y="9"/>
                  </a:lnTo>
                  <a:lnTo>
                    <a:pt x="15" y="12"/>
                  </a:lnTo>
                  <a:lnTo>
                    <a:pt x="10" y="15"/>
                  </a:lnTo>
                  <a:lnTo>
                    <a:pt x="5" y="12"/>
                  </a:lnTo>
                  <a:lnTo>
                    <a:pt x="0" y="9"/>
                  </a:lnTo>
                  <a:lnTo>
                    <a:pt x="0" y="9"/>
                  </a:lnTo>
                  <a:lnTo>
                    <a:pt x="0" y="7"/>
                  </a:lnTo>
                  <a:lnTo>
                    <a:pt x="8" y="7"/>
                  </a:lnTo>
                  <a:lnTo>
                    <a:pt x="18" y="6"/>
                  </a:lnTo>
                  <a:lnTo>
                    <a:pt x="18"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0" name="Freeform 501"/>
            <p:cNvSpPr/>
            <p:nvPr/>
          </p:nvSpPr>
          <p:spPr bwMode="auto">
            <a:xfrm>
              <a:off x="5232" y="3292"/>
              <a:ext cx="27" cy="9"/>
            </a:xfrm>
            <a:custGeom>
              <a:avLst/>
              <a:gdLst>
                <a:gd name="T0" fmla="*/ 15 w 27"/>
                <a:gd name="T1" fmla="*/ 0 h 9"/>
                <a:gd name="T2" fmla="*/ 21 w 27"/>
                <a:gd name="T3" fmla="*/ 1 h 9"/>
                <a:gd name="T4" fmla="*/ 27 w 27"/>
                <a:gd name="T5" fmla="*/ 1 h 9"/>
                <a:gd name="T6" fmla="*/ 27 w 27"/>
                <a:gd name="T7" fmla="*/ 3 h 9"/>
                <a:gd name="T8" fmla="*/ 27 w 27"/>
                <a:gd name="T9" fmla="*/ 3 h 9"/>
                <a:gd name="T10" fmla="*/ 18 w 27"/>
                <a:gd name="T11" fmla="*/ 4 h 9"/>
                <a:gd name="T12" fmla="*/ 11 w 27"/>
                <a:gd name="T13" fmla="*/ 7 h 9"/>
                <a:gd name="T14" fmla="*/ 8 w 27"/>
                <a:gd name="T15" fmla="*/ 9 h 9"/>
                <a:gd name="T16" fmla="*/ 5 w 27"/>
                <a:gd name="T17" fmla="*/ 9 h 9"/>
                <a:gd name="T18" fmla="*/ 3 w 27"/>
                <a:gd name="T19" fmla="*/ 7 h 9"/>
                <a:gd name="T20" fmla="*/ 0 w 27"/>
                <a:gd name="T21" fmla="*/ 6 h 9"/>
                <a:gd name="T22" fmla="*/ 0 w 27"/>
                <a:gd name="T23" fmla="*/ 4 h 9"/>
                <a:gd name="T24" fmla="*/ 1 w 27"/>
                <a:gd name="T25" fmla="*/ 1 h 9"/>
                <a:gd name="T26" fmla="*/ 8 w 27"/>
                <a:gd name="T27" fmla="*/ 1 h 9"/>
                <a:gd name="T28" fmla="*/ 15 w 27"/>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
                  <a:moveTo>
                    <a:pt x="15" y="0"/>
                  </a:moveTo>
                  <a:lnTo>
                    <a:pt x="21" y="1"/>
                  </a:lnTo>
                  <a:lnTo>
                    <a:pt x="27" y="1"/>
                  </a:lnTo>
                  <a:lnTo>
                    <a:pt x="27" y="3"/>
                  </a:lnTo>
                  <a:lnTo>
                    <a:pt x="27" y="3"/>
                  </a:lnTo>
                  <a:lnTo>
                    <a:pt x="18" y="4"/>
                  </a:lnTo>
                  <a:lnTo>
                    <a:pt x="11" y="7"/>
                  </a:lnTo>
                  <a:lnTo>
                    <a:pt x="8" y="9"/>
                  </a:lnTo>
                  <a:lnTo>
                    <a:pt x="5" y="9"/>
                  </a:lnTo>
                  <a:lnTo>
                    <a:pt x="3" y="7"/>
                  </a:lnTo>
                  <a:lnTo>
                    <a:pt x="0" y="6"/>
                  </a:lnTo>
                  <a:lnTo>
                    <a:pt x="0" y="4"/>
                  </a:lnTo>
                  <a:lnTo>
                    <a:pt x="1" y="1"/>
                  </a:lnTo>
                  <a:lnTo>
                    <a:pt x="8" y="1"/>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1" name="Freeform 502"/>
            <p:cNvSpPr/>
            <p:nvPr/>
          </p:nvSpPr>
          <p:spPr bwMode="auto">
            <a:xfrm>
              <a:off x="5355" y="3308"/>
              <a:ext cx="211" cy="128"/>
            </a:xfrm>
            <a:custGeom>
              <a:avLst/>
              <a:gdLst>
                <a:gd name="T0" fmla="*/ 71 w 211"/>
                <a:gd name="T1" fmla="*/ 97 h 128"/>
                <a:gd name="T2" fmla="*/ 77 w 211"/>
                <a:gd name="T3" fmla="*/ 91 h 128"/>
                <a:gd name="T4" fmla="*/ 82 w 211"/>
                <a:gd name="T5" fmla="*/ 85 h 128"/>
                <a:gd name="T6" fmla="*/ 69 w 211"/>
                <a:gd name="T7" fmla="*/ 70 h 128"/>
                <a:gd name="T8" fmla="*/ 57 w 211"/>
                <a:gd name="T9" fmla="*/ 55 h 128"/>
                <a:gd name="T10" fmla="*/ 44 w 211"/>
                <a:gd name="T11" fmla="*/ 55 h 128"/>
                <a:gd name="T12" fmla="*/ 34 w 211"/>
                <a:gd name="T13" fmla="*/ 58 h 128"/>
                <a:gd name="T14" fmla="*/ 31 w 211"/>
                <a:gd name="T15" fmla="*/ 48 h 128"/>
                <a:gd name="T16" fmla="*/ 28 w 211"/>
                <a:gd name="T17" fmla="*/ 40 h 128"/>
                <a:gd name="T18" fmla="*/ 18 w 211"/>
                <a:gd name="T19" fmla="*/ 37 h 128"/>
                <a:gd name="T20" fmla="*/ 10 w 211"/>
                <a:gd name="T21" fmla="*/ 35 h 128"/>
                <a:gd name="T22" fmla="*/ 11 w 211"/>
                <a:gd name="T23" fmla="*/ 33 h 128"/>
                <a:gd name="T24" fmla="*/ 20 w 211"/>
                <a:gd name="T25" fmla="*/ 30 h 128"/>
                <a:gd name="T26" fmla="*/ 25 w 211"/>
                <a:gd name="T27" fmla="*/ 25 h 128"/>
                <a:gd name="T28" fmla="*/ 17 w 211"/>
                <a:gd name="T29" fmla="*/ 24 h 128"/>
                <a:gd name="T30" fmla="*/ 7 w 211"/>
                <a:gd name="T31" fmla="*/ 20 h 128"/>
                <a:gd name="T32" fmla="*/ 1 w 211"/>
                <a:gd name="T33" fmla="*/ 14 h 128"/>
                <a:gd name="T34" fmla="*/ 8 w 211"/>
                <a:gd name="T35" fmla="*/ 5 h 128"/>
                <a:gd name="T36" fmla="*/ 21 w 211"/>
                <a:gd name="T37" fmla="*/ 3 h 128"/>
                <a:gd name="T38" fmla="*/ 31 w 211"/>
                <a:gd name="T39" fmla="*/ 10 h 128"/>
                <a:gd name="T40" fmla="*/ 32 w 211"/>
                <a:gd name="T41" fmla="*/ 20 h 128"/>
                <a:gd name="T42" fmla="*/ 30 w 211"/>
                <a:gd name="T43" fmla="*/ 27 h 128"/>
                <a:gd name="T44" fmla="*/ 32 w 211"/>
                <a:gd name="T45" fmla="*/ 34 h 128"/>
                <a:gd name="T46" fmla="*/ 42 w 211"/>
                <a:gd name="T47" fmla="*/ 37 h 128"/>
                <a:gd name="T48" fmla="*/ 54 w 211"/>
                <a:gd name="T49" fmla="*/ 33 h 128"/>
                <a:gd name="T50" fmla="*/ 62 w 211"/>
                <a:gd name="T51" fmla="*/ 25 h 128"/>
                <a:gd name="T52" fmla="*/ 71 w 211"/>
                <a:gd name="T53" fmla="*/ 18 h 128"/>
                <a:gd name="T54" fmla="*/ 94 w 211"/>
                <a:gd name="T55" fmla="*/ 23 h 128"/>
                <a:gd name="T56" fmla="*/ 132 w 211"/>
                <a:gd name="T57" fmla="*/ 40 h 128"/>
                <a:gd name="T58" fmla="*/ 154 w 211"/>
                <a:gd name="T59" fmla="*/ 54 h 128"/>
                <a:gd name="T60" fmla="*/ 165 w 211"/>
                <a:gd name="T61" fmla="*/ 68 h 128"/>
                <a:gd name="T62" fmla="*/ 178 w 211"/>
                <a:gd name="T63" fmla="*/ 94 h 128"/>
                <a:gd name="T64" fmla="*/ 199 w 211"/>
                <a:gd name="T65" fmla="*/ 118 h 128"/>
                <a:gd name="T66" fmla="*/ 209 w 211"/>
                <a:gd name="T67" fmla="*/ 128 h 128"/>
                <a:gd name="T68" fmla="*/ 195 w 211"/>
                <a:gd name="T69" fmla="*/ 127 h 128"/>
                <a:gd name="T70" fmla="*/ 167 w 211"/>
                <a:gd name="T71" fmla="*/ 110 h 128"/>
                <a:gd name="T72" fmla="*/ 144 w 211"/>
                <a:gd name="T73" fmla="*/ 92 h 128"/>
                <a:gd name="T74" fmla="*/ 135 w 211"/>
                <a:gd name="T75" fmla="*/ 97 h 128"/>
                <a:gd name="T76" fmla="*/ 129 w 211"/>
                <a:gd name="T77" fmla="*/ 108 h 128"/>
                <a:gd name="T78" fmla="*/ 111 w 211"/>
                <a:gd name="T79" fmla="*/ 111 h 128"/>
                <a:gd name="T80" fmla="*/ 92 w 211"/>
                <a:gd name="T81" fmla="*/ 104 h 128"/>
                <a:gd name="T82" fmla="*/ 79 w 211"/>
                <a:gd name="T83" fmla="*/ 10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1" h="128">
                  <a:moveTo>
                    <a:pt x="69" y="101"/>
                  </a:moveTo>
                  <a:lnTo>
                    <a:pt x="71" y="97"/>
                  </a:lnTo>
                  <a:lnTo>
                    <a:pt x="71" y="91"/>
                  </a:lnTo>
                  <a:lnTo>
                    <a:pt x="77" y="91"/>
                  </a:lnTo>
                  <a:lnTo>
                    <a:pt x="82" y="91"/>
                  </a:lnTo>
                  <a:lnTo>
                    <a:pt x="82" y="85"/>
                  </a:lnTo>
                  <a:lnTo>
                    <a:pt x="82" y="80"/>
                  </a:lnTo>
                  <a:lnTo>
                    <a:pt x="69" y="70"/>
                  </a:lnTo>
                  <a:lnTo>
                    <a:pt x="61" y="58"/>
                  </a:lnTo>
                  <a:lnTo>
                    <a:pt x="57" y="55"/>
                  </a:lnTo>
                  <a:lnTo>
                    <a:pt x="51" y="54"/>
                  </a:lnTo>
                  <a:lnTo>
                    <a:pt x="44" y="55"/>
                  </a:lnTo>
                  <a:lnTo>
                    <a:pt x="37" y="60"/>
                  </a:lnTo>
                  <a:lnTo>
                    <a:pt x="34" y="58"/>
                  </a:lnTo>
                  <a:lnTo>
                    <a:pt x="31" y="55"/>
                  </a:lnTo>
                  <a:lnTo>
                    <a:pt x="31" y="48"/>
                  </a:lnTo>
                  <a:lnTo>
                    <a:pt x="30" y="44"/>
                  </a:lnTo>
                  <a:lnTo>
                    <a:pt x="28" y="40"/>
                  </a:lnTo>
                  <a:lnTo>
                    <a:pt x="22" y="35"/>
                  </a:lnTo>
                  <a:lnTo>
                    <a:pt x="18" y="37"/>
                  </a:lnTo>
                  <a:lnTo>
                    <a:pt x="14" y="37"/>
                  </a:lnTo>
                  <a:lnTo>
                    <a:pt x="10" y="35"/>
                  </a:lnTo>
                  <a:lnTo>
                    <a:pt x="7" y="31"/>
                  </a:lnTo>
                  <a:lnTo>
                    <a:pt x="11" y="33"/>
                  </a:lnTo>
                  <a:lnTo>
                    <a:pt x="14" y="35"/>
                  </a:lnTo>
                  <a:lnTo>
                    <a:pt x="20" y="30"/>
                  </a:lnTo>
                  <a:lnTo>
                    <a:pt x="25" y="27"/>
                  </a:lnTo>
                  <a:lnTo>
                    <a:pt x="25" y="25"/>
                  </a:lnTo>
                  <a:lnTo>
                    <a:pt x="25" y="25"/>
                  </a:lnTo>
                  <a:lnTo>
                    <a:pt x="17" y="24"/>
                  </a:lnTo>
                  <a:lnTo>
                    <a:pt x="10" y="21"/>
                  </a:lnTo>
                  <a:lnTo>
                    <a:pt x="7" y="20"/>
                  </a:lnTo>
                  <a:lnTo>
                    <a:pt x="4" y="17"/>
                  </a:lnTo>
                  <a:lnTo>
                    <a:pt x="1" y="14"/>
                  </a:lnTo>
                  <a:lnTo>
                    <a:pt x="0" y="10"/>
                  </a:lnTo>
                  <a:lnTo>
                    <a:pt x="8" y="5"/>
                  </a:lnTo>
                  <a:lnTo>
                    <a:pt x="15" y="0"/>
                  </a:lnTo>
                  <a:lnTo>
                    <a:pt x="21" y="3"/>
                  </a:lnTo>
                  <a:lnTo>
                    <a:pt x="27" y="5"/>
                  </a:lnTo>
                  <a:lnTo>
                    <a:pt x="31" y="10"/>
                  </a:lnTo>
                  <a:lnTo>
                    <a:pt x="35" y="15"/>
                  </a:lnTo>
                  <a:lnTo>
                    <a:pt x="32" y="20"/>
                  </a:lnTo>
                  <a:lnTo>
                    <a:pt x="30" y="24"/>
                  </a:lnTo>
                  <a:lnTo>
                    <a:pt x="30" y="27"/>
                  </a:lnTo>
                  <a:lnTo>
                    <a:pt x="31" y="31"/>
                  </a:lnTo>
                  <a:lnTo>
                    <a:pt x="32" y="34"/>
                  </a:lnTo>
                  <a:lnTo>
                    <a:pt x="35" y="35"/>
                  </a:lnTo>
                  <a:lnTo>
                    <a:pt x="42" y="37"/>
                  </a:lnTo>
                  <a:lnTo>
                    <a:pt x="48" y="35"/>
                  </a:lnTo>
                  <a:lnTo>
                    <a:pt x="54" y="33"/>
                  </a:lnTo>
                  <a:lnTo>
                    <a:pt x="58" y="30"/>
                  </a:lnTo>
                  <a:lnTo>
                    <a:pt x="62" y="25"/>
                  </a:lnTo>
                  <a:lnTo>
                    <a:pt x="67" y="21"/>
                  </a:lnTo>
                  <a:lnTo>
                    <a:pt x="71" y="18"/>
                  </a:lnTo>
                  <a:lnTo>
                    <a:pt x="77" y="17"/>
                  </a:lnTo>
                  <a:lnTo>
                    <a:pt x="94" y="23"/>
                  </a:lnTo>
                  <a:lnTo>
                    <a:pt x="114" y="31"/>
                  </a:lnTo>
                  <a:lnTo>
                    <a:pt x="132" y="40"/>
                  </a:lnTo>
                  <a:lnTo>
                    <a:pt x="148" y="48"/>
                  </a:lnTo>
                  <a:lnTo>
                    <a:pt x="154" y="54"/>
                  </a:lnTo>
                  <a:lnTo>
                    <a:pt x="159" y="61"/>
                  </a:lnTo>
                  <a:lnTo>
                    <a:pt x="165" y="68"/>
                  </a:lnTo>
                  <a:lnTo>
                    <a:pt x="169" y="77"/>
                  </a:lnTo>
                  <a:lnTo>
                    <a:pt x="178" y="94"/>
                  </a:lnTo>
                  <a:lnTo>
                    <a:pt x="188" y="108"/>
                  </a:lnTo>
                  <a:lnTo>
                    <a:pt x="199" y="118"/>
                  </a:lnTo>
                  <a:lnTo>
                    <a:pt x="211" y="128"/>
                  </a:lnTo>
                  <a:lnTo>
                    <a:pt x="209" y="128"/>
                  </a:lnTo>
                  <a:lnTo>
                    <a:pt x="209" y="128"/>
                  </a:lnTo>
                  <a:lnTo>
                    <a:pt x="195" y="127"/>
                  </a:lnTo>
                  <a:lnTo>
                    <a:pt x="181" y="127"/>
                  </a:lnTo>
                  <a:lnTo>
                    <a:pt x="167" y="110"/>
                  </a:lnTo>
                  <a:lnTo>
                    <a:pt x="151" y="92"/>
                  </a:lnTo>
                  <a:lnTo>
                    <a:pt x="144" y="92"/>
                  </a:lnTo>
                  <a:lnTo>
                    <a:pt x="138" y="94"/>
                  </a:lnTo>
                  <a:lnTo>
                    <a:pt x="135" y="97"/>
                  </a:lnTo>
                  <a:lnTo>
                    <a:pt x="129" y="98"/>
                  </a:lnTo>
                  <a:lnTo>
                    <a:pt x="129" y="108"/>
                  </a:lnTo>
                  <a:lnTo>
                    <a:pt x="127" y="114"/>
                  </a:lnTo>
                  <a:lnTo>
                    <a:pt x="111" y="111"/>
                  </a:lnTo>
                  <a:lnTo>
                    <a:pt x="98" y="107"/>
                  </a:lnTo>
                  <a:lnTo>
                    <a:pt x="92" y="104"/>
                  </a:lnTo>
                  <a:lnTo>
                    <a:pt x="87" y="102"/>
                  </a:lnTo>
                  <a:lnTo>
                    <a:pt x="79" y="101"/>
                  </a:lnTo>
                  <a:lnTo>
                    <a:pt x="69"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2" name="Freeform 503"/>
            <p:cNvSpPr/>
            <p:nvPr/>
          </p:nvSpPr>
          <p:spPr bwMode="auto">
            <a:xfrm>
              <a:off x="3317" y="3312"/>
              <a:ext cx="14" cy="10"/>
            </a:xfrm>
            <a:custGeom>
              <a:avLst/>
              <a:gdLst>
                <a:gd name="T0" fmla="*/ 4 w 14"/>
                <a:gd name="T1" fmla="*/ 0 h 10"/>
                <a:gd name="T2" fmla="*/ 9 w 14"/>
                <a:gd name="T3" fmla="*/ 0 h 10"/>
                <a:gd name="T4" fmla="*/ 14 w 14"/>
                <a:gd name="T5" fmla="*/ 0 h 10"/>
                <a:gd name="T6" fmla="*/ 14 w 14"/>
                <a:gd name="T7" fmla="*/ 3 h 10"/>
                <a:gd name="T8" fmla="*/ 14 w 14"/>
                <a:gd name="T9" fmla="*/ 6 h 10"/>
                <a:gd name="T10" fmla="*/ 13 w 14"/>
                <a:gd name="T11" fmla="*/ 9 h 10"/>
                <a:gd name="T12" fmla="*/ 12 w 14"/>
                <a:gd name="T13" fmla="*/ 10 h 10"/>
                <a:gd name="T14" fmla="*/ 10 w 14"/>
                <a:gd name="T15" fmla="*/ 10 h 10"/>
                <a:gd name="T16" fmla="*/ 10 w 14"/>
                <a:gd name="T17" fmla="*/ 10 h 10"/>
                <a:gd name="T18" fmla="*/ 4 w 14"/>
                <a:gd name="T19" fmla="*/ 9 h 10"/>
                <a:gd name="T20" fmla="*/ 0 w 14"/>
                <a:gd name="T21" fmla="*/ 6 h 10"/>
                <a:gd name="T22" fmla="*/ 2 w 14"/>
                <a:gd name="T23" fmla="*/ 3 h 10"/>
                <a:gd name="T24" fmla="*/ 4 w 1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0">
                  <a:moveTo>
                    <a:pt x="4" y="0"/>
                  </a:moveTo>
                  <a:lnTo>
                    <a:pt x="9" y="0"/>
                  </a:lnTo>
                  <a:lnTo>
                    <a:pt x="14" y="0"/>
                  </a:lnTo>
                  <a:lnTo>
                    <a:pt x="14" y="3"/>
                  </a:lnTo>
                  <a:lnTo>
                    <a:pt x="14" y="6"/>
                  </a:lnTo>
                  <a:lnTo>
                    <a:pt x="13" y="9"/>
                  </a:lnTo>
                  <a:lnTo>
                    <a:pt x="12" y="10"/>
                  </a:lnTo>
                  <a:lnTo>
                    <a:pt x="10" y="10"/>
                  </a:lnTo>
                  <a:lnTo>
                    <a:pt x="10" y="10"/>
                  </a:lnTo>
                  <a:lnTo>
                    <a:pt x="4" y="9"/>
                  </a:lnTo>
                  <a:lnTo>
                    <a:pt x="0" y="6"/>
                  </a:lnTo>
                  <a:lnTo>
                    <a:pt x="2" y="3"/>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3" name="Freeform 504"/>
            <p:cNvSpPr/>
            <p:nvPr/>
          </p:nvSpPr>
          <p:spPr bwMode="auto">
            <a:xfrm>
              <a:off x="5215" y="3313"/>
              <a:ext cx="48" cy="55"/>
            </a:xfrm>
            <a:custGeom>
              <a:avLst/>
              <a:gdLst>
                <a:gd name="T0" fmla="*/ 48 w 48"/>
                <a:gd name="T1" fmla="*/ 12 h 55"/>
                <a:gd name="T2" fmla="*/ 42 w 48"/>
                <a:gd name="T3" fmla="*/ 12 h 55"/>
                <a:gd name="T4" fmla="*/ 35 w 48"/>
                <a:gd name="T5" fmla="*/ 13 h 55"/>
                <a:gd name="T6" fmla="*/ 35 w 48"/>
                <a:gd name="T7" fmla="*/ 22 h 55"/>
                <a:gd name="T8" fmla="*/ 37 w 48"/>
                <a:gd name="T9" fmla="*/ 30 h 55"/>
                <a:gd name="T10" fmla="*/ 40 w 48"/>
                <a:gd name="T11" fmla="*/ 40 h 55"/>
                <a:gd name="T12" fmla="*/ 42 w 48"/>
                <a:gd name="T13" fmla="*/ 50 h 55"/>
                <a:gd name="T14" fmla="*/ 40 w 48"/>
                <a:gd name="T15" fmla="*/ 50 h 55"/>
                <a:gd name="T16" fmla="*/ 37 w 48"/>
                <a:gd name="T17" fmla="*/ 49 h 55"/>
                <a:gd name="T18" fmla="*/ 28 w 48"/>
                <a:gd name="T19" fmla="*/ 38 h 55"/>
                <a:gd name="T20" fmla="*/ 20 w 48"/>
                <a:gd name="T21" fmla="*/ 26 h 55"/>
                <a:gd name="T22" fmla="*/ 17 w 48"/>
                <a:gd name="T23" fmla="*/ 28 h 55"/>
                <a:gd name="T24" fmla="*/ 15 w 48"/>
                <a:gd name="T25" fmla="*/ 29 h 55"/>
                <a:gd name="T26" fmla="*/ 14 w 48"/>
                <a:gd name="T27" fmla="*/ 42 h 55"/>
                <a:gd name="T28" fmla="*/ 17 w 48"/>
                <a:gd name="T29" fmla="*/ 55 h 55"/>
                <a:gd name="T30" fmla="*/ 14 w 48"/>
                <a:gd name="T31" fmla="*/ 53 h 55"/>
                <a:gd name="T32" fmla="*/ 11 w 48"/>
                <a:gd name="T33" fmla="*/ 52 h 55"/>
                <a:gd name="T34" fmla="*/ 8 w 48"/>
                <a:gd name="T35" fmla="*/ 52 h 55"/>
                <a:gd name="T36" fmla="*/ 7 w 48"/>
                <a:gd name="T37" fmla="*/ 49 h 55"/>
                <a:gd name="T38" fmla="*/ 4 w 48"/>
                <a:gd name="T39" fmla="*/ 36 h 55"/>
                <a:gd name="T40" fmla="*/ 0 w 48"/>
                <a:gd name="T41" fmla="*/ 23 h 55"/>
                <a:gd name="T42" fmla="*/ 5 w 48"/>
                <a:gd name="T43" fmla="*/ 12 h 55"/>
                <a:gd name="T44" fmla="*/ 11 w 48"/>
                <a:gd name="T45" fmla="*/ 0 h 55"/>
                <a:gd name="T46" fmla="*/ 17 w 48"/>
                <a:gd name="T47" fmla="*/ 5 h 55"/>
                <a:gd name="T48" fmla="*/ 24 w 48"/>
                <a:gd name="T49" fmla="*/ 9 h 55"/>
                <a:gd name="T50" fmla="*/ 30 w 48"/>
                <a:gd name="T51" fmla="*/ 6 h 55"/>
                <a:gd name="T52" fmla="*/ 35 w 48"/>
                <a:gd name="T53" fmla="*/ 3 h 55"/>
                <a:gd name="T54" fmla="*/ 41 w 48"/>
                <a:gd name="T55" fmla="*/ 3 h 55"/>
                <a:gd name="T56" fmla="*/ 48 w 48"/>
                <a:gd name="T57" fmla="*/ 3 h 55"/>
                <a:gd name="T58" fmla="*/ 48 w 48"/>
                <a:gd name="T59" fmla="*/ 8 h 55"/>
                <a:gd name="T60" fmla="*/ 48 w 48"/>
                <a:gd name="T61"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55">
                  <a:moveTo>
                    <a:pt x="48" y="12"/>
                  </a:moveTo>
                  <a:lnTo>
                    <a:pt x="42" y="12"/>
                  </a:lnTo>
                  <a:lnTo>
                    <a:pt x="35" y="13"/>
                  </a:lnTo>
                  <a:lnTo>
                    <a:pt x="35" y="22"/>
                  </a:lnTo>
                  <a:lnTo>
                    <a:pt x="37" y="30"/>
                  </a:lnTo>
                  <a:lnTo>
                    <a:pt x="40" y="40"/>
                  </a:lnTo>
                  <a:lnTo>
                    <a:pt x="42" y="50"/>
                  </a:lnTo>
                  <a:lnTo>
                    <a:pt x="40" y="50"/>
                  </a:lnTo>
                  <a:lnTo>
                    <a:pt x="37" y="49"/>
                  </a:lnTo>
                  <a:lnTo>
                    <a:pt x="28" y="38"/>
                  </a:lnTo>
                  <a:lnTo>
                    <a:pt x="20" y="26"/>
                  </a:lnTo>
                  <a:lnTo>
                    <a:pt x="17" y="28"/>
                  </a:lnTo>
                  <a:lnTo>
                    <a:pt x="15" y="29"/>
                  </a:lnTo>
                  <a:lnTo>
                    <a:pt x="14" y="42"/>
                  </a:lnTo>
                  <a:lnTo>
                    <a:pt x="17" y="55"/>
                  </a:lnTo>
                  <a:lnTo>
                    <a:pt x="14" y="53"/>
                  </a:lnTo>
                  <a:lnTo>
                    <a:pt x="11" y="52"/>
                  </a:lnTo>
                  <a:lnTo>
                    <a:pt x="8" y="52"/>
                  </a:lnTo>
                  <a:lnTo>
                    <a:pt x="7" y="49"/>
                  </a:lnTo>
                  <a:lnTo>
                    <a:pt x="4" y="36"/>
                  </a:lnTo>
                  <a:lnTo>
                    <a:pt x="0" y="23"/>
                  </a:lnTo>
                  <a:lnTo>
                    <a:pt x="5" y="12"/>
                  </a:lnTo>
                  <a:lnTo>
                    <a:pt x="11" y="0"/>
                  </a:lnTo>
                  <a:lnTo>
                    <a:pt x="17" y="5"/>
                  </a:lnTo>
                  <a:lnTo>
                    <a:pt x="24" y="9"/>
                  </a:lnTo>
                  <a:lnTo>
                    <a:pt x="30" y="6"/>
                  </a:lnTo>
                  <a:lnTo>
                    <a:pt x="35" y="3"/>
                  </a:lnTo>
                  <a:lnTo>
                    <a:pt x="41" y="3"/>
                  </a:lnTo>
                  <a:lnTo>
                    <a:pt x="48" y="3"/>
                  </a:lnTo>
                  <a:lnTo>
                    <a:pt x="48" y="8"/>
                  </a:lnTo>
                  <a:lnTo>
                    <a:pt x="4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4" name="Freeform 505"/>
            <p:cNvSpPr/>
            <p:nvPr/>
          </p:nvSpPr>
          <p:spPr bwMode="auto">
            <a:xfrm>
              <a:off x="5066" y="3381"/>
              <a:ext cx="100" cy="32"/>
            </a:xfrm>
            <a:custGeom>
              <a:avLst/>
              <a:gdLst>
                <a:gd name="T0" fmla="*/ 0 w 100"/>
                <a:gd name="T1" fmla="*/ 0 h 32"/>
                <a:gd name="T2" fmla="*/ 12 w 100"/>
                <a:gd name="T3" fmla="*/ 0 h 32"/>
                <a:gd name="T4" fmla="*/ 23 w 100"/>
                <a:gd name="T5" fmla="*/ 0 h 32"/>
                <a:gd name="T6" fmla="*/ 32 w 100"/>
                <a:gd name="T7" fmla="*/ 5 h 32"/>
                <a:gd name="T8" fmla="*/ 40 w 100"/>
                <a:gd name="T9" fmla="*/ 12 h 32"/>
                <a:gd name="T10" fmla="*/ 54 w 100"/>
                <a:gd name="T11" fmla="*/ 10 h 32"/>
                <a:gd name="T12" fmla="*/ 69 w 100"/>
                <a:gd name="T13" fmla="*/ 8 h 32"/>
                <a:gd name="T14" fmla="*/ 84 w 100"/>
                <a:gd name="T15" fmla="*/ 18 h 32"/>
                <a:gd name="T16" fmla="*/ 100 w 100"/>
                <a:gd name="T17" fmla="*/ 29 h 32"/>
                <a:gd name="T18" fmla="*/ 100 w 100"/>
                <a:gd name="T19" fmla="*/ 31 h 32"/>
                <a:gd name="T20" fmla="*/ 99 w 100"/>
                <a:gd name="T21" fmla="*/ 32 h 32"/>
                <a:gd name="T22" fmla="*/ 77 w 100"/>
                <a:gd name="T23" fmla="*/ 29 h 32"/>
                <a:gd name="T24" fmla="*/ 56 w 100"/>
                <a:gd name="T25" fmla="*/ 27 h 32"/>
                <a:gd name="T26" fmla="*/ 33 w 100"/>
                <a:gd name="T27" fmla="*/ 24 h 32"/>
                <a:gd name="T28" fmla="*/ 12 w 100"/>
                <a:gd name="T29" fmla="*/ 21 h 32"/>
                <a:gd name="T30" fmla="*/ 7 w 100"/>
                <a:gd name="T31" fmla="*/ 15 h 32"/>
                <a:gd name="T32" fmla="*/ 3 w 100"/>
                <a:gd name="T33" fmla="*/ 11 h 32"/>
                <a:gd name="T34" fmla="*/ 0 w 100"/>
                <a:gd name="T35" fmla="*/ 5 h 32"/>
                <a:gd name="T36" fmla="*/ 0 w 100"/>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32">
                  <a:moveTo>
                    <a:pt x="0" y="0"/>
                  </a:moveTo>
                  <a:lnTo>
                    <a:pt x="12" y="0"/>
                  </a:lnTo>
                  <a:lnTo>
                    <a:pt x="23" y="0"/>
                  </a:lnTo>
                  <a:lnTo>
                    <a:pt x="32" y="5"/>
                  </a:lnTo>
                  <a:lnTo>
                    <a:pt x="40" y="12"/>
                  </a:lnTo>
                  <a:lnTo>
                    <a:pt x="54" y="10"/>
                  </a:lnTo>
                  <a:lnTo>
                    <a:pt x="69" y="8"/>
                  </a:lnTo>
                  <a:lnTo>
                    <a:pt x="84" y="18"/>
                  </a:lnTo>
                  <a:lnTo>
                    <a:pt x="100" y="29"/>
                  </a:lnTo>
                  <a:lnTo>
                    <a:pt x="100" y="31"/>
                  </a:lnTo>
                  <a:lnTo>
                    <a:pt x="99" y="32"/>
                  </a:lnTo>
                  <a:lnTo>
                    <a:pt x="77" y="29"/>
                  </a:lnTo>
                  <a:lnTo>
                    <a:pt x="56" y="27"/>
                  </a:lnTo>
                  <a:lnTo>
                    <a:pt x="33" y="24"/>
                  </a:lnTo>
                  <a:lnTo>
                    <a:pt x="12" y="21"/>
                  </a:lnTo>
                  <a:lnTo>
                    <a:pt x="7" y="15"/>
                  </a:lnTo>
                  <a:lnTo>
                    <a:pt x="3" y="11"/>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5" name="Freeform 506"/>
            <p:cNvSpPr/>
            <p:nvPr/>
          </p:nvSpPr>
          <p:spPr bwMode="auto">
            <a:xfrm>
              <a:off x="5108" y="3443"/>
              <a:ext cx="446" cy="356"/>
            </a:xfrm>
            <a:custGeom>
              <a:avLst/>
              <a:gdLst>
                <a:gd name="T0" fmla="*/ 145 w 446"/>
                <a:gd name="T1" fmla="*/ 70 h 356"/>
                <a:gd name="T2" fmla="*/ 158 w 446"/>
                <a:gd name="T3" fmla="*/ 57 h 356"/>
                <a:gd name="T4" fmla="*/ 161 w 446"/>
                <a:gd name="T5" fmla="*/ 45 h 356"/>
                <a:gd name="T6" fmla="*/ 199 w 446"/>
                <a:gd name="T7" fmla="*/ 46 h 356"/>
                <a:gd name="T8" fmla="*/ 217 w 446"/>
                <a:gd name="T9" fmla="*/ 53 h 356"/>
                <a:gd name="T10" fmla="*/ 219 w 446"/>
                <a:gd name="T11" fmla="*/ 33 h 356"/>
                <a:gd name="T12" fmla="*/ 237 w 446"/>
                <a:gd name="T13" fmla="*/ 15 h 356"/>
                <a:gd name="T14" fmla="*/ 249 w 446"/>
                <a:gd name="T15" fmla="*/ 16 h 356"/>
                <a:gd name="T16" fmla="*/ 252 w 446"/>
                <a:gd name="T17" fmla="*/ 2 h 356"/>
                <a:gd name="T18" fmla="*/ 285 w 446"/>
                <a:gd name="T19" fmla="*/ 15 h 356"/>
                <a:gd name="T20" fmla="*/ 299 w 446"/>
                <a:gd name="T21" fmla="*/ 23 h 356"/>
                <a:gd name="T22" fmla="*/ 289 w 446"/>
                <a:gd name="T23" fmla="*/ 35 h 356"/>
                <a:gd name="T24" fmla="*/ 326 w 446"/>
                <a:gd name="T25" fmla="*/ 20 h 356"/>
                <a:gd name="T26" fmla="*/ 368 w 446"/>
                <a:gd name="T27" fmla="*/ 9 h 356"/>
                <a:gd name="T28" fmla="*/ 376 w 446"/>
                <a:gd name="T29" fmla="*/ 40 h 356"/>
                <a:gd name="T30" fmla="*/ 386 w 446"/>
                <a:gd name="T31" fmla="*/ 59 h 356"/>
                <a:gd name="T32" fmla="*/ 389 w 446"/>
                <a:gd name="T33" fmla="*/ 89 h 356"/>
                <a:gd name="T34" fmla="*/ 404 w 446"/>
                <a:gd name="T35" fmla="*/ 109 h 356"/>
                <a:gd name="T36" fmla="*/ 419 w 446"/>
                <a:gd name="T37" fmla="*/ 137 h 356"/>
                <a:gd name="T38" fmla="*/ 435 w 446"/>
                <a:gd name="T39" fmla="*/ 162 h 356"/>
                <a:gd name="T40" fmla="*/ 446 w 446"/>
                <a:gd name="T41" fmla="*/ 189 h 356"/>
                <a:gd name="T42" fmla="*/ 444 w 446"/>
                <a:gd name="T43" fmla="*/ 216 h 356"/>
                <a:gd name="T44" fmla="*/ 419 w 446"/>
                <a:gd name="T45" fmla="*/ 259 h 356"/>
                <a:gd name="T46" fmla="*/ 379 w 446"/>
                <a:gd name="T47" fmla="*/ 299 h 356"/>
                <a:gd name="T48" fmla="*/ 346 w 446"/>
                <a:gd name="T49" fmla="*/ 340 h 356"/>
                <a:gd name="T50" fmla="*/ 309 w 446"/>
                <a:gd name="T51" fmla="*/ 353 h 356"/>
                <a:gd name="T52" fmla="*/ 295 w 446"/>
                <a:gd name="T53" fmla="*/ 346 h 356"/>
                <a:gd name="T54" fmla="*/ 261 w 446"/>
                <a:gd name="T55" fmla="*/ 349 h 356"/>
                <a:gd name="T56" fmla="*/ 242 w 446"/>
                <a:gd name="T57" fmla="*/ 336 h 356"/>
                <a:gd name="T58" fmla="*/ 247 w 446"/>
                <a:gd name="T59" fmla="*/ 317 h 356"/>
                <a:gd name="T60" fmla="*/ 241 w 446"/>
                <a:gd name="T61" fmla="*/ 310 h 356"/>
                <a:gd name="T62" fmla="*/ 234 w 446"/>
                <a:gd name="T63" fmla="*/ 304 h 356"/>
                <a:gd name="T64" fmla="*/ 227 w 446"/>
                <a:gd name="T65" fmla="*/ 307 h 356"/>
                <a:gd name="T66" fmla="*/ 238 w 446"/>
                <a:gd name="T67" fmla="*/ 302 h 356"/>
                <a:gd name="T68" fmla="*/ 247 w 446"/>
                <a:gd name="T69" fmla="*/ 293 h 356"/>
                <a:gd name="T70" fmla="*/ 229 w 446"/>
                <a:gd name="T71" fmla="*/ 293 h 356"/>
                <a:gd name="T72" fmla="*/ 212 w 446"/>
                <a:gd name="T73" fmla="*/ 282 h 356"/>
                <a:gd name="T74" fmla="*/ 195 w 446"/>
                <a:gd name="T75" fmla="*/ 266 h 356"/>
                <a:gd name="T76" fmla="*/ 171 w 446"/>
                <a:gd name="T77" fmla="*/ 264 h 356"/>
                <a:gd name="T78" fmla="*/ 114 w 446"/>
                <a:gd name="T79" fmla="*/ 282 h 356"/>
                <a:gd name="T80" fmla="*/ 54 w 446"/>
                <a:gd name="T81" fmla="*/ 293 h 356"/>
                <a:gd name="T82" fmla="*/ 27 w 446"/>
                <a:gd name="T83" fmla="*/ 307 h 356"/>
                <a:gd name="T84" fmla="*/ 5 w 446"/>
                <a:gd name="T85" fmla="*/ 303 h 356"/>
                <a:gd name="T86" fmla="*/ 5 w 446"/>
                <a:gd name="T87" fmla="*/ 287 h 356"/>
                <a:gd name="T88" fmla="*/ 15 w 446"/>
                <a:gd name="T89" fmla="*/ 263 h 356"/>
                <a:gd name="T90" fmla="*/ 15 w 446"/>
                <a:gd name="T91" fmla="*/ 199 h 356"/>
                <a:gd name="T92" fmla="*/ 18 w 446"/>
                <a:gd name="T93" fmla="*/ 157 h 356"/>
                <a:gd name="T94" fmla="*/ 30 w 446"/>
                <a:gd name="T95" fmla="*/ 140 h 356"/>
                <a:gd name="T96" fmla="*/ 41 w 446"/>
                <a:gd name="T97" fmla="*/ 135 h 356"/>
                <a:gd name="T98" fmla="*/ 84 w 446"/>
                <a:gd name="T99" fmla="*/ 116 h 356"/>
                <a:gd name="T100" fmla="*/ 114 w 446"/>
                <a:gd name="T101" fmla="*/ 100 h 356"/>
                <a:gd name="T102" fmla="*/ 138 w 446"/>
                <a:gd name="T103" fmla="*/ 7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6" h="356">
                  <a:moveTo>
                    <a:pt x="145" y="77"/>
                  </a:moveTo>
                  <a:lnTo>
                    <a:pt x="145" y="75"/>
                  </a:lnTo>
                  <a:lnTo>
                    <a:pt x="145" y="70"/>
                  </a:lnTo>
                  <a:lnTo>
                    <a:pt x="151" y="67"/>
                  </a:lnTo>
                  <a:lnTo>
                    <a:pt x="157" y="62"/>
                  </a:lnTo>
                  <a:lnTo>
                    <a:pt x="158" y="57"/>
                  </a:lnTo>
                  <a:lnTo>
                    <a:pt x="161" y="53"/>
                  </a:lnTo>
                  <a:lnTo>
                    <a:pt x="161" y="49"/>
                  </a:lnTo>
                  <a:lnTo>
                    <a:pt x="161" y="45"/>
                  </a:lnTo>
                  <a:lnTo>
                    <a:pt x="177" y="40"/>
                  </a:lnTo>
                  <a:lnTo>
                    <a:pt x="192" y="37"/>
                  </a:lnTo>
                  <a:lnTo>
                    <a:pt x="199" y="46"/>
                  </a:lnTo>
                  <a:lnTo>
                    <a:pt x="207" y="55"/>
                  </a:lnTo>
                  <a:lnTo>
                    <a:pt x="212" y="53"/>
                  </a:lnTo>
                  <a:lnTo>
                    <a:pt x="217" y="53"/>
                  </a:lnTo>
                  <a:lnTo>
                    <a:pt x="218" y="45"/>
                  </a:lnTo>
                  <a:lnTo>
                    <a:pt x="218" y="39"/>
                  </a:lnTo>
                  <a:lnTo>
                    <a:pt x="219" y="33"/>
                  </a:lnTo>
                  <a:lnTo>
                    <a:pt x="222" y="29"/>
                  </a:lnTo>
                  <a:lnTo>
                    <a:pt x="228" y="22"/>
                  </a:lnTo>
                  <a:lnTo>
                    <a:pt x="237" y="15"/>
                  </a:lnTo>
                  <a:lnTo>
                    <a:pt x="242" y="16"/>
                  </a:lnTo>
                  <a:lnTo>
                    <a:pt x="247" y="16"/>
                  </a:lnTo>
                  <a:lnTo>
                    <a:pt x="249" y="16"/>
                  </a:lnTo>
                  <a:lnTo>
                    <a:pt x="254" y="15"/>
                  </a:lnTo>
                  <a:lnTo>
                    <a:pt x="252" y="9"/>
                  </a:lnTo>
                  <a:lnTo>
                    <a:pt x="252" y="2"/>
                  </a:lnTo>
                  <a:lnTo>
                    <a:pt x="262" y="7"/>
                  </a:lnTo>
                  <a:lnTo>
                    <a:pt x="274" y="12"/>
                  </a:lnTo>
                  <a:lnTo>
                    <a:pt x="285" y="15"/>
                  </a:lnTo>
                  <a:lnTo>
                    <a:pt x="299" y="17"/>
                  </a:lnTo>
                  <a:lnTo>
                    <a:pt x="299" y="20"/>
                  </a:lnTo>
                  <a:lnTo>
                    <a:pt x="299" y="23"/>
                  </a:lnTo>
                  <a:lnTo>
                    <a:pt x="295" y="26"/>
                  </a:lnTo>
                  <a:lnTo>
                    <a:pt x="291" y="30"/>
                  </a:lnTo>
                  <a:lnTo>
                    <a:pt x="289" y="35"/>
                  </a:lnTo>
                  <a:lnTo>
                    <a:pt x="288" y="42"/>
                  </a:lnTo>
                  <a:lnTo>
                    <a:pt x="308" y="30"/>
                  </a:lnTo>
                  <a:lnTo>
                    <a:pt x="326" y="20"/>
                  </a:lnTo>
                  <a:lnTo>
                    <a:pt x="346" y="10"/>
                  </a:lnTo>
                  <a:lnTo>
                    <a:pt x="366" y="0"/>
                  </a:lnTo>
                  <a:lnTo>
                    <a:pt x="368" y="9"/>
                  </a:lnTo>
                  <a:lnTo>
                    <a:pt x="371" y="22"/>
                  </a:lnTo>
                  <a:lnTo>
                    <a:pt x="374" y="33"/>
                  </a:lnTo>
                  <a:lnTo>
                    <a:pt x="376" y="40"/>
                  </a:lnTo>
                  <a:lnTo>
                    <a:pt x="382" y="43"/>
                  </a:lnTo>
                  <a:lnTo>
                    <a:pt x="388" y="46"/>
                  </a:lnTo>
                  <a:lnTo>
                    <a:pt x="386" y="59"/>
                  </a:lnTo>
                  <a:lnTo>
                    <a:pt x="386" y="70"/>
                  </a:lnTo>
                  <a:lnTo>
                    <a:pt x="388" y="80"/>
                  </a:lnTo>
                  <a:lnTo>
                    <a:pt x="389" y="89"/>
                  </a:lnTo>
                  <a:lnTo>
                    <a:pt x="392" y="96"/>
                  </a:lnTo>
                  <a:lnTo>
                    <a:pt x="396" y="102"/>
                  </a:lnTo>
                  <a:lnTo>
                    <a:pt x="404" y="109"/>
                  </a:lnTo>
                  <a:lnTo>
                    <a:pt x="412" y="116"/>
                  </a:lnTo>
                  <a:lnTo>
                    <a:pt x="415" y="127"/>
                  </a:lnTo>
                  <a:lnTo>
                    <a:pt x="419" y="137"/>
                  </a:lnTo>
                  <a:lnTo>
                    <a:pt x="425" y="146"/>
                  </a:lnTo>
                  <a:lnTo>
                    <a:pt x="429" y="155"/>
                  </a:lnTo>
                  <a:lnTo>
                    <a:pt x="435" y="162"/>
                  </a:lnTo>
                  <a:lnTo>
                    <a:pt x="439" y="170"/>
                  </a:lnTo>
                  <a:lnTo>
                    <a:pt x="444" y="179"/>
                  </a:lnTo>
                  <a:lnTo>
                    <a:pt x="446" y="189"/>
                  </a:lnTo>
                  <a:lnTo>
                    <a:pt x="446" y="197"/>
                  </a:lnTo>
                  <a:lnTo>
                    <a:pt x="446" y="206"/>
                  </a:lnTo>
                  <a:lnTo>
                    <a:pt x="444" y="216"/>
                  </a:lnTo>
                  <a:lnTo>
                    <a:pt x="441" y="224"/>
                  </a:lnTo>
                  <a:lnTo>
                    <a:pt x="432" y="242"/>
                  </a:lnTo>
                  <a:lnTo>
                    <a:pt x="419" y="259"/>
                  </a:lnTo>
                  <a:lnTo>
                    <a:pt x="406" y="274"/>
                  </a:lnTo>
                  <a:lnTo>
                    <a:pt x="392" y="287"/>
                  </a:lnTo>
                  <a:lnTo>
                    <a:pt x="379" y="299"/>
                  </a:lnTo>
                  <a:lnTo>
                    <a:pt x="369" y="309"/>
                  </a:lnTo>
                  <a:lnTo>
                    <a:pt x="358" y="324"/>
                  </a:lnTo>
                  <a:lnTo>
                    <a:pt x="346" y="340"/>
                  </a:lnTo>
                  <a:lnTo>
                    <a:pt x="336" y="344"/>
                  </a:lnTo>
                  <a:lnTo>
                    <a:pt x="322" y="349"/>
                  </a:lnTo>
                  <a:lnTo>
                    <a:pt x="309" y="353"/>
                  </a:lnTo>
                  <a:lnTo>
                    <a:pt x="299" y="356"/>
                  </a:lnTo>
                  <a:lnTo>
                    <a:pt x="296" y="350"/>
                  </a:lnTo>
                  <a:lnTo>
                    <a:pt x="295" y="346"/>
                  </a:lnTo>
                  <a:lnTo>
                    <a:pt x="282" y="347"/>
                  </a:lnTo>
                  <a:lnTo>
                    <a:pt x="271" y="352"/>
                  </a:lnTo>
                  <a:lnTo>
                    <a:pt x="261" y="349"/>
                  </a:lnTo>
                  <a:lnTo>
                    <a:pt x="248" y="344"/>
                  </a:lnTo>
                  <a:lnTo>
                    <a:pt x="245" y="340"/>
                  </a:lnTo>
                  <a:lnTo>
                    <a:pt x="242" y="336"/>
                  </a:lnTo>
                  <a:lnTo>
                    <a:pt x="247" y="327"/>
                  </a:lnTo>
                  <a:lnTo>
                    <a:pt x="248" y="320"/>
                  </a:lnTo>
                  <a:lnTo>
                    <a:pt x="247" y="317"/>
                  </a:lnTo>
                  <a:lnTo>
                    <a:pt x="245" y="314"/>
                  </a:lnTo>
                  <a:lnTo>
                    <a:pt x="244" y="313"/>
                  </a:lnTo>
                  <a:lnTo>
                    <a:pt x="241" y="310"/>
                  </a:lnTo>
                  <a:lnTo>
                    <a:pt x="239" y="307"/>
                  </a:lnTo>
                  <a:lnTo>
                    <a:pt x="238" y="303"/>
                  </a:lnTo>
                  <a:lnTo>
                    <a:pt x="234" y="304"/>
                  </a:lnTo>
                  <a:lnTo>
                    <a:pt x="231" y="307"/>
                  </a:lnTo>
                  <a:lnTo>
                    <a:pt x="229" y="307"/>
                  </a:lnTo>
                  <a:lnTo>
                    <a:pt x="227" y="307"/>
                  </a:lnTo>
                  <a:lnTo>
                    <a:pt x="229" y="303"/>
                  </a:lnTo>
                  <a:lnTo>
                    <a:pt x="234" y="302"/>
                  </a:lnTo>
                  <a:lnTo>
                    <a:pt x="238" y="302"/>
                  </a:lnTo>
                  <a:lnTo>
                    <a:pt x="244" y="302"/>
                  </a:lnTo>
                  <a:lnTo>
                    <a:pt x="245" y="297"/>
                  </a:lnTo>
                  <a:lnTo>
                    <a:pt x="247" y="293"/>
                  </a:lnTo>
                  <a:lnTo>
                    <a:pt x="245" y="289"/>
                  </a:lnTo>
                  <a:lnTo>
                    <a:pt x="245" y="283"/>
                  </a:lnTo>
                  <a:lnTo>
                    <a:pt x="229" y="293"/>
                  </a:lnTo>
                  <a:lnTo>
                    <a:pt x="214" y="303"/>
                  </a:lnTo>
                  <a:lnTo>
                    <a:pt x="214" y="290"/>
                  </a:lnTo>
                  <a:lnTo>
                    <a:pt x="212" y="282"/>
                  </a:lnTo>
                  <a:lnTo>
                    <a:pt x="209" y="276"/>
                  </a:lnTo>
                  <a:lnTo>
                    <a:pt x="204" y="269"/>
                  </a:lnTo>
                  <a:lnTo>
                    <a:pt x="195" y="266"/>
                  </a:lnTo>
                  <a:lnTo>
                    <a:pt x="187" y="266"/>
                  </a:lnTo>
                  <a:lnTo>
                    <a:pt x="178" y="264"/>
                  </a:lnTo>
                  <a:lnTo>
                    <a:pt x="171" y="264"/>
                  </a:lnTo>
                  <a:lnTo>
                    <a:pt x="155" y="267"/>
                  </a:lnTo>
                  <a:lnTo>
                    <a:pt x="141" y="270"/>
                  </a:lnTo>
                  <a:lnTo>
                    <a:pt x="114" y="282"/>
                  </a:lnTo>
                  <a:lnTo>
                    <a:pt x="88" y="292"/>
                  </a:lnTo>
                  <a:lnTo>
                    <a:pt x="71" y="293"/>
                  </a:lnTo>
                  <a:lnTo>
                    <a:pt x="54" y="293"/>
                  </a:lnTo>
                  <a:lnTo>
                    <a:pt x="47" y="299"/>
                  </a:lnTo>
                  <a:lnTo>
                    <a:pt x="38" y="304"/>
                  </a:lnTo>
                  <a:lnTo>
                    <a:pt x="27" y="307"/>
                  </a:lnTo>
                  <a:lnTo>
                    <a:pt x="15" y="307"/>
                  </a:lnTo>
                  <a:lnTo>
                    <a:pt x="10" y="306"/>
                  </a:lnTo>
                  <a:lnTo>
                    <a:pt x="5" y="303"/>
                  </a:lnTo>
                  <a:lnTo>
                    <a:pt x="2" y="299"/>
                  </a:lnTo>
                  <a:lnTo>
                    <a:pt x="0" y="293"/>
                  </a:lnTo>
                  <a:lnTo>
                    <a:pt x="5" y="287"/>
                  </a:lnTo>
                  <a:lnTo>
                    <a:pt x="10" y="280"/>
                  </a:lnTo>
                  <a:lnTo>
                    <a:pt x="12" y="272"/>
                  </a:lnTo>
                  <a:lnTo>
                    <a:pt x="15" y="263"/>
                  </a:lnTo>
                  <a:lnTo>
                    <a:pt x="17" y="243"/>
                  </a:lnTo>
                  <a:lnTo>
                    <a:pt x="17" y="220"/>
                  </a:lnTo>
                  <a:lnTo>
                    <a:pt x="15" y="199"/>
                  </a:lnTo>
                  <a:lnTo>
                    <a:pt x="15" y="177"/>
                  </a:lnTo>
                  <a:lnTo>
                    <a:pt x="17" y="167"/>
                  </a:lnTo>
                  <a:lnTo>
                    <a:pt x="18" y="157"/>
                  </a:lnTo>
                  <a:lnTo>
                    <a:pt x="20" y="149"/>
                  </a:lnTo>
                  <a:lnTo>
                    <a:pt x="24" y="140"/>
                  </a:lnTo>
                  <a:lnTo>
                    <a:pt x="30" y="140"/>
                  </a:lnTo>
                  <a:lnTo>
                    <a:pt x="34" y="139"/>
                  </a:lnTo>
                  <a:lnTo>
                    <a:pt x="38" y="136"/>
                  </a:lnTo>
                  <a:lnTo>
                    <a:pt x="41" y="135"/>
                  </a:lnTo>
                  <a:lnTo>
                    <a:pt x="47" y="129"/>
                  </a:lnTo>
                  <a:lnTo>
                    <a:pt x="54" y="125"/>
                  </a:lnTo>
                  <a:lnTo>
                    <a:pt x="84" y="116"/>
                  </a:lnTo>
                  <a:lnTo>
                    <a:pt x="101" y="110"/>
                  </a:lnTo>
                  <a:lnTo>
                    <a:pt x="108" y="106"/>
                  </a:lnTo>
                  <a:lnTo>
                    <a:pt x="114" y="100"/>
                  </a:lnTo>
                  <a:lnTo>
                    <a:pt x="121" y="90"/>
                  </a:lnTo>
                  <a:lnTo>
                    <a:pt x="131" y="76"/>
                  </a:lnTo>
                  <a:lnTo>
                    <a:pt x="138" y="77"/>
                  </a:lnTo>
                  <a:lnTo>
                    <a:pt x="145"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6" name="Freeform 507"/>
            <p:cNvSpPr/>
            <p:nvPr/>
          </p:nvSpPr>
          <p:spPr bwMode="auto">
            <a:xfrm>
              <a:off x="4357" y="3449"/>
              <a:ext cx="88" cy="183"/>
            </a:xfrm>
            <a:custGeom>
              <a:avLst/>
              <a:gdLst>
                <a:gd name="T0" fmla="*/ 72 w 88"/>
                <a:gd name="T1" fmla="*/ 0 h 183"/>
                <a:gd name="T2" fmla="*/ 77 w 88"/>
                <a:gd name="T3" fmla="*/ 10 h 183"/>
                <a:gd name="T4" fmla="*/ 82 w 88"/>
                <a:gd name="T5" fmla="*/ 23 h 183"/>
                <a:gd name="T6" fmla="*/ 85 w 88"/>
                <a:gd name="T7" fmla="*/ 36 h 183"/>
                <a:gd name="T8" fmla="*/ 88 w 88"/>
                <a:gd name="T9" fmla="*/ 49 h 183"/>
                <a:gd name="T10" fmla="*/ 79 w 88"/>
                <a:gd name="T11" fmla="*/ 61 h 183"/>
                <a:gd name="T12" fmla="*/ 72 w 88"/>
                <a:gd name="T13" fmla="*/ 73 h 183"/>
                <a:gd name="T14" fmla="*/ 71 w 88"/>
                <a:gd name="T15" fmla="*/ 87 h 183"/>
                <a:gd name="T16" fmla="*/ 69 w 88"/>
                <a:gd name="T17" fmla="*/ 101 h 183"/>
                <a:gd name="T18" fmla="*/ 60 w 88"/>
                <a:gd name="T19" fmla="*/ 119 h 183"/>
                <a:gd name="T20" fmla="*/ 50 w 88"/>
                <a:gd name="T21" fmla="*/ 134 h 183"/>
                <a:gd name="T22" fmla="*/ 44 w 88"/>
                <a:gd name="T23" fmla="*/ 154 h 183"/>
                <a:gd name="T24" fmla="*/ 38 w 88"/>
                <a:gd name="T25" fmla="*/ 173 h 183"/>
                <a:gd name="T26" fmla="*/ 35 w 88"/>
                <a:gd name="T27" fmla="*/ 176 h 183"/>
                <a:gd name="T28" fmla="*/ 34 w 88"/>
                <a:gd name="T29" fmla="*/ 179 h 183"/>
                <a:gd name="T30" fmla="*/ 31 w 88"/>
                <a:gd name="T31" fmla="*/ 181 h 183"/>
                <a:gd name="T32" fmla="*/ 27 w 88"/>
                <a:gd name="T33" fmla="*/ 181 h 183"/>
                <a:gd name="T34" fmla="*/ 22 w 88"/>
                <a:gd name="T35" fmla="*/ 183 h 183"/>
                <a:gd name="T36" fmla="*/ 18 w 88"/>
                <a:gd name="T37" fmla="*/ 181 h 183"/>
                <a:gd name="T38" fmla="*/ 14 w 88"/>
                <a:gd name="T39" fmla="*/ 180 h 183"/>
                <a:gd name="T40" fmla="*/ 7 w 88"/>
                <a:gd name="T41" fmla="*/ 176 h 183"/>
                <a:gd name="T42" fmla="*/ 7 w 88"/>
                <a:gd name="T43" fmla="*/ 161 h 183"/>
                <a:gd name="T44" fmla="*/ 4 w 88"/>
                <a:gd name="T45" fmla="*/ 151 h 183"/>
                <a:gd name="T46" fmla="*/ 1 w 88"/>
                <a:gd name="T47" fmla="*/ 140 h 183"/>
                <a:gd name="T48" fmla="*/ 0 w 88"/>
                <a:gd name="T49" fmla="*/ 126 h 183"/>
                <a:gd name="T50" fmla="*/ 4 w 88"/>
                <a:gd name="T51" fmla="*/ 123 h 183"/>
                <a:gd name="T52" fmla="*/ 7 w 88"/>
                <a:gd name="T53" fmla="*/ 120 h 183"/>
                <a:gd name="T54" fmla="*/ 10 w 88"/>
                <a:gd name="T55" fmla="*/ 116 h 183"/>
                <a:gd name="T56" fmla="*/ 11 w 88"/>
                <a:gd name="T57" fmla="*/ 113 h 183"/>
                <a:gd name="T58" fmla="*/ 14 w 88"/>
                <a:gd name="T59" fmla="*/ 104 h 183"/>
                <a:gd name="T60" fmla="*/ 15 w 88"/>
                <a:gd name="T61" fmla="*/ 94 h 183"/>
                <a:gd name="T62" fmla="*/ 15 w 88"/>
                <a:gd name="T63" fmla="*/ 86 h 183"/>
                <a:gd name="T64" fmla="*/ 15 w 88"/>
                <a:gd name="T65" fmla="*/ 76 h 183"/>
                <a:gd name="T66" fmla="*/ 18 w 88"/>
                <a:gd name="T67" fmla="*/ 67 h 183"/>
                <a:gd name="T68" fmla="*/ 22 w 88"/>
                <a:gd name="T69" fmla="*/ 59 h 183"/>
                <a:gd name="T70" fmla="*/ 32 w 88"/>
                <a:gd name="T71" fmla="*/ 56 h 183"/>
                <a:gd name="T72" fmla="*/ 42 w 88"/>
                <a:gd name="T73" fmla="*/ 51 h 183"/>
                <a:gd name="T74" fmla="*/ 51 w 88"/>
                <a:gd name="T75" fmla="*/ 46 h 183"/>
                <a:gd name="T76" fmla="*/ 58 w 88"/>
                <a:gd name="T77" fmla="*/ 39 h 183"/>
                <a:gd name="T78" fmla="*/ 65 w 88"/>
                <a:gd name="T79" fmla="*/ 31 h 183"/>
                <a:gd name="T80" fmla="*/ 69 w 88"/>
                <a:gd name="T81" fmla="*/ 23 h 183"/>
                <a:gd name="T82" fmla="*/ 72 w 88"/>
                <a:gd name="T83" fmla="*/ 11 h 183"/>
                <a:gd name="T84" fmla="*/ 72 w 88"/>
                <a:gd name="T8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183">
                  <a:moveTo>
                    <a:pt x="72" y="0"/>
                  </a:moveTo>
                  <a:lnTo>
                    <a:pt x="77" y="10"/>
                  </a:lnTo>
                  <a:lnTo>
                    <a:pt x="82" y="23"/>
                  </a:lnTo>
                  <a:lnTo>
                    <a:pt x="85" y="36"/>
                  </a:lnTo>
                  <a:lnTo>
                    <a:pt x="88" y="49"/>
                  </a:lnTo>
                  <a:lnTo>
                    <a:pt x="79" y="61"/>
                  </a:lnTo>
                  <a:lnTo>
                    <a:pt x="72" y="73"/>
                  </a:lnTo>
                  <a:lnTo>
                    <a:pt x="71" y="87"/>
                  </a:lnTo>
                  <a:lnTo>
                    <a:pt x="69" y="101"/>
                  </a:lnTo>
                  <a:lnTo>
                    <a:pt x="60" y="119"/>
                  </a:lnTo>
                  <a:lnTo>
                    <a:pt x="50" y="134"/>
                  </a:lnTo>
                  <a:lnTo>
                    <a:pt x="44" y="154"/>
                  </a:lnTo>
                  <a:lnTo>
                    <a:pt x="38" y="173"/>
                  </a:lnTo>
                  <a:lnTo>
                    <a:pt x="35" y="176"/>
                  </a:lnTo>
                  <a:lnTo>
                    <a:pt x="34" y="179"/>
                  </a:lnTo>
                  <a:lnTo>
                    <a:pt x="31" y="181"/>
                  </a:lnTo>
                  <a:lnTo>
                    <a:pt x="27" y="181"/>
                  </a:lnTo>
                  <a:lnTo>
                    <a:pt x="22" y="183"/>
                  </a:lnTo>
                  <a:lnTo>
                    <a:pt x="18" y="181"/>
                  </a:lnTo>
                  <a:lnTo>
                    <a:pt x="14" y="180"/>
                  </a:lnTo>
                  <a:lnTo>
                    <a:pt x="7" y="176"/>
                  </a:lnTo>
                  <a:lnTo>
                    <a:pt x="7" y="161"/>
                  </a:lnTo>
                  <a:lnTo>
                    <a:pt x="4" y="151"/>
                  </a:lnTo>
                  <a:lnTo>
                    <a:pt x="1" y="140"/>
                  </a:lnTo>
                  <a:lnTo>
                    <a:pt x="0" y="126"/>
                  </a:lnTo>
                  <a:lnTo>
                    <a:pt x="4" y="123"/>
                  </a:lnTo>
                  <a:lnTo>
                    <a:pt x="7" y="120"/>
                  </a:lnTo>
                  <a:lnTo>
                    <a:pt x="10" y="116"/>
                  </a:lnTo>
                  <a:lnTo>
                    <a:pt x="11" y="113"/>
                  </a:lnTo>
                  <a:lnTo>
                    <a:pt x="14" y="104"/>
                  </a:lnTo>
                  <a:lnTo>
                    <a:pt x="15" y="94"/>
                  </a:lnTo>
                  <a:lnTo>
                    <a:pt x="15" y="86"/>
                  </a:lnTo>
                  <a:lnTo>
                    <a:pt x="15" y="76"/>
                  </a:lnTo>
                  <a:lnTo>
                    <a:pt x="18" y="67"/>
                  </a:lnTo>
                  <a:lnTo>
                    <a:pt x="22" y="59"/>
                  </a:lnTo>
                  <a:lnTo>
                    <a:pt x="32" y="56"/>
                  </a:lnTo>
                  <a:lnTo>
                    <a:pt x="42" y="51"/>
                  </a:lnTo>
                  <a:lnTo>
                    <a:pt x="51" y="46"/>
                  </a:lnTo>
                  <a:lnTo>
                    <a:pt x="58" y="39"/>
                  </a:lnTo>
                  <a:lnTo>
                    <a:pt x="65" y="31"/>
                  </a:lnTo>
                  <a:lnTo>
                    <a:pt x="69" y="23"/>
                  </a:lnTo>
                  <a:lnTo>
                    <a:pt x="72" y="11"/>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7" name="Freeform 508"/>
            <p:cNvSpPr/>
            <p:nvPr/>
          </p:nvSpPr>
          <p:spPr bwMode="auto">
            <a:xfrm>
              <a:off x="5560" y="3740"/>
              <a:ext cx="193" cy="153"/>
            </a:xfrm>
            <a:custGeom>
              <a:avLst/>
              <a:gdLst>
                <a:gd name="T0" fmla="*/ 156 w 193"/>
                <a:gd name="T1" fmla="*/ 0 h 153"/>
                <a:gd name="T2" fmla="*/ 164 w 193"/>
                <a:gd name="T3" fmla="*/ 5 h 153"/>
                <a:gd name="T4" fmla="*/ 170 w 193"/>
                <a:gd name="T5" fmla="*/ 10 h 153"/>
                <a:gd name="T6" fmla="*/ 169 w 193"/>
                <a:gd name="T7" fmla="*/ 27 h 153"/>
                <a:gd name="T8" fmla="*/ 170 w 193"/>
                <a:gd name="T9" fmla="*/ 42 h 153"/>
                <a:gd name="T10" fmla="*/ 171 w 193"/>
                <a:gd name="T11" fmla="*/ 45 h 153"/>
                <a:gd name="T12" fmla="*/ 173 w 193"/>
                <a:gd name="T13" fmla="*/ 46 h 153"/>
                <a:gd name="T14" fmla="*/ 183 w 193"/>
                <a:gd name="T15" fmla="*/ 45 h 153"/>
                <a:gd name="T16" fmla="*/ 193 w 193"/>
                <a:gd name="T17" fmla="*/ 42 h 153"/>
                <a:gd name="T18" fmla="*/ 193 w 193"/>
                <a:gd name="T19" fmla="*/ 46 h 153"/>
                <a:gd name="T20" fmla="*/ 191 w 193"/>
                <a:gd name="T21" fmla="*/ 50 h 153"/>
                <a:gd name="T22" fmla="*/ 180 w 193"/>
                <a:gd name="T23" fmla="*/ 60 h 153"/>
                <a:gd name="T24" fmla="*/ 164 w 193"/>
                <a:gd name="T25" fmla="*/ 72 h 153"/>
                <a:gd name="T26" fmla="*/ 150 w 193"/>
                <a:gd name="T27" fmla="*/ 82 h 153"/>
                <a:gd name="T28" fmla="*/ 137 w 193"/>
                <a:gd name="T29" fmla="*/ 89 h 153"/>
                <a:gd name="T30" fmla="*/ 127 w 193"/>
                <a:gd name="T31" fmla="*/ 90 h 153"/>
                <a:gd name="T32" fmla="*/ 117 w 193"/>
                <a:gd name="T33" fmla="*/ 92 h 153"/>
                <a:gd name="T34" fmla="*/ 116 w 193"/>
                <a:gd name="T35" fmla="*/ 97 h 153"/>
                <a:gd name="T36" fmla="*/ 113 w 193"/>
                <a:gd name="T37" fmla="*/ 102 h 153"/>
                <a:gd name="T38" fmla="*/ 104 w 193"/>
                <a:gd name="T39" fmla="*/ 103 h 153"/>
                <a:gd name="T40" fmla="*/ 96 w 193"/>
                <a:gd name="T41" fmla="*/ 103 h 153"/>
                <a:gd name="T42" fmla="*/ 77 w 193"/>
                <a:gd name="T43" fmla="*/ 119 h 153"/>
                <a:gd name="T44" fmla="*/ 57 w 193"/>
                <a:gd name="T45" fmla="*/ 135 h 153"/>
                <a:gd name="T46" fmla="*/ 47 w 193"/>
                <a:gd name="T47" fmla="*/ 142 h 153"/>
                <a:gd name="T48" fmla="*/ 36 w 193"/>
                <a:gd name="T49" fmla="*/ 147 h 153"/>
                <a:gd name="T50" fmla="*/ 23 w 193"/>
                <a:gd name="T51" fmla="*/ 152 h 153"/>
                <a:gd name="T52" fmla="*/ 10 w 193"/>
                <a:gd name="T53" fmla="*/ 153 h 153"/>
                <a:gd name="T54" fmla="*/ 7 w 193"/>
                <a:gd name="T55" fmla="*/ 152 h 153"/>
                <a:gd name="T56" fmla="*/ 4 w 193"/>
                <a:gd name="T57" fmla="*/ 150 h 153"/>
                <a:gd name="T58" fmla="*/ 2 w 193"/>
                <a:gd name="T59" fmla="*/ 149 h 153"/>
                <a:gd name="T60" fmla="*/ 0 w 193"/>
                <a:gd name="T61" fmla="*/ 144 h 153"/>
                <a:gd name="T62" fmla="*/ 27 w 193"/>
                <a:gd name="T63" fmla="*/ 129 h 153"/>
                <a:gd name="T64" fmla="*/ 57 w 193"/>
                <a:gd name="T65" fmla="*/ 112 h 153"/>
                <a:gd name="T66" fmla="*/ 84 w 193"/>
                <a:gd name="T67" fmla="*/ 95 h 153"/>
                <a:gd name="T68" fmla="*/ 111 w 193"/>
                <a:gd name="T69" fmla="*/ 77 h 153"/>
                <a:gd name="T70" fmla="*/ 113 w 193"/>
                <a:gd name="T71" fmla="*/ 82 h 153"/>
                <a:gd name="T72" fmla="*/ 116 w 193"/>
                <a:gd name="T73" fmla="*/ 85 h 153"/>
                <a:gd name="T74" fmla="*/ 119 w 193"/>
                <a:gd name="T75" fmla="*/ 86 h 153"/>
                <a:gd name="T76" fmla="*/ 124 w 193"/>
                <a:gd name="T77" fmla="*/ 86 h 153"/>
                <a:gd name="T78" fmla="*/ 131 w 193"/>
                <a:gd name="T79" fmla="*/ 80 h 153"/>
                <a:gd name="T80" fmla="*/ 139 w 193"/>
                <a:gd name="T81" fmla="*/ 76 h 153"/>
                <a:gd name="T82" fmla="*/ 136 w 193"/>
                <a:gd name="T83" fmla="*/ 72 h 153"/>
                <a:gd name="T84" fmla="*/ 133 w 193"/>
                <a:gd name="T85" fmla="*/ 70 h 153"/>
                <a:gd name="T86" fmla="*/ 133 w 193"/>
                <a:gd name="T87" fmla="*/ 67 h 153"/>
                <a:gd name="T88" fmla="*/ 133 w 193"/>
                <a:gd name="T89" fmla="*/ 63 h 153"/>
                <a:gd name="T90" fmla="*/ 137 w 193"/>
                <a:gd name="T91" fmla="*/ 60 h 153"/>
                <a:gd name="T92" fmla="*/ 141 w 193"/>
                <a:gd name="T93" fmla="*/ 59 h 153"/>
                <a:gd name="T94" fmla="*/ 144 w 193"/>
                <a:gd name="T95" fmla="*/ 56 h 153"/>
                <a:gd name="T96" fmla="*/ 147 w 193"/>
                <a:gd name="T97" fmla="*/ 53 h 153"/>
                <a:gd name="T98" fmla="*/ 151 w 193"/>
                <a:gd name="T99" fmla="*/ 46 h 153"/>
                <a:gd name="T100" fmla="*/ 157 w 193"/>
                <a:gd name="T101" fmla="*/ 40 h 153"/>
                <a:gd name="T102" fmla="*/ 156 w 193"/>
                <a:gd name="T103" fmla="*/ 20 h 153"/>
                <a:gd name="T104" fmla="*/ 156 w 193"/>
                <a:gd name="T10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3" h="153">
                  <a:moveTo>
                    <a:pt x="156" y="0"/>
                  </a:moveTo>
                  <a:lnTo>
                    <a:pt x="164" y="5"/>
                  </a:lnTo>
                  <a:lnTo>
                    <a:pt x="170" y="10"/>
                  </a:lnTo>
                  <a:lnTo>
                    <a:pt x="169" y="27"/>
                  </a:lnTo>
                  <a:lnTo>
                    <a:pt x="170" y="42"/>
                  </a:lnTo>
                  <a:lnTo>
                    <a:pt x="171" y="45"/>
                  </a:lnTo>
                  <a:lnTo>
                    <a:pt x="173" y="46"/>
                  </a:lnTo>
                  <a:lnTo>
                    <a:pt x="183" y="45"/>
                  </a:lnTo>
                  <a:lnTo>
                    <a:pt x="193" y="42"/>
                  </a:lnTo>
                  <a:lnTo>
                    <a:pt x="193" y="46"/>
                  </a:lnTo>
                  <a:lnTo>
                    <a:pt x="191" y="50"/>
                  </a:lnTo>
                  <a:lnTo>
                    <a:pt x="180" y="60"/>
                  </a:lnTo>
                  <a:lnTo>
                    <a:pt x="164" y="72"/>
                  </a:lnTo>
                  <a:lnTo>
                    <a:pt x="150" y="82"/>
                  </a:lnTo>
                  <a:lnTo>
                    <a:pt x="137" y="89"/>
                  </a:lnTo>
                  <a:lnTo>
                    <a:pt x="127" y="90"/>
                  </a:lnTo>
                  <a:lnTo>
                    <a:pt x="117" y="92"/>
                  </a:lnTo>
                  <a:lnTo>
                    <a:pt x="116" y="97"/>
                  </a:lnTo>
                  <a:lnTo>
                    <a:pt x="113" y="102"/>
                  </a:lnTo>
                  <a:lnTo>
                    <a:pt x="104" y="103"/>
                  </a:lnTo>
                  <a:lnTo>
                    <a:pt x="96" y="103"/>
                  </a:lnTo>
                  <a:lnTo>
                    <a:pt x="77" y="119"/>
                  </a:lnTo>
                  <a:lnTo>
                    <a:pt x="57" y="135"/>
                  </a:lnTo>
                  <a:lnTo>
                    <a:pt x="47" y="142"/>
                  </a:lnTo>
                  <a:lnTo>
                    <a:pt x="36" y="147"/>
                  </a:lnTo>
                  <a:lnTo>
                    <a:pt x="23" y="152"/>
                  </a:lnTo>
                  <a:lnTo>
                    <a:pt x="10" y="153"/>
                  </a:lnTo>
                  <a:lnTo>
                    <a:pt x="7" y="152"/>
                  </a:lnTo>
                  <a:lnTo>
                    <a:pt x="4" y="150"/>
                  </a:lnTo>
                  <a:lnTo>
                    <a:pt x="2" y="149"/>
                  </a:lnTo>
                  <a:lnTo>
                    <a:pt x="0" y="144"/>
                  </a:lnTo>
                  <a:lnTo>
                    <a:pt x="27" y="129"/>
                  </a:lnTo>
                  <a:lnTo>
                    <a:pt x="57" y="112"/>
                  </a:lnTo>
                  <a:lnTo>
                    <a:pt x="84" y="95"/>
                  </a:lnTo>
                  <a:lnTo>
                    <a:pt x="111" y="77"/>
                  </a:lnTo>
                  <a:lnTo>
                    <a:pt x="113" y="82"/>
                  </a:lnTo>
                  <a:lnTo>
                    <a:pt x="116" y="85"/>
                  </a:lnTo>
                  <a:lnTo>
                    <a:pt x="119" y="86"/>
                  </a:lnTo>
                  <a:lnTo>
                    <a:pt x="124" y="86"/>
                  </a:lnTo>
                  <a:lnTo>
                    <a:pt x="131" y="80"/>
                  </a:lnTo>
                  <a:lnTo>
                    <a:pt x="139" y="76"/>
                  </a:lnTo>
                  <a:lnTo>
                    <a:pt x="136" y="72"/>
                  </a:lnTo>
                  <a:lnTo>
                    <a:pt x="133" y="70"/>
                  </a:lnTo>
                  <a:lnTo>
                    <a:pt x="133" y="67"/>
                  </a:lnTo>
                  <a:lnTo>
                    <a:pt x="133" y="63"/>
                  </a:lnTo>
                  <a:lnTo>
                    <a:pt x="137" y="60"/>
                  </a:lnTo>
                  <a:lnTo>
                    <a:pt x="141" y="59"/>
                  </a:lnTo>
                  <a:lnTo>
                    <a:pt x="144" y="56"/>
                  </a:lnTo>
                  <a:lnTo>
                    <a:pt x="147" y="53"/>
                  </a:lnTo>
                  <a:lnTo>
                    <a:pt x="151" y="46"/>
                  </a:lnTo>
                  <a:lnTo>
                    <a:pt x="157" y="40"/>
                  </a:lnTo>
                  <a:lnTo>
                    <a:pt x="156" y="20"/>
                  </a:lnTo>
                  <a:lnTo>
                    <a:pt x="1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8" name="Freeform 509"/>
            <p:cNvSpPr/>
            <p:nvPr/>
          </p:nvSpPr>
          <p:spPr bwMode="auto">
            <a:xfrm>
              <a:off x="5327" y="3757"/>
              <a:ext cx="16" cy="8"/>
            </a:xfrm>
            <a:custGeom>
              <a:avLst/>
              <a:gdLst>
                <a:gd name="T0" fmla="*/ 5 w 16"/>
                <a:gd name="T1" fmla="*/ 0 h 8"/>
                <a:gd name="T2" fmla="*/ 10 w 16"/>
                <a:gd name="T3" fmla="*/ 2 h 8"/>
                <a:gd name="T4" fmla="*/ 16 w 16"/>
                <a:gd name="T5" fmla="*/ 3 h 8"/>
                <a:gd name="T6" fmla="*/ 13 w 16"/>
                <a:gd name="T7" fmla="*/ 5 h 8"/>
                <a:gd name="T8" fmla="*/ 12 w 16"/>
                <a:gd name="T9" fmla="*/ 6 h 8"/>
                <a:gd name="T10" fmla="*/ 8 w 16"/>
                <a:gd name="T11" fmla="*/ 8 h 8"/>
                <a:gd name="T12" fmla="*/ 5 w 16"/>
                <a:gd name="T13" fmla="*/ 8 h 8"/>
                <a:gd name="T14" fmla="*/ 3 w 16"/>
                <a:gd name="T15" fmla="*/ 5 h 8"/>
                <a:gd name="T16" fmla="*/ 0 w 16"/>
                <a:gd name="T17" fmla="*/ 2 h 8"/>
                <a:gd name="T18" fmla="*/ 3 w 16"/>
                <a:gd name="T19" fmla="*/ 0 h 8"/>
                <a:gd name="T20" fmla="*/ 5 w 16"/>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5" y="0"/>
                  </a:moveTo>
                  <a:lnTo>
                    <a:pt x="10" y="2"/>
                  </a:lnTo>
                  <a:lnTo>
                    <a:pt x="16" y="3"/>
                  </a:lnTo>
                  <a:lnTo>
                    <a:pt x="13" y="5"/>
                  </a:lnTo>
                  <a:lnTo>
                    <a:pt x="12" y="6"/>
                  </a:lnTo>
                  <a:lnTo>
                    <a:pt x="8" y="8"/>
                  </a:lnTo>
                  <a:lnTo>
                    <a:pt x="5" y="8"/>
                  </a:lnTo>
                  <a:lnTo>
                    <a:pt x="3" y="5"/>
                  </a:lnTo>
                  <a:lnTo>
                    <a:pt x="0" y="2"/>
                  </a:lnTo>
                  <a:lnTo>
                    <a:pt x="3"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9" name="Freeform 510"/>
            <p:cNvSpPr/>
            <p:nvPr/>
          </p:nvSpPr>
          <p:spPr bwMode="auto">
            <a:xfrm>
              <a:off x="5367" y="3820"/>
              <a:ext cx="46" cy="39"/>
            </a:xfrm>
            <a:custGeom>
              <a:avLst/>
              <a:gdLst>
                <a:gd name="T0" fmla="*/ 0 w 46"/>
                <a:gd name="T1" fmla="*/ 39 h 39"/>
                <a:gd name="T2" fmla="*/ 5 w 46"/>
                <a:gd name="T3" fmla="*/ 20 h 39"/>
                <a:gd name="T4" fmla="*/ 10 w 46"/>
                <a:gd name="T5" fmla="*/ 0 h 39"/>
                <a:gd name="T6" fmla="*/ 12 w 46"/>
                <a:gd name="T7" fmla="*/ 0 h 39"/>
                <a:gd name="T8" fmla="*/ 12 w 46"/>
                <a:gd name="T9" fmla="*/ 0 h 39"/>
                <a:gd name="T10" fmla="*/ 30 w 46"/>
                <a:gd name="T11" fmla="*/ 3 h 39"/>
                <a:gd name="T12" fmla="*/ 46 w 46"/>
                <a:gd name="T13" fmla="*/ 6 h 39"/>
                <a:gd name="T14" fmla="*/ 46 w 46"/>
                <a:gd name="T15" fmla="*/ 7 h 39"/>
                <a:gd name="T16" fmla="*/ 46 w 46"/>
                <a:gd name="T17" fmla="*/ 7 h 39"/>
                <a:gd name="T18" fmla="*/ 46 w 46"/>
                <a:gd name="T19" fmla="*/ 10 h 39"/>
                <a:gd name="T20" fmla="*/ 45 w 46"/>
                <a:gd name="T21" fmla="*/ 13 h 39"/>
                <a:gd name="T22" fmla="*/ 39 w 46"/>
                <a:gd name="T23" fmla="*/ 20 h 39"/>
                <a:gd name="T24" fmla="*/ 32 w 46"/>
                <a:gd name="T25" fmla="*/ 27 h 39"/>
                <a:gd name="T26" fmla="*/ 23 w 46"/>
                <a:gd name="T27" fmla="*/ 33 h 39"/>
                <a:gd name="T28" fmla="*/ 15 w 46"/>
                <a:gd name="T29" fmla="*/ 39 h 39"/>
                <a:gd name="T30" fmla="*/ 8 w 46"/>
                <a:gd name="T31" fmla="*/ 39 h 39"/>
                <a:gd name="T32" fmla="*/ 0 w 46"/>
                <a:gd name="T3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39">
                  <a:moveTo>
                    <a:pt x="0" y="39"/>
                  </a:moveTo>
                  <a:lnTo>
                    <a:pt x="5" y="20"/>
                  </a:lnTo>
                  <a:lnTo>
                    <a:pt x="10" y="0"/>
                  </a:lnTo>
                  <a:lnTo>
                    <a:pt x="12" y="0"/>
                  </a:lnTo>
                  <a:lnTo>
                    <a:pt x="12" y="0"/>
                  </a:lnTo>
                  <a:lnTo>
                    <a:pt x="30" y="3"/>
                  </a:lnTo>
                  <a:lnTo>
                    <a:pt x="46" y="6"/>
                  </a:lnTo>
                  <a:lnTo>
                    <a:pt x="46" y="7"/>
                  </a:lnTo>
                  <a:lnTo>
                    <a:pt x="46" y="7"/>
                  </a:lnTo>
                  <a:lnTo>
                    <a:pt x="46" y="10"/>
                  </a:lnTo>
                  <a:lnTo>
                    <a:pt x="45" y="13"/>
                  </a:lnTo>
                  <a:lnTo>
                    <a:pt x="39" y="20"/>
                  </a:lnTo>
                  <a:lnTo>
                    <a:pt x="32" y="27"/>
                  </a:lnTo>
                  <a:lnTo>
                    <a:pt x="23" y="33"/>
                  </a:lnTo>
                  <a:lnTo>
                    <a:pt x="15" y="39"/>
                  </a:lnTo>
                  <a:lnTo>
                    <a:pt x="8" y="39"/>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grpSp>
      <p:cxnSp>
        <p:nvCxnSpPr>
          <p:cNvPr id="84" name="直接连接符 83"/>
          <p:cNvCxnSpPr/>
          <p:nvPr/>
        </p:nvCxnSpPr>
        <p:spPr>
          <a:xfrm>
            <a:off x="690985" y="6237312"/>
            <a:ext cx="83529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364615" y="3955415"/>
            <a:ext cx="3542665" cy="1476375"/>
          </a:xfrm>
          <a:prstGeom prst="rect">
            <a:avLst/>
          </a:prstGeom>
          <a:noFill/>
        </p:spPr>
        <p:txBody>
          <a:bodyPr wrap="square" rtlCol="0">
            <a:spAutoFit/>
          </a:bodyPr>
          <a:lstStyle/>
          <a:p>
            <a:pPr algn="ctr">
              <a:lnSpc>
                <a:spcPct val="150000"/>
              </a:lnSpc>
            </a:pPr>
            <a:r>
              <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rPr>
              <a:t>刘一帆</a:t>
            </a:r>
            <a:endParaRPr lang="en-US" altLang="zh-CN" sz="2000" dirty="0">
              <a:solidFill>
                <a:schemeClr val="tx1">
                  <a:lumMod val="75000"/>
                  <a:lumOff val="25000"/>
                </a:schemeClr>
              </a:solidFill>
              <a:latin typeface="华文楷体" panose="02010600040101010101" pitchFamily="2" charset="-122"/>
              <a:ea typeface="华文楷体" panose="02010600040101010101" pitchFamily="2" charset="-122"/>
            </a:endParaRPr>
          </a:p>
          <a:p>
            <a:pPr algn="ctr">
              <a:lnSpc>
                <a:spcPct val="150000"/>
              </a:lnSpc>
            </a:pPr>
            <a:r>
              <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rPr>
              <a:t>电子信息（计算机技术）</a:t>
            </a:r>
            <a:endParaRPr lang="en-US" altLang="zh-CN" sz="2000" dirty="0">
              <a:solidFill>
                <a:schemeClr val="tx1">
                  <a:lumMod val="75000"/>
                  <a:lumOff val="25000"/>
                </a:schemeClr>
              </a:solidFill>
              <a:latin typeface="华文楷体" panose="02010600040101010101" pitchFamily="2" charset="-122"/>
              <a:ea typeface="华文楷体" panose="02010600040101010101" pitchFamily="2" charset="-122"/>
            </a:endParaRPr>
          </a:p>
          <a:p>
            <a:pPr algn="ctr">
              <a:lnSpc>
                <a:spcPct val="150000"/>
              </a:lnSpc>
            </a:pPr>
            <a:r>
              <a:rPr lang="en-US" altLang="zh-CN" sz="2000" dirty="0">
                <a:solidFill>
                  <a:schemeClr val="tx1">
                    <a:lumMod val="75000"/>
                    <a:lumOff val="25000"/>
                  </a:schemeClr>
                </a:solidFill>
                <a:latin typeface="华文楷体" panose="02010600040101010101" pitchFamily="2" charset="-122"/>
                <a:ea typeface="华文楷体" panose="02010600040101010101" pitchFamily="2" charset="-122"/>
              </a:rPr>
              <a:t>20214982</a:t>
            </a:r>
            <a:endParaRPr lang="en-US" altLang="zh-CN" sz="20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3" name="矩形 102"/>
          <p:cNvSpPr/>
          <p:nvPr/>
        </p:nvSpPr>
        <p:spPr>
          <a:xfrm>
            <a:off x="0" y="1693579"/>
            <a:ext cx="825857" cy="172981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p:cNvCxnSpPr/>
          <p:nvPr/>
        </p:nvCxnSpPr>
        <p:spPr>
          <a:xfrm>
            <a:off x="1069042" y="2945715"/>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0" name="直角三角形 89"/>
          <p:cNvSpPr/>
          <p:nvPr/>
        </p:nvSpPr>
        <p:spPr>
          <a:xfrm rot="16200000" flipH="1">
            <a:off x="246" y="3402081"/>
            <a:ext cx="322592" cy="34537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直角三角形 91"/>
          <p:cNvSpPr/>
          <p:nvPr/>
        </p:nvSpPr>
        <p:spPr>
          <a:xfrm rot="16200000" flipH="1" flipV="1">
            <a:off x="8815479" y="3407541"/>
            <a:ext cx="322592" cy="33445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TextBox 5"/>
          <p:cNvSpPr txBox="1"/>
          <p:nvPr/>
        </p:nvSpPr>
        <p:spPr>
          <a:xfrm>
            <a:off x="918210" y="1729105"/>
            <a:ext cx="5956300" cy="1076325"/>
          </a:xfrm>
          <a:prstGeom prst="rect">
            <a:avLst/>
          </a:prstGeom>
          <a:noFill/>
        </p:spPr>
        <p:txBody>
          <a:bodyPr wrap="square" rtlCol="0">
            <a:spAutoFit/>
          </a:bodyPr>
          <a:lstStyle/>
          <a:p>
            <a:pPr algn="l"/>
            <a:r>
              <a:rPr sz="3200" b="1" dirty="0">
                <a:solidFill>
                  <a:srgbClr val="005825"/>
                </a:solidFill>
                <a:latin typeface="华文楷体" panose="02010600040101010101" pitchFamily="2" charset="-122"/>
                <a:ea typeface="华文楷体" panose="02010600040101010101" pitchFamily="2" charset="-122"/>
              </a:rPr>
              <a:t>相似代码检测方法及其在问答网站智能合约</a:t>
            </a:r>
            <a:r>
              <a:rPr lang="zh-CN" sz="3200" b="1" dirty="0">
                <a:solidFill>
                  <a:srgbClr val="005825"/>
                </a:solidFill>
                <a:latin typeface="华文楷体" panose="02010600040101010101" pitchFamily="2" charset="-122"/>
                <a:ea typeface="华文楷体" panose="02010600040101010101" pitchFamily="2" charset="-122"/>
              </a:rPr>
              <a:t>代码的</a:t>
            </a:r>
            <a:r>
              <a:rPr sz="3200" b="1" dirty="0">
                <a:solidFill>
                  <a:srgbClr val="005825"/>
                </a:solidFill>
                <a:latin typeface="华文楷体" panose="02010600040101010101" pitchFamily="2" charset="-122"/>
                <a:ea typeface="华文楷体" panose="02010600040101010101" pitchFamily="2" charset="-122"/>
              </a:rPr>
              <a:t>实证研究</a:t>
            </a:r>
            <a:endParaRPr sz="3200" b="1" dirty="0">
              <a:solidFill>
                <a:srgbClr val="005825"/>
              </a:solidFill>
              <a:latin typeface="华文楷体" panose="02010600040101010101" pitchFamily="2" charset="-122"/>
              <a:ea typeface="华文楷体" panose="02010600040101010101" pitchFamily="2" charset="-122"/>
            </a:endParaRPr>
          </a:p>
        </p:txBody>
      </p:sp>
      <p:sp>
        <p:nvSpPr>
          <p:cNvPr id="96" name="TextBox 90"/>
          <p:cNvSpPr txBox="1"/>
          <p:nvPr/>
        </p:nvSpPr>
        <p:spPr>
          <a:xfrm>
            <a:off x="911639" y="4105825"/>
            <a:ext cx="1153954" cy="461665"/>
          </a:xfrm>
          <a:prstGeom prst="rect">
            <a:avLst/>
          </a:prstGeom>
          <a:noFill/>
        </p:spPr>
        <p:txBody>
          <a:bodyPr wrap="square" rtlCol="0">
            <a:spAutoFit/>
          </a:bodyPr>
          <a:lstStyle/>
          <a:p>
            <a:r>
              <a:rPr lang="zh-CN" altLang="en-US" sz="2400" dirty="0">
                <a:solidFill>
                  <a:schemeClr val="tx1">
                    <a:lumMod val="75000"/>
                    <a:lumOff val="25000"/>
                  </a:schemeClr>
                </a:solidFill>
                <a:ea typeface="华文楷体" panose="02010600040101010101" pitchFamily="2" charset="-122"/>
              </a:rPr>
              <a:t>姓名：</a:t>
            </a:r>
            <a:endParaRPr lang="zh-CN" altLang="en-US" sz="2400" dirty="0">
              <a:solidFill>
                <a:schemeClr val="tx1">
                  <a:lumMod val="75000"/>
                  <a:lumOff val="25000"/>
                </a:schemeClr>
              </a:solidFill>
              <a:ea typeface="华文楷体" panose="02010600040101010101" pitchFamily="2" charset="-122"/>
            </a:endParaRPr>
          </a:p>
        </p:txBody>
      </p:sp>
      <p:sp>
        <p:nvSpPr>
          <p:cNvPr id="97" name="TextBox 96"/>
          <p:cNvSpPr txBox="1"/>
          <p:nvPr/>
        </p:nvSpPr>
        <p:spPr>
          <a:xfrm>
            <a:off x="911639" y="4567490"/>
            <a:ext cx="1180004" cy="461665"/>
          </a:xfrm>
          <a:prstGeom prst="rect">
            <a:avLst/>
          </a:prstGeom>
          <a:noFill/>
        </p:spPr>
        <p:txBody>
          <a:bodyPr wrap="square" rtlCol="0">
            <a:spAutoFit/>
          </a:bodyPr>
          <a:lstStyle/>
          <a:p>
            <a:r>
              <a:rPr lang="zh-CN" altLang="en-US" sz="2400" dirty="0">
                <a:solidFill>
                  <a:schemeClr val="tx1">
                    <a:lumMod val="75000"/>
                    <a:lumOff val="25000"/>
                  </a:schemeClr>
                </a:solidFill>
                <a:ea typeface="华文楷体" panose="02010600040101010101" pitchFamily="2" charset="-122"/>
              </a:rPr>
              <a:t>专业：</a:t>
            </a:r>
            <a:endParaRPr lang="zh-CN" altLang="en-US" sz="2400" dirty="0">
              <a:solidFill>
                <a:schemeClr val="tx1">
                  <a:lumMod val="75000"/>
                  <a:lumOff val="25000"/>
                </a:schemeClr>
              </a:solidFill>
              <a:ea typeface="华文楷体" panose="02010600040101010101" pitchFamily="2" charset="-122"/>
            </a:endParaRPr>
          </a:p>
        </p:txBody>
      </p:sp>
      <p:sp>
        <p:nvSpPr>
          <p:cNvPr id="98" name="TextBox 97"/>
          <p:cNvSpPr txBox="1"/>
          <p:nvPr/>
        </p:nvSpPr>
        <p:spPr>
          <a:xfrm>
            <a:off x="911639" y="5041929"/>
            <a:ext cx="1107996" cy="461665"/>
          </a:xfrm>
          <a:prstGeom prst="rect">
            <a:avLst/>
          </a:prstGeom>
          <a:noFill/>
        </p:spPr>
        <p:txBody>
          <a:bodyPr wrap="none" rtlCol="0">
            <a:spAutoFit/>
          </a:bodyPr>
          <a:lstStyle/>
          <a:p>
            <a:r>
              <a:rPr lang="zh-CN" altLang="en-US" sz="2400" dirty="0">
                <a:solidFill>
                  <a:schemeClr val="tx1">
                    <a:lumMod val="75000"/>
                    <a:lumOff val="25000"/>
                  </a:schemeClr>
                </a:solidFill>
                <a:ea typeface="华文楷体" panose="02010600040101010101" pitchFamily="2" charset="-122"/>
              </a:rPr>
              <a:t>学号：</a:t>
            </a:r>
            <a:endParaRPr lang="zh-CN" altLang="en-US" sz="2400" dirty="0">
              <a:solidFill>
                <a:schemeClr val="tx1">
                  <a:lumMod val="75000"/>
                  <a:lumOff val="25000"/>
                </a:schemeClr>
              </a:solidFill>
              <a:ea typeface="华文楷体" panose="02010600040101010101" pitchFamily="2" charset="-122"/>
            </a:endParaRPr>
          </a:p>
        </p:txBody>
      </p:sp>
      <p:cxnSp>
        <p:nvCxnSpPr>
          <p:cNvPr id="100" name="直接连接符 99"/>
          <p:cNvCxnSpPr/>
          <p:nvPr/>
        </p:nvCxnSpPr>
        <p:spPr>
          <a:xfrm>
            <a:off x="1947627" y="4495482"/>
            <a:ext cx="20882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947627" y="4927530"/>
            <a:ext cx="20882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947627" y="5431586"/>
            <a:ext cx="20882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9" name="图片 1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4871" y="1682550"/>
            <a:ext cx="2269130" cy="1729817"/>
          </a:xfrm>
          <a:prstGeom prst="rect">
            <a:avLst/>
          </a:prstGeom>
        </p:spPr>
      </p:pic>
      <p:sp>
        <p:nvSpPr>
          <p:cNvPr id="99" name="TextBox 89"/>
          <p:cNvSpPr txBox="1"/>
          <p:nvPr/>
        </p:nvSpPr>
        <p:spPr>
          <a:xfrm>
            <a:off x="960877" y="3029049"/>
            <a:ext cx="2031325" cy="461665"/>
          </a:xfrm>
          <a:prstGeom prst="rect">
            <a:avLst/>
          </a:prstGeom>
          <a:noFill/>
        </p:spPr>
        <p:txBody>
          <a:bodyPr wrap="none" rtlCol="0">
            <a:spAutoFit/>
          </a:bodyPr>
          <a:lstStyle/>
          <a:p>
            <a:r>
              <a:rPr lang="zh-CN" altLang="en-US" sz="2400" b="1" dirty="0">
                <a:solidFill>
                  <a:schemeClr val="tx1">
                    <a:lumMod val="75000"/>
                    <a:lumOff val="25000"/>
                  </a:schemeClr>
                </a:solidFill>
                <a:ea typeface="华文楷体" panose="02010600040101010101" pitchFamily="2" charset="-122"/>
              </a:rPr>
              <a:t>毕业论文答辩</a:t>
            </a:r>
            <a:endParaRPr lang="zh-CN" altLang="en-US" sz="2400" b="1" dirty="0">
              <a:solidFill>
                <a:schemeClr val="tx1">
                  <a:lumMod val="75000"/>
                  <a:lumOff val="25000"/>
                </a:schemeClr>
              </a:solidFill>
              <a:ea typeface="华文楷体" panose="02010600040101010101" pitchFamily="2" charset="-122"/>
            </a:endParaRPr>
          </a:p>
        </p:txBody>
      </p:sp>
      <p:sp>
        <p:nvSpPr>
          <p:cNvPr id="80" name="文本框 79"/>
          <p:cNvSpPr txBox="1"/>
          <p:nvPr/>
        </p:nvSpPr>
        <p:spPr>
          <a:xfrm>
            <a:off x="1103630" y="742950"/>
            <a:ext cx="309880" cy="368300"/>
          </a:xfrm>
          <a:prstGeom prst="rect">
            <a:avLst/>
          </a:prstGeom>
          <a:noFill/>
        </p:spPr>
        <p:txBody>
          <a:bodyPr wrap="non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研究</a:t>
            </a:r>
            <a:r>
              <a:rPr lang="zh-CN" altLang="en-US" sz="2800" b="1">
                <a:latin typeface="微软雅黑" panose="020B0503020204020204" charset="-122"/>
                <a:ea typeface="微软雅黑" panose="020B0503020204020204" charset="-122"/>
                <a:cs typeface="微软雅黑" panose="020B0503020204020204" charset="-122"/>
                <a:sym typeface="+mn-ea"/>
              </a:rPr>
              <a:t>背景</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5" name="图片 104"/>
          <p:cNvPicPr/>
          <p:nvPr/>
        </p:nvPicPr>
        <p:blipFill>
          <a:blip r:embed="rId2"/>
          <a:stretch>
            <a:fillRect/>
          </a:stretch>
        </p:blipFill>
        <p:spPr>
          <a:xfrm>
            <a:off x="4919345" y="1585595"/>
            <a:ext cx="4002405" cy="4328160"/>
          </a:xfrm>
          <a:prstGeom prst="rect">
            <a:avLst/>
          </a:prstGeom>
          <a:noFill/>
          <a:ln w="9525">
            <a:noFill/>
          </a:ln>
        </p:spPr>
      </p:pic>
      <p:sp>
        <p:nvSpPr>
          <p:cNvPr id="6" name="矩形 5"/>
          <p:cNvSpPr/>
          <p:nvPr/>
        </p:nvSpPr>
        <p:spPr>
          <a:xfrm>
            <a:off x="276860" y="1717040"/>
            <a:ext cx="4756785" cy="459740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rPr>
              <a:t>智能合约（Smart Contract）是一种以信息化方式执行合同的计算机协议</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存在多种智能合约编程语言如Vyper、Obsidian等</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以太坊（Etherscan）的编程语言Solidity是目前的常用语言</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rPr>
              <a:t>允许无第三方的可信交易，交易可追踪且不可逆，</a:t>
            </a:r>
            <a:r>
              <a:rPr lang="zh-CN" altLang="en-US">
                <a:solidFill>
                  <a:schemeClr val="tx1"/>
                </a:solidFill>
                <a:latin typeface="微软雅黑" panose="020B0503020204020204" charset="-122"/>
                <a:ea typeface="微软雅黑" panose="020B0503020204020204" charset="-122"/>
                <a:cs typeface="微软雅黑" panose="020B0503020204020204" charset="-122"/>
              </a:rPr>
              <a:t>代码公开透明</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12725" y="1775460"/>
            <a:ext cx="4812030" cy="459740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285750" indent="-285750" algn="l">
              <a:buClr>
                <a:srgbClr val="005825"/>
              </a:buClr>
              <a:buFont typeface="Wingdings" panose="05000000000000000000" charset="0"/>
              <a:buChar char="n"/>
            </a:pPr>
            <a:r>
              <a:rPr lang="en-US" altLang="zh-CN">
                <a:solidFill>
                  <a:schemeClr val="tx1"/>
                </a:solidFill>
                <a:latin typeface="微软雅黑" panose="020B0503020204020204" charset="-122"/>
                <a:ea typeface="微软雅黑" panose="020B0503020204020204" charset="-122"/>
                <a:cs typeface="微软雅黑" panose="020B0503020204020204" charset="-122"/>
              </a:rPr>
              <a:t>智能合约</a:t>
            </a:r>
            <a:r>
              <a:rPr lang="zh-CN" altLang="en-US">
                <a:solidFill>
                  <a:schemeClr val="tx1"/>
                </a:solidFill>
                <a:latin typeface="微软雅黑" panose="020B0503020204020204" charset="-122"/>
                <a:ea typeface="微软雅黑" panose="020B0503020204020204" charset="-122"/>
                <a:cs typeface="微软雅黑" panose="020B0503020204020204" charset="-122"/>
              </a:rPr>
              <a:t>公开透明意味着</a:t>
            </a:r>
            <a:r>
              <a:rPr lang="zh-CN" altLang="en-US">
                <a:solidFill>
                  <a:schemeClr val="tx1"/>
                </a:solidFill>
                <a:latin typeface="微软雅黑" panose="020B0503020204020204" charset="-122"/>
                <a:ea typeface="微软雅黑" panose="020B0503020204020204" charset="-122"/>
                <a:cs typeface="微软雅黑" panose="020B0503020204020204" charset="-122"/>
              </a:rPr>
              <a:t>漏洞公开透明</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rPr>
              <a:t>智能合约一旦部署不能</a:t>
            </a:r>
            <a:r>
              <a:rPr lang="zh-CN" altLang="en-US">
                <a:solidFill>
                  <a:schemeClr val="tx1"/>
                </a:solidFill>
                <a:latin typeface="微软雅黑" panose="020B0503020204020204" charset="-122"/>
                <a:ea typeface="微软雅黑" panose="020B0503020204020204" charset="-122"/>
                <a:cs typeface="微软雅黑" panose="020B0503020204020204" charset="-122"/>
              </a:rPr>
              <a:t>修改，只能覆盖</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rPr>
              <a:t>交易需要消耗称为</a:t>
            </a:r>
            <a:r>
              <a:rPr lang="en-US" altLang="zh-CN">
                <a:solidFill>
                  <a:schemeClr val="tx1"/>
                </a:solidFill>
                <a:latin typeface="微软雅黑" panose="020B0503020204020204" charset="-122"/>
                <a:ea typeface="微软雅黑" panose="020B0503020204020204" charset="-122"/>
                <a:cs typeface="微软雅黑" panose="020B0503020204020204" charset="-122"/>
              </a:rPr>
              <a:t>Gas</a:t>
            </a:r>
            <a:r>
              <a:rPr lang="zh-CN" altLang="en-US">
                <a:solidFill>
                  <a:schemeClr val="tx1"/>
                </a:solidFill>
                <a:latin typeface="微软雅黑" panose="020B0503020204020204" charset="-122"/>
                <a:ea typeface="微软雅黑" panose="020B0503020204020204" charset="-122"/>
                <a:cs typeface="微软雅黑" panose="020B0503020204020204" charset="-122"/>
              </a:rPr>
              <a:t>的虚拟货币</a:t>
            </a: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智能合约存在的问题：漏洞与</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Gas</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低效模式</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n"/>
            </a:pPr>
            <a:endParaRPr lang="en-US" altLang="zh-CN">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0" algn="l">
              <a:buClr>
                <a:srgbClr val="005825"/>
              </a:buClr>
              <a:buFont typeface="Wingdings" panose="05000000000000000000" charset="0"/>
              <a:buNone/>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研究</a:t>
            </a:r>
            <a:r>
              <a:rPr lang="zh-CN" altLang="en-US" sz="2800" b="1">
                <a:latin typeface="微软雅黑" panose="020B0503020204020204" charset="-122"/>
                <a:ea typeface="微软雅黑" panose="020B0503020204020204" charset="-122"/>
                <a:cs typeface="微软雅黑" panose="020B0503020204020204" charset="-122"/>
                <a:sym typeface="+mn-ea"/>
              </a:rPr>
              <a:t>背景</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7" name="图片 106"/>
          <p:cNvPicPr/>
          <p:nvPr/>
        </p:nvPicPr>
        <p:blipFill>
          <a:blip r:embed="rId2"/>
          <a:stretch>
            <a:fillRect/>
          </a:stretch>
        </p:blipFill>
        <p:spPr>
          <a:xfrm>
            <a:off x="4904105" y="2634615"/>
            <a:ext cx="4239895" cy="2103755"/>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12725" y="1775460"/>
            <a:ext cx="4812030" cy="459740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285750" indent="-285750" algn="l">
              <a:buClr>
                <a:srgbClr val="005825"/>
              </a:buClr>
              <a:buFont typeface="Wingdings" panose="05000000000000000000" charset="0"/>
              <a:buChar char="n"/>
            </a:pPr>
            <a:r>
              <a:rPr lang="en-US" altLang="zh-CN">
                <a:solidFill>
                  <a:schemeClr val="tx1"/>
                </a:solidFill>
                <a:latin typeface="微软雅黑" panose="020B0503020204020204" charset="-122"/>
                <a:ea typeface="微软雅黑" panose="020B0503020204020204" charset="-122"/>
                <a:cs typeface="微软雅黑" panose="020B0503020204020204" charset="-122"/>
              </a:rPr>
              <a:t>智能合约</a:t>
            </a:r>
            <a:r>
              <a:rPr lang="zh-CN" altLang="en-US">
                <a:solidFill>
                  <a:schemeClr val="tx1"/>
                </a:solidFill>
                <a:latin typeface="微软雅黑" panose="020B0503020204020204" charset="-122"/>
                <a:ea typeface="微软雅黑" panose="020B0503020204020204" charset="-122"/>
                <a:cs typeface="微软雅黑" panose="020B0503020204020204" charset="-122"/>
              </a:rPr>
              <a:t>公开透明意味着</a:t>
            </a:r>
            <a:r>
              <a:rPr lang="zh-CN" altLang="en-US">
                <a:solidFill>
                  <a:schemeClr val="tx1"/>
                </a:solidFill>
                <a:latin typeface="微软雅黑" panose="020B0503020204020204" charset="-122"/>
                <a:ea typeface="微软雅黑" panose="020B0503020204020204" charset="-122"/>
                <a:cs typeface="微软雅黑" panose="020B0503020204020204" charset="-122"/>
              </a:rPr>
              <a:t>漏洞公开透明</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rPr>
              <a:t>智能合约一旦部署不能</a:t>
            </a:r>
            <a:r>
              <a:rPr lang="zh-CN" altLang="en-US">
                <a:solidFill>
                  <a:schemeClr val="tx1"/>
                </a:solidFill>
                <a:latin typeface="微软雅黑" panose="020B0503020204020204" charset="-122"/>
                <a:ea typeface="微软雅黑" panose="020B0503020204020204" charset="-122"/>
                <a:cs typeface="微软雅黑" panose="020B0503020204020204" charset="-122"/>
              </a:rPr>
              <a:t>修改，只能覆盖</a:t>
            </a: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rPr>
              <a:t>交易需要消耗称为</a:t>
            </a:r>
            <a:r>
              <a:rPr lang="en-US" altLang="zh-CN">
                <a:solidFill>
                  <a:schemeClr val="tx1"/>
                </a:solidFill>
                <a:latin typeface="微软雅黑" panose="020B0503020204020204" charset="-122"/>
                <a:ea typeface="微软雅黑" panose="020B0503020204020204" charset="-122"/>
                <a:cs typeface="微软雅黑" panose="020B0503020204020204" charset="-122"/>
              </a:rPr>
              <a:t>Gas</a:t>
            </a:r>
            <a:r>
              <a:rPr lang="zh-CN" altLang="en-US">
                <a:solidFill>
                  <a:schemeClr val="tx1"/>
                </a:solidFill>
                <a:latin typeface="微软雅黑" panose="020B0503020204020204" charset="-122"/>
                <a:ea typeface="微软雅黑" panose="020B0503020204020204" charset="-122"/>
                <a:cs typeface="微软雅黑" panose="020B0503020204020204" charset="-122"/>
              </a:rPr>
              <a:t>的虚拟货币</a:t>
            </a: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endParaRPr lang="en-US" altLang="zh-CN">
              <a:solidFill>
                <a:schemeClr val="tx1"/>
              </a:solidFill>
              <a:latin typeface="微软雅黑" panose="020B0503020204020204" charset="-122"/>
              <a:ea typeface="微软雅黑" panose="020B0503020204020204" charset="-122"/>
              <a:cs typeface="微软雅黑" panose="020B0503020204020204" charset="-122"/>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智能合约存在的问题：漏洞与</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Gas</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低效模式</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n"/>
            </a:pPr>
            <a:endParaRPr lang="en-US" altLang="zh-CN">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0" algn="l">
              <a:buClr>
                <a:srgbClr val="005825"/>
              </a:buClr>
              <a:buFont typeface="Wingdings" panose="05000000000000000000" charset="0"/>
              <a:buNone/>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研究</a:t>
            </a:r>
            <a:r>
              <a:rPr lang="zh-CN" altLang="en-US" sz="2800" b="1">
                <a:latin typeface="微软雅黑" panose="020B0503020204020204" charset="-122"/>
                <a:ea typeface="微软雅黑" panose="020B0503020204020204" charset="-122"/>
                <a:cs typeface="微软雅黑" panose="020B0503020204020204" charset="-122"/>
                <a:sym typeface="+mn-ea"/>
              </a:rPr>
              <a:t>背景</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7" name="图片 106"/>
          <p:cNvPicPr/>
          <p:nvPr/>
        </p:nvPicPr>
        <p:blipFill>
          <a:blip r:embed="rId2"/>
          <a:stretch>
            <a:fillRect/>
          </a:stretch>
        </p:blipFill>
        <p:spPr>
          <a:xfrm>
            <a:off x="4904105" y="2634615"/>
            <a:ext cx="4239895" cy="2103755"/>
          </a:xfrm>
          <a:prstGeom prst="rect">
            <a:avLst/>
          </a:prstGeom>
          <a:noFill/>
          <a:ln w="9525">
            <a:noFill/>
          </a:ln>
        </p:spPr>
      </p:pic>
      <p:sp>
        <p:nvSpPr>
          <p:cNvPr id="8" name="文本框 7"/>
          <p:cNvSpPr txBox="1"/>
          <p:nvPr/>
        </p:nvSpPr>
        <p:spPr>
          <a:xfrm>
            <a:off x="418465" y="4591050"/>
            <a:ext cx="8837930" cy="1476375"/>
          </a:xfrm>
          <a:prstGeom prst="rect">
            <a:avLst/>
          </a:prstGeom>
          <a:noFill/>
        </p:spPr>
        <p:txBody>
          <a:bodyPr wrap="square" rtlCol="0" anchor="t">
            <a:spAutoFit/>
          </a:bodyPr>
          <a:p>
            <a:pPr marL="285750" indent="-285750" algn="l">
              <a:buClr>
                <a:schemeClr val="accent6">
                  <a:lumMod val="75000"/>
                </a:schemeClr>
              </a:buClr>
              <a:buFont typeface="Wingdings" panose="05000000000000000000" pitchFamily="2" charset="2"/>
              <a:buChar char="n"/>
            </a:pPr>
            <a:r>
              <a:rPr lang="zh-CN" altLang="en-US" b="1" dirty="0">
                <a:latin typeface="Times New Roman" panose="02020603050405020304" pitchFamily="18" charset="0"/>
                <a:ea typeface="微软雅黑" panose="020B0503020204020204" charset="-122"/>
                <a:sym typeface="+mn-ea"/>
              </a:rPr>
              <a:t>现状：</a:t>
            </a:r>
            <a:endParaRPr lang="zh-CN" altLang="en-US" b="1" dirty="0">
              <a:latin typeface="Times New Roman" panose="02020603050405020304" pitchFamily="18" charset="0"/>
              <a:ea typeface="微软雅黑" panose="020B0503020204020204" charset="-122"/>
              <a:sym typeface="+mn-ea"/>
            </a:endParaRPr>
          </a:p>
          <a:p>
            <a:pPr marL="742950" lvl="1" indent="-285750" algn="l">
              <a:buClr>
                <a:schemeClr val="accent6">
                  <a:lumMod val="75000"/>
                </a:schemeClr>
              </a:buClr>
              <a:buFont typeface="Wingdings" panose="05000000000000000000" pitchFamily="2" charset="2"/>
              <a:buChar char="n"/>
            </a:pPr>
            <a:r>
              <a:rPr lang="en-US" altLang="zh-CN">
                <a:latin typeface="微软雅黑" panose="020B0503020204020204" charset="-122"/>
                <a:ea typeface="微软雅黑" panose="020B0503020204020204" charset="-122"/>
                <a:cs typeface="微软雅黑" panose="020B0503020204020204" charset="-122"/>
                <a:sym typeface="+mn-ea"/>
              </a:rPr>
              <a:t>StackOverflow</a:t>
            </a:r>
            <a:r>
              <a:rPr lang="zh-CN" altLang="en-US">
                <a:latin typeface="微软雅黑" panose="020B0503020204020204" charset="-122"/>
                <a:ea typeface="微软雅黑" panose="020B0503020204020204" charset="-122"/>
                <a:cs typeface="微软雅黑" panose="020B0503020204020204" charset="-122"/>
                <a:sym typeface="+mn-ea"/>
              </a:rPr>
              <a:t>不安全代码扩散对编程人员存在影响</a:t>
            </a:r>
            <a:endParaRPr lang="zh-CN" altLang="en-US">
              <a:latin typeface="微软雅黑" panose="020B0503020204020204" charset="-122"/>
              <a:ea typeface="微软雅黑" panose="020B0503020204020204" charset="-122"/>
              <a:cs typeface="微软雅黑" panose="020B0503020204020204" charset="-122"/>
              <a:sym typeface="+mn-ea"/>
            </a:endParaRPr>
          </a:p>
          <a:p>
            <a:pPr marL="742950" lvl="1" indent="-285750" algn="l">
              <a:buClr>
                <a:schemeClr val="accent6">
                  <a:lumMod val="75000"/>
                </a:schemeClr>
              </a:buClr>
              <a:buFont typeface="Wingdings" panose="05000000000000000000" pitchFamily="2" charset="2"/>
              <a:buChar char="n"/>
            </a:pPr>
            <a:r>
              <a:rPr lang="zh-CN" altLang="en-US">
                <a:latin typeface="微软雅黑" panose="020B0503020204020204" charset="-122"/>
                <a:ea typeface="微软雅黑" panose="020B0503020204020204" charset="-122"/>
                <a:cs typeface="微软雅黑" panose="020B0503020204020204" charset="-122"/>
                <a:sym typeface="+mn-ea"/>
              </a:rPr>
              <a:t>智能合约存在漏洞与</a:t>
            </a:r>
            <a:r>
              <a:rPr lang="en-US" altLang="zh-CN">
                <a:latin typeface="微软雅黑" panose="020B0503020204020204" charset="-122"/>
                <a:ea typeface="微软雅黑" panose="020B0503020204020204" charset="-122"/>
                <a:cs typeface="微软雅黑" panose="020B0503020204020204" charset="-122"/>
                <a:sym typeface="+mn-ea"/>
              </a:rPr>
              <a:t>Gas</a:t>
            </a:r>
            <a:r>
              <a:rPr lang="zh-CN" altLang="en-US">
                <a:latin typeface="微软雅黑" panose="020B0503020204020204" charset="-122"/>
                <a:ea typeface="微软雅黑" panose="020B0503020204020204" charset="-122"/>
                <a:cs typeface="微软雅黑" panose="020B0503020204020204" charset="-122"/>
                <a:sym typeface="+mn-ea"/>
              </a:rPr>
              <a:t>低效模式</a:t>
            </a:r>
            <a:endParaRPr lang="zh-CN" altLang="en-US">
              <a:latin typeface="微软雅黑" panose="020B0503020204020204" charset="-122"/>
              <a:ea typeface="微软雅黑" panose="020B0503020204020204" charset="-122"/>
              <a:cs typeface="微软雅黑" panose="020B0503020204020204" charset="-122"/>
              <a:sym typeface="+mn-ea"/>
            </a:endParaRPr>
          </a:p>
          <a:p>
            <a:pPr marL="742950" lvl="1" indent="-285750" algn="l">
              <a:buClr>
                <a:schemeClr val="accent6">
                  <a:lumMod val="75000"/>
                </a:schemeClr>
              </a:buClr>
              <a:buFont typeface="Wingdings" panose="05000000000000000000" pitchFamily="2" charset="2"/>
              <a:buChar char="n"/>
            </a:pPr>
            <a:endParaRPr lang="zh-CN" altLang="en-US" dirty="0">
              <a:latin typeface="微软雅黑" panose="020B0503020204020204" charset="-122"/>
              <a:ea typeface="微软雅黑" panose="020B0503020204020204" charset="-122"/>
              <a:cs typeface="微软雅黑" panose="020B0503020204020204" charset="-122"/>
              <a:sym typeface="+mn-ea"/>
            </a:endParaRPr>
          </a:p>
          <a:p>
            <a:pPr marL="285750" indent="-285750" algn="l">
              <a:buClr>
                <a:schemeClr val="accent6">
                  <a:lumMod val="75000"/>
                </a:schemeClr>
              </a:buClr>
              <a:buFont typeface="Wingdings" panose="05000000000000000000" pitchFamily="2" charset="2"/>
              <a:buChar char="n"/>
            </a:pPr>
            <a:r>
              <a:rPr lang="zh-CN" altLang="en-US" b="1" dirty="0">
                <a:latin typeface="Times New Roman" panose="02020603050405020304" pitchFamily="18" charset="0"/>
                <a:ea typeface="微软雅黑" panose="020B0503020204020204" charset="-122"/>
                <a:sym typeface="+mn-ea"/>
              </a:rPr>
              <a:t>目标：</a:t>
            </a:r>
            <a:r>
              <a:rPr lang="zh-CN" altLang="en-US">
                <a:latin typeface="微软雅黑" panose="020B0503020204020204" charset="-122"/>
                <a:ea typeface="微软雅黑" panose="020B0503020204020204" charset="-122"/>
                <a:cs typeface="微软雅黑" panose="020B0503020204020204" charset="-122"/>
                <a:sym typeface="+mn-ea"/>
              </a:rPr>
              <a:t>对</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StackOverflow</a:t>
            </a:r>
            <a:r>
              <a:rPr lang="zh-CN" altLang="en-US">
                <a:latin typeface="微软雅黑" panose="020B0503020204020204" charset="-122"/>
                <a:ea typeface="微软雅黑" panose="020B0503020204020204" charset="-122"/>
                <a:cs typeface="微软雅黑" panose="020B0503020204020204" charset="-122"/>
                <a:sym typeface="+mn-ea"/>
              </a:rPr>
              <a:t>下</a:t>
            </a: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智能合约</a:t>
            </a:r>
            <a:r>
              <a:rPr lang="zh-CN" altLang="en-US">
                <a:latin typeface="微软雅黑" panose="020B0503020204020204" charset="-122"/>
                <a:ea typeface="微软雅黑" panose="020B0503020204020204" charset="-122"/>
                <a:cs typeface="微软雅黑" panose="020B0503020204020204" charset="-122"/>
                <a:sym typeface="+mn-ea"/>
              </a:rPr>
              <a:t>帖子的</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大规模</a:t>
            </a:r>
            <a:r>
              <a:rPr lang="zh-CN" altLang="en-US">
                <a:latin typeface="微软雅黑" panose="020B0503020204020204" charset="-122"/>
                <a:ea typeface="微软雅黑" panose="020B0503020204020204" charset="-122"/>
                <a:cs typeface="微软雅黑" panose="020B0503020204020204" charset="-122"/>
                <a:sym typeface="+mn-ea"/>
              </a:rPr>
              <a:t>安全性与高效性研究与扩散</a:t>
            </a:r>
            <a:r>
              <a:rPr lang="zh-CN" altLang="en-US">
                <a:latin typeface="微软雅黑" panose="020B0503020204020204" charset="-122"/>
                <a:ea typeface="微软雅黑" panose="020B0503020204020204" charset="-122"/>
                <a:cs typeface="微软雅黑" panose="020B0503020204020204" charset="-122"/>
                <a:sym typeface="+mn-ea"/>
              </a:rPr>
              <a:t>分析</a:t>
            </a:r>
            <a:endParaRPr lang="zh-CN" altLang="en-US">
              <a:latin typeface="微软雅黑" panose="020B0503020204020204" charset="-122"/>
              <a:ea typeface="微软雅黑" panose="020B0503020204020204" charset="-122"/>
              <a:cs typeface="微软雅黑" panose="020B0503020204020204"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16052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相关工作</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 name="表格 1"/>
          <p:cNvGraphicFramePr>
            <a:graphicFrameLocks noGrp="1"/>
          </p:cNvGraphicFramePr>
          <p:nvPr>
            <p:custDataLst>
              <p:tags r:id="rId2"/>
            </p:custDataLst>
          </p:nvPr>
        </p:nvGraphicFramePr>
        <p:xfrm>
          <a:off x="259080" y="1675130"/>
          <a:ext cx="8602980" cy="4352925"/>
        </p:xfrm>
        <a:graphic>
          <a:graphicData uri="http://schemas.openxmlformats.org/drawingml/2006/table">
            <a:tbl>
              <a:tblPr firstRow="1" bandRow="1">
                <a:tableStyleId>{93296810-A885-4BE3-A3E7-6D5BEEA58F35}</a:tableStyleId>
              </a:tblPr>
              <a:tblGrid>
                <a:gridCol w="1289685"/>
                <a:gridCol w="1273175"/>
                <a:gridCol w="1778000"/>
                <a:gridCol w="1440815"/>
                <a:gridCol w="1449705"/>
                <a:gridCol w="1371600"/>
              </a:tblGrid>
              <a:tr h="518160">
                <a:tc>
                  <a:txBody>
                    <a:bodyPr/>
                    <a:p>
                      <a:pPr algn="ctr"/>
                      <a:r>
                        <a:rPr lang="zh-CN" altLang="en-US" sz="1400" dirty="0">
                          <a:latin typeface="Times New Roman" panose="02020603050405020304" pitchFamily="18" charset="0"/>
                          <a:ea typeface="微软雅黑" panose="020B0503020204020204" charset="-122"/>
                        </a:rPr>
                        <a:t>研究方向</a:t>
                      </a:r>
                      <a:endParaRPr lang="zh-CN" altLang="en-US" sz="1400" dirty="0">
                        <a:latin typeface="Times New Roman" panose="02020603050405020304" pitchFamily="18" charset="0"/>
                        <a:ea typeface="微软雅黑" panose="020B0503020204020204" charset="-122"/>
                      </a:endParaRPr>
                    </a:p>
                  </a:txBody>
                  <a:tcPr anchor="ctr"/>
                </a:tc>
                <a:tc>
                  <a:txBody>
                    <a:bodyPr/>
                    <a:p>
                      <a:pPr algn="ctr"/>
                      <a:r>
                        <a:rPr lang="zh-CN" altLang="en-US" sz="1400" dirty="0">
                          <a:latin typeface="Times New Roman" panose="02020603050405020304" pitchFamily="18" charset="0"/>
                          <a:ea typeface="微软雅黑" panose="020B0503020204020204" charset="-122"/>
                        </a:rPr>
                        <a:t>研究方法</a:t>
                      </a:r>
                      <a:endParaRPr lang="zh-CN" altLang="en-US" sz="1400" dirty="0">
                        <a:latin typeface="Times New Roman" panose="02020603050405020304" pitchFamily="18" charset="0"/>
                        <a:ea typeface="微软雅黑" panose="020B0503020204020204" charset="-122"/>
                      </a:endParaRPr>
                    </a:p>
                  </a:txBody>
                  <a:tcPr anchor="ctr"/>
                </a:tc>
                <a:tc>
                  <a:txBody>
                    <a:bodyPr/>
                    <a:p>
                      <a:pPr algn="ctr"/>
                      <a:r>
                        <a:rPr lang="zh-CN" altLang="en-US" sz="1400" dirty="0">
                          <a:latin typeface="Times New Roman" panose="02020603050405020304" pitchFamily="18" charset="0"/>
                          <a:ea typeface="微软雅黑" panose="020B0503020204020204" charset="-122"/>
                        </a:rPr>
                        <a:t>研究内容</a:t>
                      </a:r>
                      <a:endParaRPr lang="zh-CN" altLang="en-US" sz="1400" dirty="0">
                        <a:latin typeface="Times New Roman" panose="02020603050405020304" pitchFamily="18" charset="0"/>
                        <a:ea typeface="微软雅黑" panose="020B0503020204020204" charset="-122"/>
                      </a:endParaRPr>
                    </a:p>
                  </a:txBody>
                  <a:tcPr anchor="ctr"/>
                </a:tc>
                <a:tc>
                  <a:txBody>
                    <a:bodyPr/>
                    <a:p>
                      <a:pPr algn="ctr"/>
                      <a:r>
                        <a:rPr lang="zh-CN" altLang="en-US" sz="1400" dirty="0">
                          <a:latin typeface="Times New Roman" panose="02020603050405020304" pitchFamily="18" charset="0"/>
                          <a:ea typeface="微软雅黑" panose="020B0503020204020204" charset="-122"/>
                        </a:rPr>
                        <a:t>论文（时间）</a:t>
                      </a:r>
                      <a:endParaRPr lang="zh-CN" altLang="en-US" sz="1400" dirty="0">
                        <a:latin typeface="Times New Roman" panose="02020603050405020304" pitchFamily="18" charset="0"/>
                        <a:ea typeface="微软雅黑" panose="020B0503020204020204" charset="-122"/>
                      </a:endParaRPr>
                    </a:p>
                  </a:txBody>
                  <a:tcPr anchor="ctr"/>
                </a:tc>
                <a:tc>
                  <a:txBody>
                    <a:bodyPr/>
                    <a:p>
                      <a:pPr algn="ctr"/>
                      <a:r>
                        <a:rPr lang="zh-CN" altLang="en-US" sz="1400" dirty="0">
                          <a:latin typeface="Times New Roman" panose="02020603050405020304" pitchFamily="18" charset="0"/>
                          <a:ea typeface="微软雅黑" panose="020B0503020204020204" charset="-122"/>
                        </a:rPr>
                        <a:t>特点</a:t>
                      </a:r>
                      <a:endParaRPr lang="zh-CN" altLang="en-US" sz="1400" dirty="0">
                        <a:latin typeface="Times New Roman" panose="02020603050405020304" pitchFamily="18" charset="0"/>
                        <a:ea typeface="微软雅黑" panose="020B0503020204020204" charset="-122"/>
                      </a:endParaRPr>
                    </a:p>
                  </a:txBody>
                  <a:tcPr anchor="ctr"/>
                </a:tc>
                <a:tc>
                  <a:txBody>
                    <a:bodyPr/>
                    <a:p>
                      <a:pPr algn="ctr">
                        <a:buNone/>
                      </a:pPr>
                      <a:r>
                        <a:rPr lang="zh-CN" altLang="en-US" sz="1400" dirty="0">
                          <a:latin typeface="Times New Roman" panose="02020603050405020304" pitchFamily="18" charset="0"/>
                          <a:ea typeface="微软雅黑" panose="020B0503020204020204" charset="-122"/>
                        </a:rPr>
                        <a:t>比较</a:t>
                      </a:r>
                      <a:endParaRPr lang="zh-CN" altLang="en-US" sz="1400" dirty="0">
                        <a:latin typeface="Times New Roman" panose="02020603050405020304" pitchFamily="18" charset="0"/>
                        <a:ea typeface="微软雅黑" panose="020B0503020204020204" charset="-122"/>
                      </a:endParaRPr>
                    </a:p>
                  </a:txBody>
                  <a:tcPr anchor="ctr"/>
                </a:tc>
              </a:tr>
              <a:tr h="819150">
                <a:tc rowSpan="2">
                  <a:txBody>
                    <a:bodyPr/>
                    <a:p>
                      <a:pPr algn="ctr"/>
                      <a:r>
                        <a:rPr lang="zh-CN" altLang="en-US" sz="1400" b="1" dirty="0">
                          <a:latin typeface="Times New Roman" panose="02020603050405020304" pitchFamily="18" charset="0"/>
                          <a:ea typeface="微软雅黑" panose="020B0503020204020204" charset="-122"/>
                        </a:rPr>
                        <a:t>问答网站</a:t>
                      </a:r>
                      <a:endParaRPr lang="zh-CN" altLang="en-US" sz="1400" b="1" dirty="0">
                        <a:latin typeface="Times New Roman" panose="02020603050405020304" pitchFamily="18" charset="0"/>
                        <a:ea typeface="微软雅黑" panose="020B0503020204020204" charset="-122"/>
                      </a:endParaRPr>
                    </a:p>
                  </a:txBody>
                  <a:tcPr anchor="ctr"/>
                </a:tc>
                <a:tc>
                  <a:txBody>
                    <a:bodyPr/>
                    <a:p>
                      <a:pPr algn="ctr"/>
                      <a:r>
                        <a:rPr lang="zh-CN" altLang="en-US" sz="1400" b="0" dirty="0">
                          <a:latin typeface="Times New Roman" panose="02020603050405020304" pitchFamily="18" charset="0"/>
                          <a:ea typeface="微软雅黑" panose="020B0503020204020204" charset="-122"/>
                        </a:rPr>
                        <a:t>历史记录比较</a:t>
                      </a:r>
                      <a:endParaRPr lang="zh-CN" altLang="en-US" sz="1400" b="0" dirty="0">
                        <a:latin typeface="Times New Roman" panose="02020603050405020304" pitchFamily="18" charset="0"/>
                        <a:ea typeface="微软雅黑" panose="020B0503020204020204" charset="-122"/>
                      </a:endParaRPr>
                    </a:p>
                  </a:txBody>
                  <a:tcPr anchor="ctr"/>
                </a:tc>
                <a:tc rowSpan="2">
                  <a:txBody>
                    <a:bodyPr/>
                    <a:p>
                      <a:pPr algn="ctr"/>
                      <a:r>
                        <a:rPr lang="zh-CN" altLang="en-US" sz="1400" dirty="0">
                          <a:solidFill>
                            <a:schemeClr val="tx1"/>
                          </a:solidFill>
                          <a:latin typeface="Times New Roman" panose="02020603050405020304" pitchFamily="18" charset="0"/>
                          <a:ea typeface="微软雅黑" panose="020B0503020204020204" charset="-122"/>
                        </a:rPr>
                        <a:t>代码片段</a:t>
                      </a:r>
                      <a:r>
                        <a:rPr lang="zh-CN" altLang="en-US" sz="1400" dirty="0">
                          <a:latin typeface="Times New Roman" panose="02020603050405020304" pitchFamily="18" charset="0"/>
                          <a:ea typeface="微软雅黑" panose="020B0503020204020204" charset="-122"/>
                        </a:rPr>
                        <a:t>的漏洞分布与扩散</a:t>
                      </a:r>
                      <a:endParaRPr lang="zh-CN" altLang="en-US" sz="1400" dirty="0">
                        <a:latin typeface="Times New Roman" panose="02020603050405020304" pitchFamily="18" charset="0"/>
                        <a:ea typeface="微软雅黑" panose="020B0503020204020204" charset="-122"/>
                      </a:endParaRPr>
                    </a:p>
                  </a:txBody>
                  <a:tcPr anchor="ctr"/>
                </a:tc>
                <a:tc rowSpan="2">
                  <a:txBody>
                    <a:bodyPr/>
                    <a:p>
                      <a:pPr algn="ctr">
                        <a:buNone/>
                      </a:pPr>
                      <a:r>
                        <a:rPr lang="zh-CN" altLang="en-US" sz="1400" dirty="0">
                          <a:latin typeface="Times New Roman" panose="02020603050405020304" pitchFamily="18" charset="0"/>
                          <a:ea typeface="微软雅黑" panose="020B0503020204020204" charset="-122"/>
                          <a:sym typeface="宋体" panose="02010600030101010101" pitchFamily="2" charset="-122"/>
                        </a:rPr>
                        <a:t>ACSAC（</a:t>
                      </a:r>
                      <a:r>
                        <a:rPr lang="en-US" altLang="zh-CN" sz="1400" dirty="0">
                          <a:latin typeface="Times New Roman" panose="02020603050405020304" pitchFamily="18" charset="0"/>
                          <a:ea typeface="微软雅黑" panose="020B0503020204020204" charset="-122"/>
                          <a:sym typeface="宋体" panose="02010600030101010101" pitchFamily="2" charset="-122"/>
                        </a:rPr>
                        <a:t>2021</a:t>
                      </a:r>
                      <a:r>
                        <a:rPr lang="zh-CN" altLang="en-US" sz="1400" dirty="0">
                          <a:latin typeface="Times New Roman" panose="02020603050405020304" pitchFamily="18" charset="0"/>
                          <a:ea typeface="微软雅黑" panose="020B0503020204020204" charset="-122"/>
                          <a:sym typeface="宋体" panose="02010600030101010101" pitchFamily="2" charset="-122"/>
                        </a:rPr>
                        <a:t>）</a:t>
                      </a:r>
                      <a:r>
                        <a:rPr lang="zh-CN" altLang="en-US" sz="1400" dirty="0">
                          <a:latin typeface="Times New Roman" panose="02020603050405020304" pitchFamily="18" charset="0"/>
                          <a:ea typeface="微软雅黑" panose="020B0503020204020204" charset="-122"/>
                          <a:sym typeface="Arial" panose="020B0604020202020204" pitchFamily="34" charset="0"/>
                        </a:rPr>
                        <a:t> </a:t>
                      </a:r>
                      <a:endParaRPr lang="zh-CN" altLang="en-US" sz="1400" dirty="0">
                        <a:latin typeface="Times New Roman" panose="02020603050405020304" pitchFamily="18" charset="0"/>
                        <a:ea typeface="微软雅黑" panose="020B0503020204020204" charset="-122"/>
                      </a:endParaRPr>
                    </a:p>
                    <a:p>
                      <a:pPr algn="ctr">
                        <a:buNone/>
                      </a:pPr>
                      <a:r>
                        <a:rPr lang="zh-CN" altLang="en-US" sz="1400" dirty="0">
                          <a:latin typeface="Times New Roman" panose="02020603050405020304" pitchFamily="18" charset="0"/>
                          <a:ea typeface="微软雅黑" panose="020B0503020204020204" charset="-122"/>
                          <a:sym typeface="Arial" panose="020B0604020202020204" pitchFamily="34" charset="0"/>
                        </a:rPr>
                        <a:t>USENIX（</a:t>
                      </a:r>
                      <a:r>
                        <a:rPr lang="en-US" altLang="zh-CN" sz="1400" dirty="0">
                          <a:latin typeface="Times New Roman" panose="02020603050405020304" pitchFamily="18" charset="0"/>
                          <a:ea typeface="微软雅黑" panose="020B0503020204020204" charset="-122"/>
                          <a:sym typeface="Arial" panose="020B0604020202020204" pitchFamily="34" charset="0"/>
                        </a:rPr>
                        <a:t>2019</a:t>
                      </a:r>
                      <a:r>
                        <a:rPr lang="zh-CN" altLang="en-US" sz="1400" dirty="0">
                          <a:latin typeface="Times New Roman" panose="02020603050405020304" pitchFamily="18" charset="0"/>
                          <a:ea typeface="微软雅黑" panose="020B0503020204020204" charset="-122"/>
                          <a:sym typeface="Arial" panose="020B0604020202020204" pitchFamily="34" charset="0"/>
                        </a:rPr>
                        <a:t>）</a:t>
                      </a:r>
                      <a:endParaRPr lang="zh-CN" altLang="en-US" sz="1400" dirty="0">
                        <a:latin typeface="Times New Roman" panose="02020603050405020304" pitchFamily="18" charset="0"/>
                        <a:ea typeface="微软雅黑" panose="020B0503020204020204" charset="-122"/>
                        <a:sym typeface="Arial" panose="020B0604020202020204" pitchFamily="34" charset="0"/>
                      </a:endParaRPr>
                    </a:p>
                    <a:p>
                      <a:pPr algn="ctr">
                        <a:buNone/>
                      </a:pPr>
                      <a:r>
                        <a:rPr lang="zh-CN" altLang="en-US" sz="1400" dirty="0">
                          <a:latin typeface="Times New Roman" panose="02020603050405020304" pitchFamily="18" charset="0"/>
                          <a:ea typeface="微软雅黑" panose="020B0503020204020204" charset="-122"/>
                          <a:sym typeface="宋体" panose="02010600030101010101" pitchFamily="2" charset="-122"/>
                        </a:rPr>
                        <a:t> </a:t>
                      </a:r>
                      <a:r>
                        <a:rPr lang="en-US" altLang="zh-CN" sz="1400" dirty="0">
                          <a:latin typeface="Times New Roman" panose="02020603050405020304" pitchFamily="18" charset="0"/>
                          <a:ea typeface="微软雅黑" panose="020B0503020204020204" charset="-122"/>
                        </a:rPr>
                        <a:t>S&amp;P</a:t>
                      </a:r>
                      <a:r>
                        <a:rPr lang="zh-CN" altLang="en-US" sz="1400" dirty="0">
                          <a:latin typeface="Times New Roman" panose="02020603050405020304" pitchFamily="18" charset="0"/>
                          <a:ea typeface="微软雅黑" panose="020B0503020204020204" charset="-122"/>
                        </a:rPr>
                        <a:t>（</a:t>
                      </a:r>
                      <a:r>
                        <a:rPr lang="en-US" altLang="zh-CN" sz="1400" dirty="0">
                          <a:latin typeface="Times New Roman" panose="02020603050405020304" pitchFamily="18" charset="0"/>
                          <a:ea typeface="微软雅黑" panose="020B0503020204020204" charset="-122"/>
                        </a:rPr>
                        <a:t>2017</a:t>
                      </a:r>
                      <a:r>
                        <a:rPr lang="zh-CN" altLang="en-US" sz="1400" dirty="0">
                          <a:latin typeface="Times New Roman" panose="02020603050405020304" pitchFamily="18" charset="0"/>
                          <a:ea typeface="微软雅黑" panose="020B0503020204020204" charset="-122"/>
                        </a:rPr>
                        <a:t>）</a:t>
                      </a:r>
                      <a:endParaRPr lang="zh-CN" altLang="en-US" sz="1400" dirty="0">
                        <a:latin typeface="Times New Roman" panose="02020603050405020304" pitchFamily="18" charset="0"/>
                        <a:ea typeface="微软雅黑" panose="020B0503020204020204" charset="-122"/>
                      </a:endParaRPr>
                    </a:p>
                    <a:p>
                      <a:pPr algn="ctr">
                        <a:buNone/>
                      </a:pPr>
                      <a:r>
                        <a:rPr lang="en-US" altLang="zh-CN" sz="1400" dirty="0">
                          <a:latin typeface="Times New Roman" panose="02020603050405020304" pitchFamily="18" charset="0"/>
                          <a:ea typeface="微软雅黑" panose="020B0503020204020204" charset="-122"/>
                        </a:rPr>
                        <a:t>ASE</a:t>
                      </a:r>
                      <a:r>
                        <a:rPr lang="zh-CN" altLang="en-US" sz="1400" dirty="0">
                          <a:latin typeface="Times New Roman" panose="02020603050405020304" pitchFamily="18" charset="0"/>
                          <a:ea typeface="微软雅黑" panose="020B0503020204020204" charset="-122"/>
                        </a:rPr>
                        <a:t>（</a:t>
                      </a:r>
                      <a:r>
                        <a:rPr lang="en-US" altLang="zh-CN" sz="1400" dirty="0">
                          <a:latin typeface="Times New Roman" panose="02020603050405020304" pitchFamily="18" charset="0"/>
                          <a:ea typeface="微软雅黑" panose="020B0503020204020204" charset="-122"/>
                        </a:rPr>
                        <a:t>2020</a:t>
                      </a:r>
                      <a:r>
                        <a:rPr lang="zh-CN" altLang="en-US" sz="1400" dirty="0">
                          <a:latin typeface="Times New Roman" panose="02020603050405020304" pitchFamily="18" charset="0"/>
                          <a:ea typeface="微软雅黑" panose="020B0503020204020204" charset="-122"/>
                        </a:rPr>
                        <a:t>）</a:t>
                      </a:r>
                      <a:endParaRPr lang="zh-CN" altLang="en-US" sz="1400" dirty="0">
                        <a:latin typeface="Times New Roman" panose="02020603050405020304" pitchFamily="18" charset="0"/>
                        <a:ea typeface="微软雅黑" panose="020B0503020204020204" charset="-122"/>
                      </a:endParaRPr>
                    </a:p>
                    <a:p>
                      <a:pPr algn="ctr">
                        <a:buNone/>
                      </a:pPr>
                      <a:r>
                        <a:rPr lang="en-US" altLang="zh-CN" sz="1400" dirty="0">
                          <a:latin typeface="Times New Roman" panose="02020603050405020304" pitchFamily="18" charset="0"/>
                          <a:ea typeface="微软雅黑" panose="020B0503020204020204" charset="-122"/>
                        </a:rPr>
                        <a:t>ICSME (2019)</a:t>
                      </a:r>
                      <a:endParaRPr lang="en-US" altLang="zh-CN" sz="1400" dirty="0">
                        <a:latin typeface="Times New Roman" panose="02020603050405020304" pitchFamily="18" charset="0"/>
                        <a:ea typeface="微软雅黑" panose="020B0503020204020204" charset="-122"/>
                      </a:endParaRPr>
                    </a:p>
                  </a:txBody>
                  <a:tcPr anchor="ctr"/>
                </a:tc>
                <a:tc rowSpan="2">
                  <a:txBody>
                    <a:bodyPr/>
                    <a:p>
                      <a:pPr marL="0" algn="l" defTabSz="914400" rtl="0" eaLnBrk="1" latinLnBrk="0" hangingPunct="1">
                        <a:buNone/>
                      </a:pPr>
                      <a:r>
                        <a:rPr lang="en-US" altLang="zh-CN" sz="1400" kern="1200" dirty="0">
                          <a:solidFill>
                            <a:schemeClr val="dk1"/>
                          </a:solidFill>
                          <a:latin typeface="Times New Roman" panose="02020603050405020304" pitchFamily="18" charset="0"/>
                          <a:ea typeface="微软雅黑" panose="020B0503020204020204" charset="-122"/>
                          <a:cs typeface="+mn-cs"/>
                        </a:rPr>
                        <a:t>1.</a:t>
                      </a:r>
                      <a:r>
                        <a:rPr lang="zh-CN" altLang="en-US" sz="1400" kern="1200" dirty="0">
                          <a:solidFill>
                            <a:schemeClr val="dk1"/>
                          </a:solidFill>
                          <a:latin typeface="Times New Roman" panose="02020603050405020304" pitchFamily="18" charset="0"/>
                          <a:ea typeface="微软雅黑" panose="020B0503020204020204" charset="-122"/>
                          <a:cs typeface="+mn-cs"/>
                        </a:rPr>
                        <a:t>使用基础工具进行</a:t>
                      </a:r>
                      <a:r>
                        <a:rPr lang="zh-CN" altLang="en-US" sz="1400" kern="1200" dirty="0">
                          <a:solidFill>
                            <a:schemeClr val="dk1"/>
                          </a:solidFill>
                          <a:latin typeface="Times New Roman" panose="02020603050405020304" pitchFamily="18" charset="0"/>
                          <a:ea typeface="微软雅黑" panose="020B0503020204020204" charset="-122"/>
                          <a:cs typeface="+mn-cs"/>
                        </a:rPr>
                        <a:t>代码补全</a:t>
                      </a:r>
                      <a:endParaRPr lang="zh-CN" altLang="en-US" sz="1400" kern="1200" dirty="0">
                        <a:solidFill>
                          <a:schemeClr val="dk1"/>
                        </a:solidFill>
                        <a:latin typeface="Times New Roman" panose="02020603050405020304" pitchFamily="18" charset="0"/>
                        <a:ea typeface="微软雅黑" panose="020B0503020204020204" charset="-122"/>
                        <a:cs typeface="+mn-cs"/>
                      </a:endParaRPr>
                    </a:p>
                    <a:p>
                      <a:pPr marL="0" algn="l" defTabSz="914400" rtl="0" eaLnBrk="1" latinLnBrk="0" hangingPunct="1">
                        <a:buNone/>
                      </a:pPr>
                      <a:r>
                        <a:rPr lang="en-US" altLang="zh-CN" sz="1400" kern="1200" dirty="0">
                          <a:solidFill>
                            <a:schemeClr val="dk1"/>
                          </a:solidFill>
                          <a:latin typeface="Times New Roman" panose="02020603050405020304" pitchFamily="18" charset="0"/>
                          <a:ea typeface="微软雅黑" panose="020B0503020204020204" charset="-122"/>
                          <a:cs typeface="+mn-cs"/>
                        </a:rPr>
                        <a:t>2.</a:t>
                      </a:r>
                      <a:r>
                        <a:rPr lang="zh-CN" altLang="en-US" sz="1400" kern="1200" dirty="0">
                          <a:solidFill>
                            <a:schemeClr val="dk1"/>
                          </a:solidFill>
                          <a:latin typeface="Times New Roman" panose="02020603050405020304" pitchFamily="18" charset="0"/>
                          <a:ea typeface="微软雅黑" panose="020B0503020204020204" charset="-122"/>
                          <a:cs typeface="+mn-cs"/>
                        </a:rPr>
                        <a:t>仅针对</a:t>
                      </a:r>
                      <a:r>
                        <a:rPr lang="zh-CN" altLang="en-US" sz="1400" kern="1200" dirty="0">
                          <a:solidFill>
                            <a:schemeClr val="dk1"/>
                          </a:solidFill>
                          <a:latin typeface="Times New Roman" panose="02020603050405020304" pitchFamily="18" charset="0"/>
                          <a:ea typeface="微软雅黑" panose="020B0503020204020204" charset="-122"/>
                          <a:cs typeface="+mn-cs"/>
                        </a:rPr>
                        <a:t>漏洞</a:t>
                      </a:r>
                      <a:endParaRPr lang="zh-CN" altLang="en-US" sz="1400" kern="1200" dirty="0">
                        <a:solidFill>
                          <a:schemeClr val="dk1"/>
                        </a:solidFill>
                        <a:latin typeface="Times New Roman" panose="02020603050405020304" pitchFamily="18" charset="0"/>
                        <a:ea typeface="微软雅黑" panose="020B0503020204020204" charset="-122"/>
                        <a:cs typeface="+mn-cs"/>
                      </a:endParaRPr>
                    </a:p>
                  </a:txBody>
                  <a:tcPr anchor="ctr"/>
                </a:tc>
                <a:tc rowSpan="2">
                  <a:txBody>
                    <a:bodyPr/>
                    <a:p>
                      <a:pPr marL="0" algn="l" defTabSz="914400" rtl="0" eaLnBrk="1" latinLnBrk="0" hangingPunct="1">
                        <a:buNone/>
                      </a:pPr>
                      <a:r>
                        <a:rPr lang="en-US" altLang="zh-CN" sz="1400" kern="1200" dirty="0">
                          <a:solidFill>
                            <a:schemeClr val="dk1"/>
                          </a:solidFill>
                          <a:latin typeface="Times New Roman" panose="02020603050405020304" pitchFamily="18" charset="0"/>
                          <a:ea typeface="微软雅黑" panose="020B0503020204020204" charset="-122"/>
                          <a:cs typeface="+mn-cs"/>
                        </a:rPr>
                        <a:t>1.</a:t>
                      </a:r>
                      <a:r>
                        <a:rPr lang="zh-CN" altLang="en-US" sz="1400" kern="1200" dirty="0">
                          <a:solidFill>
                            <a:schemeClr val="dk1"/>
                          </a:solidFill>
                          <a:latin typeface="Times New Roman" panose="02020603050405020304" pitchFamily="18" charset="0"/>
                          <a:ea typeface="微软雅黑" panose="020B0503020204020204" charset="-122"/>
                          <a:cs typeface="+mn-cs"/>
                        </a:rPr>
                        <a:t>使用代码克隆，不依赖基础</a:t>
                      </a:r>
                      <a:r>
                        <a:rPr lang="zh-CN" altLang="en-US" sz="1400" kern="1200" dirty="0">
                          <a:solidFill>
                            <a:schemeClr val="dk1"/>
                          </a:solidFill>
                          <a:latin typeface="Times New Roman" panose="02020603050405020304" pitchFamily="18" charset="0"/>
                          <a:ea typeface="微软雅黑" panose="020B0503020204020204" charset="-122"/>
                          <a:cs typeface="+mn-cs"/>
                        </a:rPr>
                        <a:t>工具</a:t>
                      </a:r>
                      <a:endParaRPr lang="zh-CN" altLang="en-US" sz="1400" kern="1200" dirty="0">
                        <a:solidFill>
                          <a:schemeClr val="dk1"/>
                        </a:solidFill>
                        <a:latin typeface="Times New Roman" panose="02020603050405020304" pitchFamily="18" charset="0"/>
                        <a:ea typeface="微软雅黑" panose="020B0503020204020204" charset="-122"/>
                        <a:cs typeface="+mn-cs"/>
                      </a:endParaRPr>
                    </a:p>
                    <a:p>
                      <a:pPr marL="0" algn="l" defTabSz="914400" rtl="0" eaLnBrk="1" latinLnBrk="0" hangingPunct="1">
                        <a:buNone/>
                      </a:pPr>
                      <a:r>
                        <a:rPr lang="en-US" altLang="zh-CN" sz="1400" kern="1200" dirty="0">
                          <a:solidFill>
                            <a:schemeClr val="dk1"/>
                          </a:solidFill>
                          <a:latin typeface="Times New Roman" panose="02020603050405020304" pitchFamily="18" charset="0"/>
                          <a:ea typeface="微软雅黑" panose="020B0503020204020204" charset="-122"/>
                          <a:cs typeface="+mn-cs"/>
                        </a:rPr>
                        <a:t>2.</a:t>
                      </a:r>
                      <a:r>
                        <a:rPr lang="zh-CN" altLang="en-US" sz="1400" kern="1200" dirty="0">
                          <a:solidFill>
                            <a:schemeClr val="dk1"/>
                          </a:solidFill>
                          <a:latin typeface="Times New Roman" panose="02020603050405020304" pitchFamily="18" charset="0"/>
                          <a:ea typeface="微软雅黑" panose="020B0503020204020204" charset="-122"/>
                          <a:cs typeface="+mn-cs"/>
                        </a:rPr>
                        <a:t>检测漏洞与</a:t>
                      </a:r>
                      <a:r>
                        <a:rPr lang="en-US" altLang="zh-CN" sz="1400" kern="1200" dirty="0">
                          <a:solidFill>
                            <a:schemeClr val="dk1"/>
                          </a:solidFill>
                          <a:latin typeface="Times New Roman" panose="02020603050405020304" pitchFamily="18" charset="0"/>
                          <a:ea typeface="微软雅黑" panose="020B0503020204020204" charset="-122"/>
                          <a:cs typeface="+mn-cs"/>
                        </a:rPr>
                        <a:t>Gas</a:t>
                      </a:r>
                      <a:r>
                        <a:rPr lang="zh-CN" altLang="en-US" sz="1400" kern="1200" dirty="0">
                          <a:solidFill>
                            <a:schemeClr val="dk1"/>
                          </a:solidFill>
                          <a:latin typeface="Times New Roman" panose="02020603050405020304" pitchFamily="18" charset="0"/>
                          <a:ea typeface="微软雅黑" panose="020B0503020204020204" charset="-122"/>
                          <a:cs typeface="+mn-cs"/>
                        </a:rPr>
                        <a:t>低效模式</a:t>
                      </a:r>
                      <a:endParaRPr lang="zh-CN" altLang="en-US" sz="1400" kern="1200" dirty="0">
                        <a:solidFill>
                          <a:schemeClr val="dk1"/>
                        </a:solidFill>
                        <a:latin typeface="Times New Roman" panose="02020603050405020304" pitchFamily="18" charset="0"/>
                        <a:ea typeface="微软雅黑" panose="020B0503020204020204" charset="-122"/>
                        <a:cs typeface="+mn-cs"/>
                      </a:endParaRPr>
                    </a:p>
                  </a:txBody>
                  <a:tcPr anchor="ctr"/>
                </a:tc>
              </a:tr>
              <a:tr h="866140">
                <a:tc vMerge="1">
                  <a:tcPr anchor="ctr"/>
                </a:tc>
                <a:tc>
                  <a:txBody>
                    <a:bodyPr/>
                    <a:p>
                      <a:pPr algn="ctr"/>
                      <a:r>
                        <a:rPr lang="zh-CN" altLang="en-US" sz="1400" b="0" dirty="0">
                          <a:latin typeface="Times New Roman" panose="02020603050405020304" pitchFamily="18" charset="0"/>
                          <a:ea typeface="微软雅黑" panose="020B0503020204020204" charset="-122"/>
                        </a:rPr>
                        <a:t>特征提取、</a:t>
                      </a:r>
                      <a:endParaRPr lang="zh-CN" altLang="en-US" sz="1400" b="0" dirty="0">
                        <a:latin typeface="Times New Roman" panose="02020603050405020304" pitchFamily="18" charset="0"/>
                        <a:ea typeface="微软雅黑" panose="020B0503020204020204" charset="-122"/>
                      </a:endParaRPr>
                    </a:p>
                    <a:p>
                      <a:pPr algn="ctr"/>
                      <a:r>
                        <a:rPr lang="zh-CN" altLang="en-US" sz="1400" b="0" dirty="0">
                          <a:latin typeface="Times New Roman" panose="02020603050405020304" pitchFamily="18" charset="0"/>
                          <a:ea typeface="微软雅黑" panose="020B0503020204020204" charset="-122"/>
                        </a:rPr>
                        <a:t>机器学习</a:t>
                      </a:r>
                      <a:endParaRPr lang="zh-CN" altLang="en-US" sz="1400" b="0" dirty="0">
                        <a:latin typeface="Times New Roman" panose="02020603050405020304" pitchFamily="18" charset="0"/>
                        <a:ea typeface="微软雅黑" panose="020B0503020204020204" charset="-122"/>
                      </a:endParaRPr>
                    </a:p>
                  </a:txBody>
                  <a:tcPr anchor="ctr"/>
                </a:tc>
                <a:tc vMerge="1">
                  <a:tcPr anchor="ctr"/>
                </a:tc>
                <a:tc vMerge="1">
                  <a:tcPr anchor="ctr"/>
                </a:tc>
                <a:tc vMerge="1">
                  <a:tcPr anchor="ctr"/>
                </a:tc>
                <a:tc vMerge="1">
                  <a:tcPr anchor="ctr"/>
                </a:tc>
              </a:tr>
              <a:tr h="621665">
                <a:tc rowSpan="2">
                  <a:txBody>
                    <a:bodyPr/>
                    <a:p>
                      <a:pPr algn="ctr"/>
                      <a:r>
                        <a:rPr lang="zh-CN" altLang="en-US" sz="1400" b="1" dirty="0">
                          <a:latin typeface="Times New Roman" panose="02020603050405020304" pitchFamily="18" charset="0"/>
                          <a:ea typeface="微软雅黑" panose="020B0503020204020204" charset="-122"/>
                        </a:rPr>
                        <a:t>智能合约安全与</a:t>
                      </a:r>
                      <a:r>
                        <a:rPr lang="en-US" altLang="zh-CN" sz="1400" b="1" dirty="0">
                          <a:latin typeface="Times New Roman" panose="02020603050405020304" pitchFamily="18" charset="0"/>
                          <a:ea typeface="微软雅黑" panose="020B0503020204020204" charset="-122"/>
                        </a:rPr>
                        <a:t>Gas</a:t>
                      </a:r>
                      <a:r>
                        <a:rPr lang="zh-CN" altLang="en-US" sz="1400" b="1" dirty="0">
                          <a:latin typeface="Times New Roman" panose="02020603050405020304" pitchFamily="18" charset="0"/>
                          <a:ea typeface="微软雅黑" panose="020B0503020204020204" charset="-122"/>
                        </a:rPr>
                        <a:t>低效模式</a:t>
                      </a:r>
                      <a:endParaRPr lang="zh-CN" altLang="en-US" sz="1400" b="1" dirty="0">
                        <a:latin typeface="Times New Roman" panose="02020603050405020304" pitchFamily="18" charset="0"/>
                        <a:ea typeface="微软雅黑" panose="020B0503020204020204" charset="-122"/>
                      </a:endParaRPr>
                    </a:p>
                  </a:txBody>
                  <a:tcPr anchor="ctr"/>
                </a:tc>
                <a:tc rowSpan="2">
                  <a:txBody>
                    <a:bodyPr/>
                    <a:p>
                      <a:pPr algn="ctr"/>
                      <a:r>
                        <a:rPr lang="zh-CN" altLang="en-US" sz="1400" b="0" dirty="0">
                          <a:latin typeface="Times New Roman" panose="02020603050405020304" pitchFamily="18" charset="0"/>
                          <a:ea typeface="微软雅黑" panose="020B0503020204020204" charset="-122"/>
                        </a:rPr>
                        <a:t>符号执行、</a:t>
                      </a:r>
                      <a:endParaRPr lang="zh-CN" altLang="en-US" sz="1400" b="0" dirty="0">
                        <a:latin typeface="Times New Roman" panose="02020603050405020304" pitchFamily="18" charset="0"/>
                        <a:ea typeface="微软雅黑" panose="020B0503020204020204" charset="-122"/>
                      </a:endParaRPr>
                    </a:p>
                    <a:p>
                      <a:pPr algn="ctr"/>
                      <a:r>
                        <a:rPr lang="zh-CN" altLang="en-US" sz="1400" b="0" dirty="0">
                          <a:latin typeface="Times New Roman" panose="02020603050405020304" pitchFamily="18" charset="0"/>
                          <a:ea typeface="微软雅黑" panose="020B0503020204020204" charset="-122"/>
                        </a:rPr>
                        <a:t>程序分析</a:t>
                      </a:r>
                      <a:endParaRPr lang="zh-CN" altLang="en-US" sz="1400" b="0" dirty="0">
                        <a:latin typeface="Times New Roman" panose="02020603050405020304" pitchFamily="18" charset="0"/>
                        <a:ea typeface="微软雅黑" panose="020B0503020204020204" charset="-122"/>
                      </a:endParaRPr>
                    </a:p>
                  </a:txBody>
                  <a:tcPr anchor="ctr"/>
                </a:tc>
                <a:tc>
                  <a:txBody>
                    <a:bodyPr/>
                    <a:p>
                      <a:pPr algn="ctr"/>
                      <a:r>
                        <a:rPr lang="zh-CN" altLang="en-US" sz="1400" dirty="0">
                          <a:latin typeface="Times New Roman" panose="02020603050405020304" pitchFamily="18" charset="0"/>
                          <a:ea typeface="微软雅黑" panose="020B0503020204020204" charset="-122"/>
                        </a:rPr>
                        <a:t>安全：基于符号执行在字节码层面寻找</a:t>
                      </a:r>
                      <a:r>
                        <a:rPr lang="zh-CN" altLang="en-US" sz="1400" dirty="0">
                          <a:solidFill>
                            <a:schemeClr val="tx1"/>
                          </a:solidFill>
                          <a:latin typeface="Times New Roman" panose="02020603050405020304" pitchFamily="18" charset="0"/>
                          <a:ea typeface="微软雅黑" panose="020B0503020204020204" charset="-122"/>
                        </a:rPr>
                        <a:t>漏洞</a:t>
                      </a:r>
                      <a:endParaRPr lang="zh-CN" altLang="en-US" sz="1400" dirty="0">
                        <a:solidFill>
                          <a:schemeClr val="tx1"/>
                        </a:solidFill>
                        <a:latin typeface="Times New Roman" panose="02020603050405020304" pitchFamily="18" charset="0"/>
                        <a:ea typeface="微软雅黑" panose="020B0503020204020204" charset="-122"/>
                      </a:endParaRPr>
                    </a:p>
                  </a:txBody>
                  <a:tcPr anchor="ctr"/>
                </a:tc>
                <a:tc>
                  <a:txBody>
                    <a:bodyPr/>
                    <a:p>
                      <a:pPr algn="ctr"/>
                      <a:r>
                        <a:rPr lang="en-US" altLang="zh-CN" sz="1400" dirty="0">
                          <a:latin typeface="微软雅黑" panose="020B0503020204020204" charset="-122"/>
                          <a:ea typeface="微软雅黑" panose="020B0503020204020204" charset="-122"/>
                          <a:cs typeface="微软雅黑" panose="020B0503020204020204" charset="-122"/>
                          <a:sym typeface="+mn-ea"/>
                        </a:rPr>
                        <a:t>ICSE（2020）</a:t>
                      </a:r>
                      <a:endParaRPr lang="en-US" altLang="zh-CN" sz="1400" dirty="0">
                        <a:latin typeface="微软雅黑" panose="020B0503020204020204" charset="-122"/>
                        <a:ea typeface="微软雅黑" panose="020B0503020204020204" charset="-122"/>
                        <a:cs typeface="微软雅黑" panose="020B0503020204020204" charset="-122"/>
                      </a:endParaRPr>
                    </a:p>
                    <a:p>
                      <a:pPr algn="ctr"/>
                      <a:r>
                        <a:rPr lang="en-US" altLang="zh-CN" sz="1400" dirty="0">
                          <a:latin typeface="微软雅黑" panose="020B0503020204020204" charset="-122"/>
                          <a:ea typeface="微软雅黑" panose="020B0503020204020204" charset="-122"/>
                          <a:cs typeface="微软雅黑" panose="020B0503020204020204" charset="-122"/>
                          <a:sym typeface="+mn-ea"/>
                        </a:rPr>
                        <a:t> ACSAC（2018）</a:t>
                      </a:r>
                      <a:endParaRPr lang="en-US" altLang="zh-CN" sz="1400" dirty="0">
                        <a:latin typeface="微软雅黑" panose="020B0503020204020204" charset="-122"/>
                        <a:ea typeface="微软雅黑" panose="020B0503020204020204" charset="-122"/>
                        <a:cs typeface="微软雅黑" panose="020B0503020204020204" charset="-122"/>
                        <a:sym typeface="+mn-ea"/>
                      </a:endParaRPr>
                    </a:p>
                  </a:txBody>
                  <a:tcPr anchor="ctr"/>
                </a:tc>
                <a:tc rowSpan="2">
                  <a:txBody>
                    <a:bodyPr/>
                    <a:p>
                      <a:pPr algn="ctr"/>
                      <a:r>
                        <a:rPr lang="zh-CN" altLang="en-US" sz="1400" dirty="0">
                          <a:latin typeface="Times New Roman" panose="02020603050405020304" pitchFamily="18" charset="0"/>
                          <a:ea typeface="微软雅黑" panose="020B0503020204020204" charset="-122"/>
                        </a:rPr>
                        <a:t>基于完整代码</a:t>
                      </a:r>
                      <a:endParaRPr lang="zh-CN" altLang="en-US" sz="1400" dirty="0">
                        <a:latin typeface="Times New Roman" panose="02020603050405020304" pitchFamily="18" charset="0"/>
                        <a:ea typeface="微软雅黑" panose="020B0503020204020204" charset="-122"/>
                      </a:endParaRPr>
                    </a:p>
                  </a:txBody>
                  <a:tcPr anchor="ctr"/>
                </a:tc>
                <a:tc rowSpan="2">
                  <a:txBody>
                    <a:bodyPr/>
                    <a:p>
                      <a:pPr algn="ctr">
                        <a:buNone/>
                      </a:pPr>
                      <a:r>
                        <a:rPr lang="zh-CN" altLang="en-US" sz="1400" dirty="0">
                          <a:latin typeface="Times New Roman" panose="02020603050405020304" pitchFamily="18" charset="0"/>
                          <a:ea typeface="微软雅黑" panose="020B0503020204020204" charset="-122"/>
                        </a:rPr>
                        <a:t>基于代码片段</a:t>
                      </a:r>
                      <a:endParaRPr lang="zh-CN" altLang="en-US" sz="1400" dirty="0">
                        <a:latin typeface="Times New Roman" panose="02020603050405020304" pitchFamily="18" charset="0"/>
                        <a:ea typeface="微软雅黑" panose="020B0503020204020204" charset="-122"/>
                      </a:endParaRPr>
                    </a:p>
                  </a:txBody>
                  <a:tcPr anchor="ctr"/>
                </a:tc>
              </a:tr>
              <a:tr h="652145">
                <a:tc vMerge="1">
                  <a:tcPr anchor="ctr"/>
                </a:tc>
                <a:tc vMerge="1">
                  <a:tcPr anchor="ctr"/>
                </a:tc>
                <a:tc>
                  <a:txBody>
                    <a:bodyPr/>
                    <a:p>
                      <a:pPr algn="ctr"/>
                      <a:r>
                        <a:rPr lang="en-US" altLang="zh-CN" sz="1400" dirty="0">
                          <a:latin typeface="Times New Roman" panose="02020603050405020304" pitchFamily="18" charset="0"/>
                          <a:ea typeface="微软雅黑" panose="020B0503020204020204" charset="-122"/>
                        </a:rPr>
                        <a:t>Gas</a:t>
                      </a:r>
                      <a:r>
                        <a:rPr lang="zh-CN" altLang="en-US" sz="1400" dirty="0">
                          <a:latin typeface="Times New Roman" panose="02020603050405020304" pitchFamily="18" charset="0"/>
                          <a:ea typeface="微软雅黑" panose="020B0503020204020204" charset="-122"/>
                        </a:rPr>
                        <a:t>：基于符号执行在字节码层面寻找</a:t>
                      </a:r>
                      <a:r>
                        <a:rPr lang="en-US" altLang="zh-CN" sz="1400" dirty="0">
                          <a:solidFill>
                            <a:schemeClr val="tx1"/>
                          </a:solidFill>
                          <a:latin typeface="Times New Roman" panose="02020603050405020304" pitchFamily="18" charset="0"/>
                          <a:ea typeface="微软雅黑" panose="020B0503020204020204" charset="-122"/>
                        </a:rPr>
                        <a:t>Gas</a:t>
                      </a:r>
                      <a:r>
                        <a:rPr lang="zh-CN" altLang="en-US" sz="1400" dirty="0">
                          <a:solidFill>
                            <a:schemeClr val="tx1"/>
                          </a:solidFill>
                          <a:latin typeface="Times New Roman" panose="02020603050405020304" pitchFamily="18" charset="0"/>
                          <a:ea typeface="微软雅黑" panose="020B0503020204020204" charset="-122"/>
                        </a:rPr>
                        <a:t>低效模式</a:t>
                      </a:r>
                      <a:endParaRPr lang="zh-CN" altLang="en-US" sz="1400" dirty="0">
                        <a:solidFill>
                          <a:schemeClr val="tx1"/>
                        </a:solidFill>
                        <a:latin typeface="Times New Roman" panose="02020603050405020304" pitchFamily="18" charset="0"/>
                        <a:ea typeface="微软雅黑" panose="020B0503020204020204" charset="-122"/>
                      </a:endParaRPr>
                    </a:p>
                  </a:txBody>
                  <a:tcPr anchor="ctr"/>
                </a:tc>
                <a:tc>
                  <a:txBody>
                    <a:bodyPr/>
                    <a:p>
                      <a:pPr algn="ctr"/>
                      <a:r>
                        <a:rPr lang="en-US" altLang="zh-CN" sz="1400" dirty="0">
                          <a:latin typeface="微软雅黑" panose="020B0503020204020204" charset="-122"/>
                          <a:ea typeface="微软雅黑" panose="020B0503020204020204" charset="-122"/>
                          <a:cs typeface="微软雅黑" panose="020B0503020204020204" charset="-122"/>
                          <a:sym typeface="+mn-ea"/>
                        </a:rPr>
                        <a:t>TSE</a:t>
                      </a:r>
                      <a:r>
                        <a:rPr lang="zh-CN" altLang="en-US" sz="1400" dirty="0">
                          <a:latin typeface="微软雅黑" panose="020B0503020204020204" charset="-122"/>
                          <a:ea typeface="微软雅黑" panose="020B0503020204020204" charset="-122"/>
                          <a:cs typeface="微软雅黑" panose="020B0503020204020204" charset="-122"/>
                          <a:sym typeface="+mn-ea"/>
                        </a:rPr>
                        <a:t>（</a:t>
                      </a:r>
                      <a:r>
                        <a:rPr lang="en-US" altLang="zh-CN" sz="1400" dirty="0">
                          <a:latin typeface="微软雅黑" panose="020B0503020204020204" charset="-122"/>
                          <a:ea typeface="微软雅黑" panose="020B0503020204020204" charset="-122"/>
                          <a:cs typeface="微软雅黑" panose="020B0503020204020204" charset="-122"/>
                          <a:sym typeface="+mn-ea"/>
                        </a:rPr>
                        <a:t>2021</a:t>
                      </a:r>
                      <a:r>
                        <a:rPr lang="zh-CN" altLang="en-US" sz="1400" dirty="0">
                          <a:latin typeface="微软雅黑" panose="020B0503020204020204" charset="-122"/>
                          <a:ea typeface="微软雅黑" panose="020B0503020204020204" charset="-122"/>
                          <a:cs typeface="微软雅黑" panose="020B0503020204020204" charset="-122"/>
                          <a:sym typeface="+mn-ea"/>
                        </a:rPr>
                        <a:t>）</a:t>
                      </a:r>
                      <a:endParaRPr lang="zh-CN" altLang="en-US" sz="1400" dirty="0">
                        <a:latin typeface="微软雅黑" panose="020B0503020204020204" charset="-122"/>
                        <a:ea typeface="微软雅黑" panose="020B0503020204020204" charset="-122"/>
                        <a:cs typeface="微软雅黑" panose="020B0503020204020204" charset="-122"/>
                        <a:sym typeface="+mn-ea"/>
                      </a:endParaRPr>
                    </a:p>
                    <a:p>
                      <a:pPr algn="ctr"/>
                      <a:r>
                        <a:rPr lang="en-US" altLang="zh-CN" sz="1400" dirty="0">
                          <a:latin typeface="微软雅黑" panose="020B0503020204020204" charset="-122"/>
                          <a:ea typeface="微软雅黑" panose="020B0503020204020204" charset="-122"/>
                          <a:cs typeface="微软雅黑" panose="020B0503020204020204" charset="-122"/>
                        </a:rPr>
                        <a:t>ICSE</a:t>
                      </a:r>
                      <a:r>
                        <a:rPr lang="zh-CN" altLang="en-US" sz="1400" dirty="0">
                          <a:latin typeface="微软雅黑" panose="020B0503020204020204" charset="-122"/>
                          <a:ea typeface="微软雅黑" panose="020B0503020204020204" charset="-122"/>
                          <a:cs typeface="微软雅黑" panose="020B0503020204020204" charset="-122"/>
                        </a:rPr>
                        <a:t>（</a:t>
                      </a:r>
                      <a:r>
                        <a:rPr lang="en-US" altLang="zh-CN" sz="1400" dirty="0">
                          <a:latin typeface="微软雅黑" panose="020B0503020204020204" charset="-122"/>
                          <a:ea typeface="微软雅黑" panose="020B0503020204020204" charset="-122"/>
                          <a:cs typeface="微软雅黑" panose="020B0503020204020204" charset="-122"/>
                        </a:rPr>
                        <a:t>2018</a:t>
                      </a:r>
                      <a:r>
                        <a:rPr lang="zh-CN" altLang="en-US" sz="1400" dirty="0">
                          <a:latin typeface="微软雅黑" panose="020B0503020204020204" charset="-122"/>
                          <a:ea typeface="微软雅黑" panose="020B0503020204020204" charset="-122"/>
                          <a:cs typeface="微软雅黑" panose="020B0503020204020204" charset="-122"/>
                        </a:rPr>
                        <a:t>）</a:t>
                      </a:r>
                      <a:endParaRPr lang="zh-CN" altLang="en-US" sz="1400" dirty="0">
                        <a:latin typeface="微软雅黑" panose="020B0503020204020204" charset="-122"/>
                        <a:ea typeface="微软雅黑" panose="020B0503020204020204" charset="-122"/>
                        <a:cs typeface="微软雅黑" panose="020B0503020204020204" charset="-122"/>
                      </a:endParaRPr>
                    </a:p>
                  </a:txBody>
                  <a:tcPr anchor="ctr"/>
                </a:tc>
                <a:tc vMerge="1">
                  <a:tcPr anchor="ctr"/>
                </a:tc>
                <a:tc vMerge="1">
                  <a:tcPr anchor="ctr"/>
                </a:tc>
              </a:tr>
              <a:tr h="686435">
                <a:tc>
                  <a:txBody>
                    <a:bodyPr/>
                    <a:p>
                      <a:pPr algn="ctr"/>
                      <a:r>
                        <a:rPr lang="zh-CN" altLang="en-US" sz="1400" b="1" dirty="0">
                          <a:latin typeface="Times New Roman" panose="02020603050405020304" pitchFamily="18" charset="0"/>
                          <a:ea typeface="微软雅黑" panose="020B0503020204020204" charset="-122"/>
                        </a:rPr>
                        <a:t>代码克隆</a:t>
                      </a:r>
                      <a:endParaRPr lang="zh-CN" altLang="en-US" sz="1400" b="1" dirty="0">
                        <a:latin typeface="Times New Roman" panose="02020603050405020304" pitchFamily="18" charset="0"/>
                        <a:ea typeface="微软雅黑" panose="020B0503020204020204" charset="-122"/>
                      </a:endParaRPr>
                    </a:p>
                  </a:txBody>
                  <a:tcPr anchor="ctr"/>
                </a:tc>
                <a:tc>
                  <a:txBody>
                    <a:bodyPr/>
                    <a:p>
                      <a:pPr algn="ctr"/>
                      <a:r>
                        <a:rPr lang="zh-CN" altLang="en-US" sz="1400" b="0" dirty="0">
                          <a:latin typeface="Times New Roman" panose="02020603050405020304" pitchFamily="18" charset="0"/>
                          <a:ea typeface="微软雅黑" panose="020B0503020204020204" charset="-122"/>
                        </a:rPr>
                        <a:t>文本、</a:t>
                      </a:r>
                      <a:r>
                        <a:rPr lang="en-US" altLang="zh-CN" sz="1400" b="0" dirty="0">
                          <a:latin typeface="Times New Roman" panose="02020603050405020304" pitchFamily="18" charset="0"/>
                          <a:ea typeface="微软雅黑" panose="020B0503020204020204" charset="-122"/>
                        </a:rPr>
                        <a:t>Token</a:t>
                      </a:r>
                      <a:r>
                        <a:rPr lang="zh-CN" altLang="en-US" sz="1400" b="0" dirty="0">
                          <a:latin typeface="Times New Roman" panose="02020603050405020304" pitchFamily="18" charset="0"/>
                          <a:ea typeface="微软雅黑" panose="020B0503020204020204" charset="-122"/>
                        </a:rPr>
                        <a:t>或抽象语法树</a:t>
                      </a:r>
                      <a:endParaRPr lang="zh-CN" altLang="en-US" sz="1400" b="0" dirty="0">
                        <a:latin typeface="Times New Roman" panose="02020603050405020304" pitchFamily="18" charset="0"/>
                        <a:ea typeface="微软雅黑" panose="020B0503020204020204" charset="-122"/>
                      </a:endParaRPr>
                    </a:p>
                  </a:txBody>
                  <a:tcPr anchor="ctr"/>
                </a:tc>
                <a:tc>
                  <a:txBody>
                    <a:bodyPr/>
                    <a:p>
                      <a:pPr algn="ctr"/>
                      <a:r>
                        <a:rPr lang="zh-CN" altLang="en-US" sz="1400" dirty="0">
                          <a:solidFill>
                            <a:schemeClr val="tx1"/>
                          </a:solidFill>
                          <a:latin typeface="微软雅黑" panose="020B0503020204020204" charset="-122"/>
                          <a:ea typeface="微软雅黑" panose="020B0503020204020204" charset="-122"/>
                          <a:sym typeface="+mn-ea"/>
                        </a:rPr>
                        <a:t>寻找代码克隆</a:t>
                      </a:r>
                      <a:endParaRPr lang="zh-CN" altLang="en-US" sz="1400" dirty="0">
                        <a:solidFill>
                          <a:schemeClr val="tx1"/>
                        </a:solidFill>
                        <a:latin typeface="微软雅黑" panose="020B0503020204020204" charset="-122"/>
                        <a:ea typeface="微软雅黑" panose="020B0503020204020204" charset="-122"/>
                        <a:sym typeface="+mn-ea"/>
                      </a:endParaRPr>
                    </a:p>
                  </a:txBody>
                  <a:tcPr anchor="ctr"/>
                </a:tc>
                <a:tc>
                  <a:txBody>
                    <a:bodyPr/>
                    <a:p>
                      <a:pPr marL="0" algn="ctr" defTabSz="914400" rtl="0" eaLnBrk="1" latinLnBrk="0" hangingPunct="1"/>
                      <a:r>
                        <a:rPr lang="zh-CN" altLang="en-US" sz="1400" kern="1200" dirty="0" smtClean="0">
                          <a:solidFill>
                            <a:schemeClr val="dk1"/>
                          </a:solidFill>
                          <a:latin typeface="微软雅黑" panose="020B0503020204020204" charset="-122"/>
                          <a:ea typeface="微软雅黑" panose="020B0503020204020204" charset="-122"/>
                          <a:cs typeface="+mn-cs"/>
                          <a:sym typeface="+mn-ea"/>
                        </a:rPr>
                        <a:t>IEICE（</a:t>
                      </a:r>
                      <a:r>
                        <a:rPr lang="en-US" altLang="zh-CN" sz="1400" kern="1200" dirty="0" smtClean="0">
                          <a:solidFill>
                            <a:schemeClr val="dk1"/>
                          </a:solidFill>
                          <a:latin typeface="微软雅黑" panose="020B0503020204020204" charset="-122"/>
                          <a:ea typeface="微软雅黑" panose="020B0503020204020204" charset="-122"/>
                          <a:cs typeface="+mn-cs"/>
                          <a:sym typeface="+mn-ea"/>
                        </a:rPr>
                        <a:t>2022</a:t>
                      </a:r>
                      <a:r>
                        <a:rPr lang="zh-CN" altLang="en-US" sz="1400" kern="1200" dirty="0" smtClean="0">
                          <a:solidFill>
                            <a:schemeClr val="dk1"/>
                          </a:solidFill>
                          <a:latin typeface="微软雅黑" panose="020B0503020204020204" charset="-122"/>
                          <a:ea typeface="微软雅黑" panose="020B0503020204020204" charset="-122"/>
                          <a:cs typeface="+mn-cs"/>
                          <a:sym typeface="+mn-ea"/>
                        </a:rPr>
                        <a:t>）</a:t>
                      </a:r>
                      <a:endParaRPr lang="zh-CN" altLang="en-US" sz="1400" kern="1200" dirty="0" smtClean="0">
                        <a:solidFill>
                          <a:schemeClr val="dk1"/>
                        </a:solidFill>
                        <a:latin typeface="微软雅黑" panose="020B0503020204020204" charset="-122"/>
                        <a:ea typeface="微软雅黑" panose="020B0503020204020204" charset="-122"/>
                        <a:cs typeface="+mn-cs"/>
                        <a:sym typeface="+mn-ea"/>
                      </a:endParaRPr>
                    </a:p>
                    <a:p>
                      <a:pPr marL="0" algn="ctr" defTabSz="914400" rtl="0" eaLnBrk="1" latinLnBrk="0" hangingPunct="1"/>
                      <a:r>
                        <a:rPr lang="en-US" altLang="zh-CN" sz="1400" kern="1200" dirty="0" smtClean="0">
                          <a:solidFill>
                            <a:schemeClr val="dk1"/>
                          </a:solidFill>
                          <a:latin typeface="微软雅黑" panose="020B0503020204020204" charset="-122"/>
                          <a:ea typeface="微软雅黑" panose="020B0503020204020204" charset="-122"/>
                          <a:cs typeface="+mn-cs"/>
                          <a:sym typeface="+mn-ea"/>
                        </a:rPr>
                        <a:t>JSS</a:t>
                      </a:r>
                      <a:r>
                        <a:rPr lang="zh-CN" altLang="en-US" sz="1400" kern="1200" dirty="0" smtClean="0">
                          <a:solidFill>
                            <a:schemeClr val="dk1"/>
                          </a:solidFill>
                          <a:latin typeface="微软雅黑" panose="020B0503020204020204" charset="-122"/>
                          <a:ea typeface="微软雅黑" panose="020B0503020204020204" charset="-122"/>
                          <a:cs typeface="+mn-cs"/>
                          <a:sym typeface="+mn-ea"/>
                        </a:rPr>
                        <a:t>（</a:t>
                      </a:r>
                      <a:r>
                        <a:rPr lang="en-US" altLang="zh-CN" sz="1400" kern="1200" dirty="0" smtClean="0">
                          <a:solidFill>
                            <a:schemeClr val="dk1"/>
                          </a:solidFill>
                          <a:latin typeface="微软雅黑" panose="020B0503020204020204" charset="-122"/>
                          <a:ea typeface="微软雅黑" panose="020B0503020204020204" charset="-122"/>
                          <a:cs typeface="+mn-cs"/>
                          <a:sym typeface="+mn-ea"/>
                        </a:rPr>
                        <a:t>2020</a:t>
                      </a:r>
                      <a:r>
                        <a:rPr lang="zh-CN" altLang="en-US" sz="1400" kern="1200" dirty="0" smtClean="0">
                          <a:solidFill>
                            <a:schemeClr val="dk1"/>
                          </a:solidFill>
                          <a:latin typeface="微软雅黑" panose="020B0503020204020204" charset="-122"/>
                          <a:ea typeface="微软雅黑" panose="020B0503020204020204" charset="-122"/>
                          <a:cs typeface="+mn-cs"/>
                          <a:sym typeface="+mn-ea"/>
                        </a:rPr>
                        <a:t>）</a:t>
                      </a:r>
                      <a:endParaRPr lang="zh-CN" altLang="en-US" sz="1400" kern="1200" dirty="0" smtClean="0">
                        <a:solidFill>
                          <a:schemeClr val="dk1"/>
                        </a:solidFill>
                        <a:latin typeface="微软雅黑" panose="020B0503020204020204" charset="-122"/>
                        <a:ea typeface="微软雅黑" panose="020B0503020204020204" charset="-122"/>
                        <a:cs typeface="+mn-cs"/>
                        <a:sym typeface="+mn-ea"/>
                      </a:endParaRPr>
                    </a:p>
                  </a:txBody>
                  <a:tcPr anchor="ctr"/>
                </a:tc>
                <a:tc>
                  <a:txBody>
                    <a:bodyPr/>
                    <a:p>
                      <a:pPr marL="0" algn="ctr" defTabSz="914400" rtl="0" eaLnBrk="1" latinLnBrk="0" hangingPunct="1"/>
                      <a:r>
                        <a:rPr lang="zh-CN" altLang="en-US" sz="1400" kern="1200" dirty="0">
                          <a:solidFill>
                            <a:schemeClr val="dk1"/>
                          </a:solidFill>
                          <a:latin typeface="Times New Roman" panose="02020603050405020304" pitchFamily="18" charset="0"/>
                          <a:ea typeface="微软雅黑" panose="020B0503020204020204" charset="-122"/>
                          <a:cs typeface="+mn-cs"/>
                        </a:rPr>
                        <a:t>有效寻找不同程度的</a:t>
                      </a:r>
                      <a:r>
                        <a:rPr lang="zh-CN" altLang="en-US" sz="1400" dirty="0">
                          <a:latin typeface="Times New Roman" panose="02020603050405020304" pitchFamily="18" charset="0"/>
                          <a:ea typeface="微软雅黑" panose="020B0503020204020204" charset="-122"/>
                          <a:sym typeface="+mn-ea"/>
                        </a:rPr>
                        <a:t>相似</a:t>
                      </a:r>
                      <a:r>
                        <a:rPr lang="zh-CN" altLang="en-US" sz="1400" kern="1200" dirty="0">
                          <a:solidFill>
                            <a:schemeClr val="dk1"/>
                          </a:solidFill>
                          <a:latin typeface="Times New Roman" panose="02020603050405020304" pitchFamily="18" charset="0"/>
                          <a:ea typeface="微软雅黑" panose="020B0503020204020204" charset="-122"/>
                          <a:cs typeface="+mn-cs"/>
                        </a:rPr>
                        <a:t>代码</a:t>
                      </a:r>
                      <a:endParaRPr lang="zh-CN" altLang="en-US" sz="1400" kern="1200" dirty="0">
                        <a:solidFill>
                          <a:schemeClr val="dk1"/>
                        </a:solidFill>
                        <a:latin typeface="Times New Roman" panose="02020603050405020304" pitchFamily="18" charset="0"/>
                        <a:ea typeface="微软雅黑" panose="020B0503020204020204" charset="-122"/>
                        <a:cs typeface="+mn-cs"/>
                      </a:endParaRPr>
                    </a:p>
                  </a:txBody>
                  <a:tcPr anchor="ctr"/>
                </a:tc>
                <a:tc>
                  <a:txBody>
                    <a:bodyPr/>
                    <a:p>
                      <a:pPr marL="0" algn="ctr" defTabSz="914400" rtl="0" eaLnBrk="1" latinLnBrk="0" hangingPunct="1">
                        <a:buNone/>
                      </a:pPr>
                      <a:r>
                        <a:rPr lang="zh-CN" altLang="en-US" sz="1400" kern="1200" dirty="0">
                          <a:solidFill>
                            <a:schemeClr val="dk1"/>
                          </a:solidFill>
                          <a:latin typeface="Times New Roman" panose="02020603050405020304" pitchFamily="18" charset="0"/>
                          <a:ea typeface="微软雅黑" panose="020B0503020204020204" charset="-122"/>
                          <a:cs typeface="+mn-cs"/>
                        </a:rPr>
                        <a:t>漏洞与</a:t>
                      </a:r>
                      <a:r>
                        <a:rPr lang="en-US" altLang="zh-CN" sz="1400" kern="1200" dirty="0">
                          <a:solidFill>
                            <a:schemeClr val="dk1"/>
                          </a:solidFill>
                          <a:latin typeface="Times New Roman" panose="02020603050405020304" pitchFamily="18" charset="0"/>
                          <a:ea typeface="微软雅黑" panose="020B0503020204020204" charset="-122"/>
                          <a:cs typeface="+mn-cs"/>
                        </a:rPr>
                        <a:t>Gas</a:t>
                      </a:r>
                      <a:r>
                        <a:rPr lang="zh-CN" altLang="en-US" sz="1400" kern="1200" dirty="0">
                          <a:solidFill>
                            <a:schemeClr val="dk1"/>
                          </a:solidFill>
                          <a:latin typeface="Times New Roman" panose="02020603050405020304" pitchFamily="18" charset="0"/>
                          <a:ea typeface="微软雅黑" panose="020B0503020204020204" charset="-122"/>
                          <a:cs typeface="+mn-cs"/>
                        </a:rPr>
                        <a:t>低效模式定位一致</a:t>
                      </a:r>
                      <a:endParaRPr lang="zh-CN" altLang="en-US" sz="1400" kern="1200" dirty="0">
                        <a:solidFill>
                          <a:schemeClr val="dk1"/>
                        </a:solidFill>
                        <a:latin typeface="Times New Roman" panose="02020603050405020304" pitchFamily="18" charset="0"/>
                        <a:ea typeface="微软雅黑" panose="020B0503020204020204" charset="-122"/>
                        <a:cs typeface="+mn-cs"/>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23164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论文主要工作</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6860" y="1633220"/>
            <a:ext cx="8667750" cy="2306955"/>
          </a:xfrm>
          <a:prstGeom prst="rect">
            <a:avLst/>
          </a:prstGeom>
          <a:noFill/>
        </p:spPr>
        <p:txBody>
          <a:bodyPr wrap="square" rtlCol="0" anchor="t">
            <a:spAutoFit/>
          </a:bodyPr>
          <a:p>
            <a:pPr marL="285750" indent="-285750">
              <a:buClr>
                <a:schemeClr val="accent6">
                  <a:lumMod val="75000"/>
                </a:schemeClr>
              </a:buClr>
              <a:buFont typeface="Wingdings" panose="05000000000000000000" pitchFamily="2" charset="2"/>
              <a:buChar char="n"/>
            </a:pPr>
            <a:r>
              <a:rPr lang="zh-CN" altLang="en-US" b="1" dirty="0">
                <a:latin typeface="Times New Roman" panose="02020603050405020304" pitchFamily="18" charset="0"/>
                <a:ea typeface="微软雅黑" panose="020B0503020204020204" charset="-122"/>
                <a:sym typeface="+mn-ea"/>
              </a:rPr>
              <a:t>问题一：问答网站代码片段不可编译，无法检测漏洞与</a:t>
            </a:r>
            <a:r>
              <a:rPr lang="en-US" altLang="zh-CN" b="1" dirty="0">
                <a:latin typeface="Times New Roman" panose="02020603050405020304" pitchFamily="18" charset="0"/>
                <a:ea typeface="微软雅黑" panose="020B0503020204020204" charset="-122"/>
                <a:sym typeface="+mn-ea"/>
              </a:rPr>
              <a:t>Gas</a:t>
            </a:r>
            <a:r>
              <a:rPr lang="zh-CN" altLang="en-US" b="1" dirty="0">
                <a:latin typeface="Times New Roman" panose="02020603050405020304" pitchFamily="18" charset="0"/>
                <a:ea typeface="微软雅黑" panose="020B0503020204020204" charset="-122"/>
                <a:sym typeface="+mn-ea"/>
              </a:rPr>
              <a:t>低效模式</a:t>
            </a:r>
            <a:endParaRPr lang="zh-CN" altLang="en-US" b="1" dirty="0">
              <a:latin typeface="Times New Roman" panose="02020603050405020304" pitchFamily="18" charset="0"/>
              <a:ea typeface="微软雅黑" panose="020B0503020204020204" charset="-122"/>
              <a:sym typeface="+mn-ea"/>
            </a:endParaRPr>
          </a:p>
          <a:p>
            <a:pPr marL="0" lvl="2" indent="-285750">
              <a:buClr>
                <a:schemeClr val="accent6">
                  <a:lumMod val="75000"/>
                </a:schemeClr>
              </a:buClr>
              <a:buFont typeface="Wingdings" panose="05000000000000000000" pitchFamily="2" charset="2"/>
              <a:buChar char="n"/>
            </a:pPr>
            <a:r>
              <a:rPr lang="zh-CN" altLang="en-US" b="1" dirty="0">
                <a:latin typeface="Times New Roman" panose="02020603050405020304" pitchFamily="18" charset="0"/>
                <a:ea typeface="微软雅黑" panose="020B0503020204020204" charset="-122"/>
              </a:rPr>
              <a:t>思路：</a:t>
            </a:r>
            <a:r>
              <a:rPr lang="zh-CN" altLang="en-US" dirty="0">
                <a:latin typeface="Times New Roman" panose="02020603050405020304" pitchFamily="18" charset="0"/>
                <a:ea typeface="微软雅黑" panose="020B0503020204020204" charset="-122"/>
                <a:sym typeface="+mn-ea"/>
              </a:rPr>
              <a:t>找到包含代码片段的开源合约，将它的漏洞与Gas低效模</a:t>
            </a:r>
            <a:r>
              <a:rPr lang="zh-CN" altLang="en-US" dirty="0">
                <a:latin typeface="Times New Roman" panose="02020603050405020304" pitchFamily="18" charset="0"/>
                <a:ea typeface="微软雅黑" panose="020B0503020204020204" charset="-122"/>
                <a:sym typeface="+mn-ea"/>
              </a:rPr>
              <a:t>式</a:t>
            </a:r>
            <a:r>
              <a:rPr lang="zh-CN" altLang="en-US" dirty="0">
                <a:solidFill>
                  <a:srgbClr val="FF0000"/>
                </a:solidFill>
                <a:latin typeface="Times New Roman" panose="02020603050405020304" pitchFamily="18" charset="0"/>
                <a:ea typeface="微软雅黑" panose="020B0503020204020204" charset="-122"/>
                <a:sym typeface="+mn-ea"/>
              </a:rPr>
              <a:t>定位</a:t>
            </a:r>
            <a:r>
              <a:rPr lang="zh-CN" altLang="en-US" dirty="0">
                <a:latin typeface="Times New Roman" panose="02020603050405020304" pitchFamily="18" charset="0"/>
                <a:ea typeface="微软雅黑" panose="020B0503020204020204" charset="-122"/>
                <a:sym typeface="+mn-ea"/>
              </a:rPr>
              <a:t>到代码片段</a:t>
            </a:r>
            <a:endParaRPr lang="zh-CN" altLang="en-US" dirty="0">
              <a:latin typeface="Times New Roman" panose="02020603050405020304" pitchFamily="18" charset="0"/>
              <a:ea typeface="微软雅黑" panose="020B0503020204020204" charset="-122"/>
              <a:sym typeface="+mn-ea"/>
            </a:endParaRPr>
          </a:p>
          <a:p>
            <a:pPr marL="0" lvl="2" indent="-285750">
              <a:buClr>
                <a:schemeClr val="accent6">
                  <a:lumMod val="75000"/>
                </a:schemeClr>
              </a:buClr>
              <a:buFont typeface="Wingdings" panose="05000000000000000000" pitchFamily="2" charset="2"/>
              <a:buChar char="n"/>
            </a:pPr>
            <a:r>
              <a:rPr lang="zh-CN" altLang="en-US" b="1" dirty="0">
                <a:latin typeface="Times New Roman" panose="02020603050405020304" pitchFamily="18" charset="0"/>
                <a:ea typeface="微软雅黑" panose="020B0503020204020204" charset="-122"/>
              </a:rPr>
              <a:t>主要工作一：</a:t>
            </a:r>
            <a:endParaRPr lang="zh-CN" altLang="en-US" b="1" dirty="0">
              <a:latin typeface="Times New Roman" panose="02020603050405020304" pitchFamily="18" charset="0"/>
              <a:ea typeface="微软雅黑" panose="020B0503020204020204" charset="-122"/>
            </a:endParaRPr>
          </a:p>
          <a:p>
            <a:pPr lvl="1" indent="-285750">
              <a:buClr>
                <a:schemeClr val="accent6">
                  <a:lumMod val="75000"/>
                </a:schemeClr>
              </a:buClr>
              <a:buFont typeface="Wingdings" panose="05000000000000000000" charset="0"/>
              <a:buChar char="p"/>
            </a:pPr>
            <a:r>
              <a:rPr lang="zh-CN" altLang="en-US" b="1" dirty="0">
                <a:latin typeface="Times New Roman" panose="02020603050405020304" pitchFamily="18" charset="0"/>
                <a:ea typeface="微软雅黑" panose="020B0503020204020204" charset="-122"/>
                <a:sym typeface="+mn-ea"/>
              </a:rPr>
              <a:t>相似代码匹配方法</a:t>
            </a:r>
            <a:endParaRPr lang="zh-CN" altLang="en-US" b="1" dirty="0">
              <a:latin typeface="Times New Roman" panose="02020603050405020304" pitchFamily="18" charset="0"/>
              <a:ea typeface="微软雅黑" panose="020B0503020204020204" charset="-122"/>
              <a:sym typeface="+mn-ea"/>
            </a:endParaRPr>
          </a:p>
          <a:p>
            <a:pPr lvl="2" indent="-285750">
              <a:buClr>
                <a:schemeClr val="accent6">
                  <a:lumMod val="75000"/>
                </a:schemeClr>
              </a:buClr>
              <a:buFont typeface="Wingdings" panose="05000000000000000000" charset="0"/>
              <a:buChar char="p"/>
            </a:pPr>
            <a:r>
              <a:rPr lang="zh-CN" altLang="en-US" dirty="0">
                <a:latin typeface="Times New Roman" panose="02020603050405020304" pitchFamily="18" charset="0"/>
                <a:ea typeface="微软雅黑" panose="020B0503020204020204" charset="-122"/>
                <a:sym typeface="+mn-ea"/>
              </a:rPr>
              <a:t>根据智能合约的漏洞与Gas低效模式的特点，提出一种能够保证漏洞与</a:t>
            </a:r>
            <a:r>
              <a:rPr lang="en-US" altLang="zh-CN" dirty="0">
                <a:latin typeface="Times New Roman" panose="02020603050405020304" pitchFamily="18" charset="0"/>
                <a:ea typeface="微软雅黑" panose="020B0503020204020204" charset="-122"/>
                <a:sym typeface="+mn-ea"/>
              </a:rPr>
              <a:t>Gas</a:t>
            </a:r>
            <a:r>
              <a:rPr lang="zh-CN" altLang="en-US" dirty="0">
                <a:latin typeface="Times New Roman" panose="02020603050405020304" pitchFamily="18" charset="0"/>
                <a:ea typeface="微软雅黑" panose="020B0503020204020204" charset="-122"/>
                <a:sym typeface="+mn-ea"/>
              </a:rPr>
              <a:t>低效模式</a:t>
            </a:r>
            <a:r>
              <a:rPr lang="zh-CN" altLang="en-US" dirty="0">
                <a:solidFill>
                  <a:srgbClr val="FF0000"/>
                </a:solidFill>
                <a:latin typeface="Times New Roman" panose="02020603050405020304" pitchFamily="18" charset="0"/>
                <a:ea typeface="微软雅黑" panose="020B0503020204020204" charset="-122"/>
                <a:sym typeface="+mn-ea"/>
              </a:rPr>
              <a:t>定位一致</a:t>
            </a:r>
            <a:r>
              <a:rPr lang="zh-CN" altLang="en-US" dirty="0">
                <a:latin typeface="Times New Roman" panose="02020603050405020304" pitchFamily="18" charset="0"/>
                <a:ea typeface="微软雅黑" panose="020B0503020204020204" charset="-122"/>
                <a:sym typeface="+mn-ea"/>
              </a:rPr>
              <a:t>的</a:t>
            </a:r>
            <a:r>
              <a:rPr lang="zh-CN" altLang="en-US" dirty="0">
                <a:solidFill>
                  <a:srgbClr val="FF0000"/>
                </a:solidFill>
                <a:latin typeface="Times New Roman" panose="02020603050405020304" pitchFamily="18" charset="0"/>
                <a:ea typeface="微软雅黑" panose="020B0503020204020204" charset="-122"/>
                <a:sym typeface="+mn-ea"/>
              </a:rPr>
              <a:t>代码克隆</a:t>
            </a:r>
            <a:r>
              <a:rPr lang="zh-CN" altLang="en-US" dirty="0">
                <a:latin typeface="Times New Roman" panose="02020603050405020304" pitchFamily="18" charset="0"/>
                <a:ea typeface="微软雅黑" panose="020B0503020204020204" charset="-122"/>
                <a:sym typeface="+mn-ea"/>
              </a:rPr>
              <a:t>方法</a:t>
            </a:r>
            <a:endParaRPr lang="zh-CN" altLang="en-US" dirty="0">
              <a:latin typeface="Times New Roman" panose="02020603050405020304" pitchFamily="18" charset="0"/>
              <a:ea typeface="微软雅黑" panose="020B0503020204020204" charset="-122"/>
              <a:sym typeface="+mn-ea"/>
            </a:endParaRPr>
          </a:p>
          <a:p>
            <a:pPr marL="1200150" lvl="2" indent="-285750">
              <a:buClr>
                <a:schemeClr val="accent6">
                  <a:lumMod val="75000"/>
                </a:schemeClr>
              </a:buClr>
              <a:buFont typeface="Wingdings" panose="05000000000000000000" pitchFamily="2" charset="2"/>
              <a:buChar char="p"/>
            </a:pPr>
            <a:endParaRPr lang="en-US" altLang="zh-CN" dirty="0">
              <a:latin typeface="Times New Roman" panose="02020603050405020304" pitchFamily="18" charset="0"/>
              <a:ea typeface="微软雅黑" panose="020B0503020204020204" charset="-122"/>
            </a:endParaRPr>
          </a:p>
          <a:p>
            <a:pPr lvl="1" indent="0">
              <a:buClr>
                <a:schemeClr val="accent6">
                  <a:lumMod val="75000"/>
                </a:schemeClr>
              </a:buClr>
              <a:buFont typeface="Wingdings" panose="05000000000000000000" pitchFamily="2" charset="2"/>
              <a:buNone/>
            </a:pP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p:nvPr/>
        </p:nvPicPr>
        <p:blipFill>
          <a:blip r:embed="rId2"/>
          <a:stretch>
            <a:fillRect/>
          </a:stretch>
        </p:blipFill>
        <p:spPr>
          <a:xfrm>
            <a:off x="47625" y="3541395"/>
            <a:ext cx="9048115" cy="28060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23164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论文主要工作</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6860" y="1567180"/>
            <a:ext cx="8705215" cy="2584450"/>
          </a:xfrm>
          <a:prstGeom prst="rect">
            <a:avLst/>
          </a:prstGeom>
          <a:noFill/>
        </p:spPr>
        <p:txBody>
          <a:bodyPr wrap="square" rtlCol="0" anchor="t">
            <a:spAutoFit/>
          </a:bodyPr>
          <a:p>
            <a:pPr marL="285750" indent="-285750">
              <a:buClr>
                <a:schemeClr val="accent6">
                  <a:lumMod val="75000"/>
                </a:schemeClr>
              </a:buClr>
              <a:buFont typeface="Wingdings" panose="05000000000000000000" pitchFamily="2" charset="2"/>
              <a:buChar char="n"/>
            </a:pPr>
            <a:r>
              <a:rPr lang="zh-CN" altLang="en-US" b="1" dirty="0">
                <a:latin typeface="Times New Roman" panose="02020603050405020304" pitchFamily="18" charset="0"/>
                <a:ea typeface="微软雅黑" panose="020B0503020204020204" charset="-122"/>
                <a:sym typeface="+mn-ea"/>
              </a:rPr>
              <a:t>问题二：如何进行StackOverflow下智能合约代码片段的大规模安全性与高效性研究与扩散分析</a:t>
            </a:r>
            <a:endParaRPr lang="zh-CN" altLang="en-US" b="1" dirty="0">
              <a:latin typeface="Times New Roman" panose="02020603050405020304" pitchFamily="18" charset="0"/>
              <a:ea typeface="微软雅黑" panose="020B0503020204020204" charset="-122"/>
              <a:sym typeface="+mn-ea"/>
            </a:endParaRPr>
          </a:p>
          <a:p>
            <a:pPr marL="285750" indent="-285750">
              <a:buClr>
                <a:schemeClr val="accent6">
                  <a:lumMod val="75000"/>
                </a:schemeClr>
              </a:buClr>
              <a:buFont typeface="Wingdings" panose="05000000000000000000" charset="0"/>
              <a:buChar char="n"/>
            </a:pPr>
            <a:r>
              <a:rPr lang="zh-CN" altLang="en-US" b="1" dirty="0">
                <a:latin typeface="Times New Roman" panose="02020603050405020304" pitchFamily="18" charset="0"/>
                <a:ea typeface="微软雅黑" panose="020B0503020204020204" charset="-122"/>
              </a:rPr>
              <a:t>主要工作二：</a:t>
            </a:r>
            <a:endParaRPr lang="zh-CN" altLang="en-US" b="1" dirty="0">
              <a:latin typeface="Times New Roman" panose="02020603050405020304" pitchFamily="18" charset="0"/>
              <a:ea typeface="微软雅黑" panose="020B0503020204020204" charset="-122"/>
            </a:endParaRPr>
          </a:p>
          <a:p>
            <a:pPr marL="742950" lvl="1" indent="-285750">
              <a:buClr>
                <a:schemeClr val="accent6">
                  <a:lumMod val="75000"/>
                </a:schemeClr>
              </a:buClr>
              <a:buFont typeface="Wingdings" panose="05000000000000000000" pitchFamily="2" charset="2"/>
              <a:buChar char="p"/>
            </a:pPr>
            <a:r>
              <a:rPr lang="zh-CN" altLang="en-US" b="1" dirty="0">
                <a:latin typeface="Times New Roman" panose="02020603050405020304" pitchFamily="18" charset="0"/>
                <a:ea typeface="微软雅黑" panose="020B0503020204020204" charset="-122"/>
              </a:rPr>
              <a:t>问答网站智能合约代码片段的安全性与高效性的</a:t>
            </a:r>
            <a:r>
              <a:rPr lang="zh-CN" altLang="en-US" b="1" dirty="0">
                <a:latin typeface="Times New Roman" panose="02020603050405020304" pitchFamily="18" charset="0"/>
                <a:ea typeface="微软雅黑" panose="020B0503020204020204" charset="-122"/>
              </a:rPr>
              <a:t>实证研究方法</a:t>
            </a:r>
            <a:endParaRPr lang="zh-CN" altLang="en-US" b="1" dirty="0">
              <a:latin typeface="Times New Roman" panose="02020603050405020304" pitchFamily="18" charset="0"/>
              <a:ea typeface="微软雅黑" panose="020B0503020204020204" charset="-122"/>
            </a:endParaRPr>
          </a:p>
          <a:p>
            <a:pPr marL="1200150" lvl="2" indent="-285750">
              <a:buClr>
                <a:schemeClr val="accent6">
                  <a:lumMod val="75000"/>
                </a:schemeClr>
              </a:buClr>
              <a:buFont typeface="Wingdings" panose="05000000000000000000" pitchFamily="2" charset="2"/>
              <a:buChar char="p"/>
            </a:pPr>
            <a:r>
              <a:rPr lang="zh-CN" altLang="en-US" dirty="0">
                <a:latin typeface="Times New Roman" panose="02020603050405020304" pitchFamily="18" charset="0"/>
                <a:ea typeface="微软雅黑" panose="020B0503020204020204" charset="-122"/>
                <a:sym typeface="+mn-ea"/>
              </a:rPr>
              <a:t>调研漏洞与</a:t>
            </a:r>
            <a:r>
              <a:rPr lang="en-US" altLang="zh-CN" dirty="0">
                <a:latin typeface="Times New Roman" panose="02020603050405020304" pitchFamily="18" charset="0"/>
                <a:ea typeface="微软雅黑" panose="020B0503020204020204" charset="-122"/>
                <a:sym typeface="+mn-ea"/>
              </a:rPr>
              <a:t>Gas</a:t>
            </a:r>
            <a:r>
              <a:rPr lang="zh-CN" altLang="en-US" dirty="0">
                <a:latin typeface="Times New Roman" panose="02020603050405020304" pitchFamily="18" charset="0"/>
                <a:ea typeface="微软雅黑" panose="020B0503020204020204" charset="-122"/>
                <a:sym typeface="+mn-ea"/>
              </a:rPr>
              <a:t>低效模式检测工具，确定工具组合，检测完整合约，定位漏洞与</a:t>
            </a:r>
            <a:r>
              <a:rPr lang="en-US" altLang="zh-CN" dirty="0">
                <a:latin typeface="Times New Roman" panose="02020603050405020304" pitchFamily="18" charset="0"/>
                <a:ea typeface="微软雅黑" panose="020B0503020204020204" charset="-122"/>
                <a:sym typeface="+mn-ea"/>
              </a:rPr>
              <a:t>Gas</a:t>
            </a:r>
            <a:r>
              <a:rPr lang="zh-CN" altLang="en-US" dirty="0">
                <a:latin typeface="Times New Roman" panose="02020603050405020304" pitchFamily="18" charset="0"/>
                <a:ea typeface="微软雅黑" panose="020B0503020204020204" charset="-122"/>
                <a:sym typeface="+mn-ea"/>
              </a:rPr>
              <a:t>低效模式到</a:t>
            </a:r>
            <a:r>
              <a:rPr lang="zh-CN" altLang="en-US" dirty="0">
                <a:latin typeface="Times New Roman" panose="02020603050405020304" pitchFamily="18" charset="0"/>
                <a:ea typeface="微软雅黑" panose="020B0503020204020204" charset="-122"/>
                <a:sym typeface="+mn-ea"/>
              </a:rPr>
              <a:t>代码片段</a:t>
            </a:r>
            <a:endParaRPr lang="zh-CN" altLang="en-US" dirty="0">
              <a:latin typeface="Times New Roman" panose="02020603050405020304" pitchFamily="18" charset="0"/>
              <a:ea typeface="微软雅黑" panose="020B0503020204020204" charset="-122"/>
              <a:sym typeface="+mn-ea"/>
            </a:endParaRPr>
          </a:p>
          <a:p>
            <a:pPr marL="1200150" lvl="2" indent="-285750">
              <a:buClr>
                <a:schemeClr val="accent6">
                  <a:lumMod val="75000"/>
                </a:schemeClr>
              </a:buClr>
              <a:buFont typeface="Wingdings" panose="05000000000000000000" pitchFamily="2" charset="2"/>
              <a:buChar char="p"/>
            </a:pPr>
            <a:r>
              <a:rPr lang="zh-CN" altLang="en-US" dirty="0">
                <a:latin typeface="Times New Roman" panose="02020603050405020304" pitchFamily="18" charset="0"/>
                <a:ea typeface="微软雅黑" panose="020B0503020204020204" charset="-122"/>
                <a:sym typeface="+mn-ea"/>
              </a:rPr>
              <a:t>通过检测开源项目</a:t>
            </a:r>
            <a:r>
              <a:rPr lang="zh-CN" altLang="en-US" dirty="0">
                <a:solidFill>
                  <a:srgbClr val="FF0000"/>
                </a:solidFill>
                <a:latin typeface="Times New Roman" panose="02020603050405020304" pitchFamily="18" charset="0"/>
                <a:ea typeface="微软雅黑" panose="020B0503020204020204" charset="-122"/>
                <a:sym typeface="+mn-ea"/>
              </a:rPr>
              <a:t>重用</a:t>
            </a:r>
            <a:r>
              <a:rPr lang="zh-CN" altLang="en-US" dirty="0">
                <a:latin typeface="Times New Roman" panose="02020603050405020304" pitchFamily="18" charset="0"/>
                <a:ea typeface="微软雅黑" panose="020B0503020204020204" charset="-122"/>
                <a:sym typeface="+mn-ea"/>
              </a:rPr>
              <a:t>，</a:t>
            </a:r>
            <a:r>
              <a:rPr lang="en-US" altLang="zh-CN" dirty="0">
                <a:latin typeface="Times New Roman" panose="02020603050405020304" pitchFamily="18" charset="0"/>
                <a:ea typeface="微软雅黑" panose="020B0503020204020204" charset="-122"/>
                <a:sym typeface="+mn-ea"/>
              </a:rPr>
              <a:t>确定</a:t>
            </a:r>
            <a:r>
              <a:rPr lang="zh-CN" altLang="en-US" dirty="0">
                <a:latin typeface="Times New Roman" panose="02020603050405020304" pitchFamily="18" charset="0"/>
                <a:ea typeface="微软雅黑" panose="020B0503020204020204" charset="-122"/>
                <a:sym typeface="+mn-ea"/>
              </a:rPr>
              <a:t>漏洞与</a:t>
            </a:r>
            <a:r>
              <a:rPr lang="en-US" altLang="zh-CN" dirty="0">
                <a:latin typeface="Times New Roman" panose="02020603050405020304" pitchFamily="18" charset="0"/>
                <a:ea typeface="微软雅黑" panose="020B0503020204020204" charset="-122"/>
                <a:sym typeface="+mn-ea"/>
              </a:rPr>
              <a:t>Gas</a:t>
            </a:r>
            <a:r>
              <a:rPr lang="zh-CN" altLang="en-US" dirty="0">
                <a:latin typeface="Times New Roman" panose="02020603050405020304" pitchFamily="18" charset="0"/>
                <a:ea typeface="微软雅黑" panose="020B0503020204020204" charset="-122"/>
                <a:sym typeface="+mn-ea"/>
              </a:rPr>
              <a:t>低效模式</a:t>
            </a:r>
            <a:r>
              <a:rPr lang="en-US" altLang="zh-CN" dirty="0">
                <a:latin typeface="Times New Roman" panose="02020603050405020304" pitchFamily="18" charset="0"/>
                <a:ea typeface="微软雅黑" panose="020B0503020204020204" charset="-122"/>
                <a:sym typeface="+mn-ea"/>
              </a:rPr>
              <a:t>在现实环境的</a:t>
            </a:r>
            <a:r>
              <a:rPr lang="en-US" altLang="zh-CN" dirty="0">
                <a:solidFill>
                  <a:srgbClr val="FF0000"/>
                </a:solidFill>
                <a:latin typeface="Times New Roman" panose="02020603050405020304" pitchFamily="18" charset="0"/>
                <a:ea typeface="微软雅黑" panose="020B0503020204020204" charset="-122"/>
                <a:sym typeface="+mn-ea"/>
              </a:rPr>
              <a:t>扩散</a:t>
            </a:r>
            <a:r>
              <a:rPr lang="en-US" altLang="zh-CN" dirty="0">
                <a:latin typeface="Times New Roman" panose="02020603050405020304" pitchFamily="18" charset="0"/>
                <a:ea typeface="微软雅黑" panose="020B0503020204020204" charset="-122"/>
                <a:sym typeface="+mn-ea"/>
              </a:rPr>
              <a:t>情况</a:t>
            </a:r>
            <a:endParaRPr lang="en-US" altLang="zh-CN" dirty="0">
              <a:latin typeface="Times New Roman" panose="02020603050405020304" pitchFamily="18" charset="0"/>
              <a:ea typeface="微软雅黑" panose="020B0503020204020204" charset="-122"/>
            </a:endParaRPr>
          </a:p>
          <a:p>
            <a:pPr marL="1200150" lvl="2" indent="-285750">
              <a:buClr>
                <a:schemeClr val="accent6">
                  <a:lumMod val="75000"/>
                </a:schemeClr>
              </a:buClr>
              <a:buFont typeface="Wingdings" panose="05000000000000000000" pitchFamily="2" charset="2"/>
              <a:buChar char="p"/>
            </a:pPr>
            <a:endParaRPr lang="en-US" altLang="zh-CN" dirty="0">
              <a:latin typeface="Times New Roman" panose="02020603050405020304" pitchFamily="18" charset="0"/>
              <a:ea typeface="微软雅黑" panose="020B0503020204020204" charset="-122"/>
            </a:endParaRPr>
          </a:p>
          <a:p>
            <a:pPr lvl="1" indent="0">
              <a:buClr>
                <a:schemeClr val="accent6">
                  <a:lumMod val="75000"/>
                </a:schemeClr>
              </a:buClr>
              <a:buFont typeface="Wingdings" panose="05000000000000000000" pitchFamily="2" charset="2"/>
              <a:buNone/>
            </a:pP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0" name="图片 119"/>
          <p:cNvPicPr/>
          <p:nvPr/>
        </p:nvPicPr>
        <p:blipFill>
          <a:blip r:embed="rId2"/>
          <a:stretch>
            <a:fillRect/>
          </a:stretch>
        </p:blipFill>
        <p:spPr>
          <a:xfrm>
            <a:off x="1914525" y="3538855"/>
            <a:ext cx="5477510" cy="30651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文本框 122"/>
          <p:cNvSpPr txBox="1"/>
          <p:nvPr/>
        </p:nvSpPr>
        <p:spPr>
          <a:xfrm>
            <a:off x="729017" y="2296947"/>
            <a:ext cx="902811" cy="523220"/>
          </a:xfrm>
          <a:prstGeom prst="rect">
            <a:avLst/>
          </a:prstGeom>
          <a:noFill/>
        </p:spPr>
        <p:txBody>
          <a:bodyPr wrap="none" rtlCol="0">
            <a:spAutoFit/>
          </a:bodyPr>
          <a:lstStyle/>
          <a:p>
            <a:r>
              <a:rPr lang="zh-CN" altLang="en-US" sz="2800" b="1" dirty="0">
                <a:solidFill>
                  <a:srgbClr val="005825"/>
                </a:solidFill>
                <a:latin typeface="华文楷体" panose="02010600040101010101" pitchFamily="2" charset="-122"/>
                <a:ea typeface="华文楷体" panose="02010600040101010101" pitchFamily="2" charset="-122"/>
              </a:rPr>
              <a:t>目录</a:t>
            </a:r>
            <a:endParaRPr lang="zh-CN" altLang="en-US" sz="2800" b="1" dirty="0">
              <a:solidFill>
                <a:srgbClr val="005825"/>
              </a:solidFill>
              <a:latin typeface="华文楷体" panose="02010600040101010101" pitchFamily="2" charset="-122"/>
              <a:ea typeface="华文楷体" panose="02010600040101010101" pitchFamily="2" charset="-122"/>
            </a:endParaRPr>
          </a:p>
        </p:txBody>
      </p:sp>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313714"/>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838200" y="2892878"/>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821784" y="5406094"/>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729995" y="2978852"/>
            <a:ext cx="377026"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1</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81" name="文本框 80"/>
          <p:cNvSpPr txBox="1"/>
          <p:nvPr/>
        </p:nvSpPr>
        <p:spPr>
          <a:xfrm>
            <a:off x="1188439" y="3045578"/>
            <a:ext cx="1706880" cy="398780"/>
          </a:xfrm>
          <a:prstGeom prst="rect">
            <a:avLst/>
          </a:prstGeom>
          <a:noFill/>
        </p:spPr>
        <p:txBody>
          <a:bodyPr wrap="none" rtlCol="0">
            <a:spAutoFit/>
          </a:bodyPr>
          <a:lstStyle/>
          <a:p>
            <a:pPr algn="l"/>
            <a:r>
              <a:rPr lang="zh-CN" altLang="en-US" sz="2000" dirty="0">
                <a:solidFill>
                  <a:schemeClr val="bg1">
                    <a:lumMod val="85000"/>
                  </a:schemeClr>
                </a:solidFill>
                <a:ea typeface="华文楷体" panose="02010600040101010101" pitchFamily="2" charset="-122"/>
                <a:sym typeface="+mn-ea"/>
              </a:rPr>
              <a:t>论文研究背景</a:t>
            </a:r>
            <a:endParaRPr lang="zh-CN" altLang="en-US" sz="2000" dirty="0">
              <a:solidFill>
                <a:schemeClr val="bg1">
                  <a:lumMod val="85000"/>
                </a:schemeClr>
              </a:solidFill>
              <a:ea typeface="华文楷体" panose="02010600040101010101" pitchFamily="2" charset="-122"/>
            </a:endParaRPr>
          </a:p>
        </p:txBody>
      </p:sp>
      <p:cxnSp>
        <p:nvCxnSpPr>
          <p:cNvPr id="104" name="直接连接符 103"/>
          <p:cNvCxnSpPr/>
          <p:nvPr/>
        </p:nvCxnSpPr>
        <p:spPr>
          <a:xfrm flipH="1">
            <a:off x="941026" y="3158486"/>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729995" y="3558234"/>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2</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09" name="文本框 108"/>
          <p:cNvSpPr txBox="1"/>
          <p:nvPr/>
        </p:nvSpPr>
        <p:spPr>
          <a:xfrm>
            <a:off x="1188439" y="3624960"/>
            <a:ext cx="2722880" cy="398780"/>
          </a:xfrm>
          <a:prstGeom prst="rect">
            <a:avLst/>
          </a:prstGeom>
          <a:noFill/>
        </p:spPr>
        <p:txBody>
          <a:bodyPr wrap="none" rtlCol="0">
            <a:spAutoFit/>
          </a:bodyPr>
          <a:lstStyle/>
          <a:p>
            <a:pPr algn="l"/>
            <a:r>
              <a:rPr lang="zh-CN" altLang="en-US" sz="2000" dirty="0">
                <a:solidFill>
                  <a:schemeClr val="tx1">
                    <a:lumMod val="75000"/>
                    <a:lumOff val="25000"/>
                  </a:schemeClr>
                </a:solidFill>
                <a:ea typeface="华文楷体" panose="02010600040101010101" pitchFamily="2" charset="-122"/>
              </a:rPr>
              <a:t>代码片段相似匹配方法</a:t>
            </a:r>
            <a:endParaRPr lang="zh-CN" altLang="en-US" sz="2000" dirty="0">
              <a:solidFill>
                <a:schemeClr val="tx1">
                  <a:lumMod val="75000"/>
                  <a:lumOff val="25000"/>
                </a:schemeClr>
              </a:solidFill>
              <a:ea typeface="华文楷体" panose="02010600040101010101" pitchFamily="2" charset="-122"/>
            </a:endParaRPr>
          </a:p>
        </p:txBody>
      </p:sp>
      <p:cxnSp>
        <p:nvCxnSpPr>
          <p:cNvPr id="110" name="直接连接符 109"/>
          <p:cNvCxnSpPr/>
          <p:nvPr/>
        </p:nvCxnSpPr>
        <p:spPr>
          <a:xfrm flipH="1">
            <a:off x="941026" y="3737868"/>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729994" y="4131977"/>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3</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17" name="文本框 116"/>
          <p:cNvSpPr txBox="1"/>
          <p:nvPr/>
        </p:nvSpPr>
        <p:spPr>
          <a:xfrm>
            <a:off x="1188439" y="4198703"/>
            <a:ext cx="3738880" cy="398780"/>
          </a:xfrm>
          <a:prstGeom prst="rect">
            <a:avLst/>
          </a:prstGeom>
          <a:noFill/>
        </p:spPr>
        <p:txBody>
          <a:bodyPr wrap="none" rtlCol="0">
            <a:spAutoFit/>
          </a:bodyPr>
          <a:lstStyle/>
          <a:p>
            <a:pPr algn="l"/>
            <a:r>
              <a:rPr lang="zh-CN" altLang="en-US" sz="2000" dirty="0">
                <a:solidFill>
                  <a:schemeClr val="bg1">
                    <a:lumMod val="85000"/>
                  </a:schemeClr>
                </a:solidFill>
                <a:ea typeface="华文楷体" panose="02010600040101010101" pitchFamily="2" charset="-122"/>
              </a:rPr>
              <a:t>问答网站智能合约实证研究方法</a:t>
            </a:r>
            <a:endParaRPr lang="zh-CN" altLang="en-US" sz="2000" dirty="0">
              <a:solidFill>
                <a:schemeClr val="bg1">
                  <a:lumMod val="85000"/>
                </a:schemeClr>
              </a:solidFill>
              <a:ea typeface="华文楷体" panose="02010600040101010101" pitchFamily="2" charset="-122"/>
            </a:endParaRPr>
          </a:p>
        </p:txBody>
      </p:sp>
      <p:cxnSp>
        <p:nvCxnSpPr>
          <p:cNvPr id="118" name="直接连接符 117"/>
          <p:cNvCxnSpPr/>
          <p:nvPr/>
        </p:nvCxnSpPr>
        <p:spPr>
          <a:xfrm flipH="1">
            <a:off x="941026" y="4311611"/>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29" name="椭圆 16"/>
          <p:cNvSpPr/>
          <p:nvPr/>
        </p:nvSpPr>
        <p:spPr>
          <a:xfrm>
            <a:off x="6015342" y="2416389"/>
            <a:ext cx="288032" cy="288032"/>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30" name="椭圆 17"/>
          <p:cNvSpPr/>
          <p:nvPr/>
        </p:nvSpPr>
        <p:spPr>
          <a:xfrm>
            <a:off x="6336316" y="2099297"/>
            <a:ext cx="288032" cy="288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29" name="文本框 28"/>
          <p:cNvSpPr txBox="1"/>
          <p:nvPr/>
        </p:nvSpPr>
        <p:spPr>
          <a:xfrm>
            <a:off x="729017" y="4740626"/>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4</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1187462" y="4807352"/>
            <a:ext cx="1452880" cy="398780"/>
          </a:xfrm>
          <a:prstGeom prst="rect">
            <a:avLst/>
          </a:prstGeom>
          <a:noFill/>
        </p:spPr>
        <p:txBody>
          <a:bodyPr wrap="none" rtlCol="0">
            <a:spAutoFit/>
          </a:bodyPr>
          <a:lstStyle/>
          <a:p>
            <a:r>
              <a:rPr lang="zh-CN" altLang="en-US" sz="2000" dirty="0">
                <a:solidFill>
                  <a:schemeClr val="bg1">
                    <a:lumMod val="85000"/>
                  </a:schemeClr>
                </a:solidFill>
                <a:ea typeface="华文楷体" panose="02010600040101010101" pitchFamily="2" charset="-122"/>
              </a:rPr>
              <a:t>总结与展望</a:t>
            </a:r>
            <a:endParaRPr lang="zh-CN" altLang="en-US" sz="2000" dirty="0">
              <a:solidFill>
                <a:schemeClr val="bg1">
                  <a:lumMod val="85000"/>
                </a:schemeClr>
              </a:solidFill>
              <a:ea typeface="华文楷体" panose="02010600040101010101" pitchFamily="2" charset="-122"/>
            </a:endParaRPr>
          </a:p>
        </p:txBody>
      </p:sp>
      <p:cxnSp>
        <p:nvCxnSpPr>
          <p:cNvPr id="31" name="直接连接符 30"/>
          <p:cNvCxnSpPr/>
          <p:nvPr/>
        </p:nvCxnSpPr>
        <p:spPr>
          <a:xfrm flipH="1">
            <a:off x="940049" y="4920260"/>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问题引入</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276860" y="1718195"/>
            <a:ext cx="8626972" cy="3169285"/>
          </a:xfrm>
          <a:prstGeom prst="rect">
            <a:avLst/>
          </a:prstGeom>
          <a:noFill/>
        </p:spPr>
        <p:txBody>
          <a:bodyPr wrap="square" rtlCol="0">
            <a:spAutoFit/>
          </a:bodyPr>
          <a:p>
            <a:pPr marL="285750" indent="-285750">
              <a:buClr>
                <a:schemeClr val="accent6">
                  <a:lumMod val="75000"/>
                </a:schemeClr>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charset="-122"/>
              </a:rPr>
              <a:t>目标：寻找使得</a:t>
            </a:r>
            <a:r>
              <a:rPr lang="zh-CN" altLang="en-US" sz="2000" b="1" dirty="0">
                <a:latin typeface="Times New Roman" panose="02020603050405020304" pitchFamily="18" charset="0"/>
                <a:ea typeface="微软雅黑" panose="020B0503020204020204" charset="-122"/>
                <a:sym typeface="+mn-ea"/>
              </a:rPr>
              <a:t>漏洞与</a:t>
            </a:r>
            <a:r>
              <a:rPr lang="en-US" altLang="zh-CN" sz="2000" b="1" dirty="0">
                <a:latin typeface="Times New Roman" panose="02020603050405020304" pitchFamily="18" charset="0"/>
                <a:ea typeface="微软雅黑" panose="020B0503020204020204" charset="-122"/>
                <a:sym typeface="+mn-ea"/>
              </a:rPr>
              <a:t>Gas</a:t>
            </a:r>
            <a:r>
              <a:rPr lang="zh-CN" altLang="en-US" sz="2000" b="1" dirty="0">
                <a:latin typeface="Times New Roman" panose="02020603050405020304" pitchFamily="18" charset="0"/>
                <a:ea typeface="微软雅黑" panose="020B0503020204020204" charset="-122"/>
                <a:sym typeface="+mn-ea"/>
              </a:rPr>
              <a:t>低效模式</a:t>
            </a:r>
            <a:r>
              <a:rPr lang="zh-CN" altLang="en-US" sz="2000" b="1" dirty="0">
                <a:latin typeface="Times New Roman" panose="02020603050405020304" pitchFamily="18" charset="0"/>
                <a:ea typeface="微软雅黑" panose="020B0503020204020204" charset="-122"/>
              </a:rPr>
              <a:t>定位一致的代码克隆方法</a:t>
            </a:r>
            <a:endParaRPr lang="zh-CN" altLang="en-US" sz="2000" b="1" dirty="0">
              <a:latin typeface="Times New Roman" panose="02020603050405020304" pitchFamily="18" charset="0"/>
              <a:ea typeface="微软雅黑" panose="020B0503020204020204" charset="-122"/>
            </a:endParaRPr>
          </a:p>
          <a:p>
            <a:pPr marL="285750" indent="-285750">
              <a:buClr>
                <a:schemeClr val="accent6">
                  <a:lumMod val="75000"/>
                </a:schemeClr>
              </a:buClr>
              <a:buFont typeface="Wingdings" panose="05000000000000000000" pitchFamily="2" charset="2"/>
              <a:buChar char="n"/>
            </a:pPr>
            <a:endParaRPr lang="zh-CN" altLang="en-US" sz="2000" b="1" dirty="0">
              <a:latin typeface="Times New Roman" panose="02020603050405020304" pitchFamily="18" charset="0"/>
              <a:ea typeface="微软雅黑" panose="020B0503020204020204" charset="-122"/>
            </a:endParaRPr>
          </a:p>
          <a:p>
            <a:pPr marL="285750" indent="-285750">
              <a:buClr>
                <a:schemeClr val="accent6">
                  <a:lumMod val="75000"/>
                </a:schemeClr>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charset="-122"/>
                <a:sym typeface="+mn-ea"/>
              </a:rPr>
              <a:t>问题：</a:t>
            </a:r>
            <a:endParaRPr lang="zh-CN" altLang="en-US" sz="2000" b="1" dirty="0">
              <a:latin typeface="Times New Roman" panose="02020603050405020304" pitchFamily="18" charset="0"/>
              <a:ea typeface="微软雅黑" panose="020B0503020204020204" charset="-122"/>
              <a:sym typeface="+mn-ea"/>
            </a:endParaRPr>
          </a:p>
          <a:p>
            <a:pPr marL="285750" indent="-285750">
              <a:buClr>
                <a:schemeClr val="accent6">
                  <a:lumMod val="75000"/>
                </a:schemeClr>
              </a:buClr>
              <a:buFont typeface="Wingdings" panose="05000000000000000000" pitchFamily="2" charset="2"/>
              <a:buChar char="n"/>
            </a:pPr>
            <a:endParaRPr lang="zh-CN" altLang="en-US" sz="2000"/>
          </a:p>
          <a:p>
            <a:pPr marL="742950" lvl="1" indent="-285750">
              <a:buClr>
                <a:schemeClr val="accent6">
                  <a:lumMod val="75000"/>
                </a:schemeClr>
              </a:buClr>
              <a:buFont typeface="Wingdings" panose="05000000000000000000" pitchFamily="2" charset="2"/>
              <a:buChar char="p"/>
            </a:pPr>
            <a:r>
              <a:rPr lang="zh-CN" altLang="en-US" sz="2000" b="1" dirty="0">
                <a:latin typeface="Times New Roman" panose="02020603050405020304" pitchFamily="18" charset="0"/>
                <a:ea typeface="微软雅黑" panose="020B0503020204020204" charset="-122"/>
                <a:sym typeface="+mn-ea"/>
              </a:rPr>
              <a:t>代码片段没有</a:t>
            </a:r>
            <a:r>
              <a:rPr lang="zh-CN" altLang="en-US" sz="2000" b="1" dirty="0">
                <a:solidFill>
                  <a:srgbClr val="FF0000"/>
                </a:solidFill>
                <a:latin typeface="Times New Roman" panose="02020603050405020304" pitchFamily="18" charset="0"/>
                <a:ea typeface="微软雅黑" panose="020B0503020204020204" charset="-122"/>
                <a:sym typeface="+mn-ea"/>
              </a:rPr>
              <a:t>固定结构</a:t>
            </a:r>
            <a:endParaRPr lang="zh-CN" altLang="en-US" sz="2000" b="1" dirty="0">
              <a:solidFill>
                <a:srgbClr val="FF0000"/>
              </a:solidFill>
              <a:latin typeface="Times New Roman" panose="02020603050405020304" pitchFamily="18" charset="0"/>
              <a:ea typeface="微软雅黑" panose="020B0503020204020204" charset="-122"/>
            </a:endParaRPr>
          </a:p>
          <a:p>
            <a:pPr marL="1200150" lvl="2" indent="-285750">
              <a:buClr>
                <a:schemeClr val="accent6">
                  <a:lumMod val="75000"/>
                </a:schemeClr>
              </a:buClr>
              <a:buFont typeface="Wingdings" panose="05000000000000000000" pitchFamily="2" charset="2"/>
              <a:buChar char="p"/>
            </a:pPr>
            <a:r>
              <a:rPr lang="zh-CN" altLang="en-US" sz="2000" dirty="0">
                <a:latin typeface="Times New Roman" panose="02020603050405020304" pitchFamily="18" charset="0"/>
                <a:ea typeface="微软雅黑" panose="020B0503020204020204" charset="-122"/>
                <a:sym typeface="+mn-ea"/>
              </a:rPr>
              <a:t>存在多种语言，代码片段不可编译，需要提取其中存在语法结构的代码段</a:t>
            </a:r>
            <a:endParaRPr lang="zh-CN" altLang="en-US" sz="2000" dirty="0">
              <a:latin typeface="Times New Roman" panose="02020603050405020304" pitchFamily="18" charset="0"/>
              <a:ea typeface="微软雅黑" panose="020B0503020204020204" charset="-122"/>
            </a:endParaRPr>
          </a:p>
          <a:p>
            <a:pPr marL="1200150" lvl="2" indent="-285750">
              <a:buClr>
                <a:schemeClr val="accent6">
                  <a:lumMod val="75000"/>
                </a:schemeClr>
              </a:buClr>
              <a:buFont typeface="Wingdings" panose="05000000000000000000" pitchFamily="2" charset="2"/>
              <a:buChar char="p"/>
            </a:pPr>
            <a:endParaRPr lang="zh-CN" altLang="en-US" sz="2000" dirty="0">
              <a:latin typeface="Times New Roman" panose="02020603050405020304" pitchFamily="18" charset="0"/>
              <a:ea typeface="微软雅黑" panose="020B0503020204020204" charset="-122"/>
            </a:endParaRPr>
          </a:p>
          <a:p>
            <a:pPr marL="742950" lvl="1" indent="-285750">
              <a:buClr>
                <a:schemeClr val="accent6">
                  <a:lumMod val="75000"/>
                </a:schemeClr>
              </a:buClr>
              <a:buFont typeface="Wingdings" panose="05000000000000000000" pitchFamily="2" charset="2"/>
              <a:buChar char="p"/>
            </a:pPr>
            <a:r>
              <a:rPr lang="zh-CN" altLang="en-US" sz="2000" b="1" dirty="0">
                <a:latin typeface="Times New Roman" panose="02020603050405020304" pitchFamily="18" charset="0"/>
                <a:ea typeface="微软雅黑" panose="020B0503020204020204" charset="-122"/>
                <a:sym typeface="+mn-ea"/>
              </a:rPr>
              <a:t>如何保证漏洞与</a:t>
            </a:r>
            <a:r>
              <a:rPr lang="en-US" altLang="zh-CN" sz="2000" b="1" dirty="0">
                <a:latin typeface="Times New Roman" panose="02020603050405020304" pitchFamily="18" charset="0"/>
                <a:ea typeface="微软雅黑" panose="020B0503020204020204" charset="-122"/>
                <a:sym typeface="+mn-ea"/>
              </a:rPr>
              <a:t>Gas</a:t>
            </a:r>
            <a:r>
              <a:rPr lang="zh-CN" altLang="en-US" sz="2000" b="1" dirty="0">
                <a:latin typeface="Times New Roman" panose="02020603050405020304" pitchFamily="18" charset="0"/>
                <a:ea typeface="微软雅黑" panose="020B0503020204020204" charset="-122"/>
                <a:sym typeface="+mn-ea"/>
              </a:rPr>
              <a:t>低效模式</a:t>
            </a:r>
            <a:r>
              <a:rPr lang="zh-CN" altLang="en-US" sz="2000" b="1" dirty="0">
                <a:solidFill>
                  <a:srgbClr val="FF0000"/>
                </a:solidFill>
                <a:latin typeface="Times New Roman" panose="02020603050405020304" pitchFamily="18" charset="0"/>
                <a:ea typeface="微软雅黑" panose="020B0503020204020204" charset="-122"/>
                <a:sym typeface="+mn-ea"/>
              </a:rPr>
              <a:t>定位一致</a:t>
            </a:r>
            <a:endParaRPr lang="zh-CN" altLang="en-US" sz="2000" b="1" dirty="0">
              <a:solidFill>
                <a:srgbClr val="FF0000"/>
              </a:solidFill>
              <a:latin typeface="Times New Roman" panose="02020603050405020304" pitchFamily="18" charset="0"/>
              <a:ea typeface="微软雅黑" panose="020B0503020204020204" charset="-122"/>
            </a:endParaRPr>
          </a:p>
          <a:p>
            <a:pPr marL="1200150" lvl="2" indent="-285750">
              <a:buClr>
                <a:schemeClr val="accent6">
                  <a:lumMod val="75000"/>
                </a:schemeClr>
              </a:buClr>
              <a:buFont typeface="Wingdings" panose="05000000000000000000" pitchFamily="2" charset="2"/>
              <a:buChar char="p"/>
            </a:pPr>
            <a:r>
              <a:rPr lang="zh-CN" altLang="en-US" sz="2000" dirty="0">
                <a:latin typeface="Times New Roman" panose="02020603050405020304" pitchFamily="18" charset="0"/>
                <a:ea typeface="微软雅黑" panose="020B0503020204020204" charset="-122"/>
                <a:sym typeface="+mn-ea"/>
              </a:rPr>
              <a:t>漏洞与</a:t>
            </a:r>
            <a:r>
              <a:rPr lang="en-US" altLang="zh-CN" sz="2000" dirty="0">
                <a:latin typeface="Times New Roman" panose="02020603050405020304" pitchFamily="18" charset="0"/>
                <a:ea typeface="微软雅黑" panose="020B0503020204020204" charset="-122"/>
                <a:sym typeface="+mn-ea"/>
              </a:rPr>
              <a:t>Gas</a:t>
            </a:r>
            <a:r>
              <a:rPr lang="zh-CN" altLang="en-US" sz="2000" dirty="0">
                <a:latin typeface="Times New Roman" panose="02020603050405020304" pitchFamily="18" charset="0"/>
                <a:ea typeface="微软雅黑" panose="020B0503020204020204" charset="-122"/>
                <a:sym typeface="+mn-ea"/>
              </a:rPr>
              <a:t>低效模式受语法影响大，语义影响小</a:t>
            </a:r>
            <a:endParaRPr lang="zh-CN" altLang="en-US" sz="2000" dirty="0">
              <a:latin typeface="Times New Roman" panose="02020603050405020304" pitchFamily="18" charset="0"/>
              <a:ea typeface="微软雅黑" panose="020B0503020204020204" charset="-122"/>
              <a:sym typeface="+mn-ea"/>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方法介绍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20" name="矩形 19"/>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4" name="图片 103"/>
          <p:cNvPicPr/>
          <p:nvPr/>
        </p:nvPicPr>
        <p:blipFill>
          <a:blip r:embed="rId2"/>
          <a:stretch>
            <a:fillRect/>
          </a:stretch>
        </p:blipFill>
        <p:spPr>
          <a:xfrm>
            <a:off x="195580" y="1862455"/>
            <a:ext cx="8752840" cy="3132455"/>
          </a:xfrm>
          <a:prstGeom prst="rect">
            <a:avLst/>
          </a:prstGeom>
          <a:noFill/>
          <a:ln w="9525">
            <a:noFill/>
          </a:ln>
        </p:spPr>
      </p:pic>
      <p:sp>
        <p:nvSpPr>
          <p:cNvPr id="16" name="矩形 15"/>
          <p:cNvSpPr/>
          <p:nvPr/>
        </p:nvSpPr>
        <p:spPr>
          <a:xfrm>
            <a:off x="195580" y="2134870"/>
            <a:ext cx="2633980" cy="14077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66395" y="1597660"/>
            <a:ext cx="2292350" cy="50673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marL="800100" lvl="1" indent="-342900">
              <a:buClr>
                <a:srgbClr val="000000"/>
              </a:buClr>
              <a:buFont typeface="+mj-lt"/>
              <a:buAutoNum type="arabicPeriod"/>
            </a:pPr>
            <a:r>
              <a:rPr lang="zh-CN" altLang="en-US" sz="1800" b="1" dirty="0">
                <a:solidFill>
                  <a:schemeClr val="tx1"/>
                </a:solidFill>
                <a:latin typeface="Times New Roman" panose="02020603050405020304" pitchFamily="18" charset="0"/>
                <a:ea typeface="微软雅黑" panose="020B0503020204020204" charset="-122"/>
              </a:rPr>
              <a:t>数据处理</a:t>
            </a:r>
            <a:r>
              <a:rPr lang="en-US" altLang="zh-CN" sz="1800" b="1" dirty="0">
                <a:solidFill>
                  <a:schemeClr val="tx1"/>
                </a:solidFill>
                <a:latin typeface="Times New Roman" panose="02020603050405020304" pitchFamily="18" charset="0"/>
                <a:ea typeface="微软雅黑" panose="020B0503020204020204" charset="-122"/>
              </a:rPr>
              <a:t>	</a:t>
            </a:r>
            <a:endParaRPr lang="en-US" altLang="zh-CN" sz="1800" b="1" dirty="0">
              <a:solidFill>
                <a:schemeClr val="tx1"/>
              </a:solidFill>
              <a:latin typeface="Times New Roman" panose="02020603050405020304" pitchFamily="18" charset="0"/>
              <a:ea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方法介绍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20" name="矩形 19"/>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4" name="图片 103"/>
          <p:cNvPicPr/>
          <p:nvPr/>
        </p:nvPicPr>
        <p:blipFill>
          <a:blip r:embed="rId2"/>
          <a:stretch>
            <a:fillRect/>
          </a:stretch>
        </p:blipFill>
        <p:spPr>
          <a:xfrm>
            <a:off x="195580" y="1862455"/>
            <a:ext cx="8752840" cy="3132455"/>
          </a:xfrm>
          <a:prstGeom prst="rect">
            <a:avLst/>
          </a:prstGeom>
          <a:noFill/>
          <a:ln w="9525">
            <a:noFill/>
          </a:ln>
        </p:spPr>
      </p:pic>
      <p:sp>
        <p:nvSpPr>
          <p:cNvPr id="16" name="矩形 15"/>
          <p:cNvSpPr/>
          <p:nvPr/>
        </p:nvSpPr>
        <p:spPr>
          <a:xfrm>
            <a:off x="2458085" y="1968500"/>
            <a:ext cx="2657475" cy="14427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640330" y="1495425"/>
            <a:ext cx="2292350" cy="50673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marL="800100" lvl="1" indent="-342900">
              <a:buClr>
                <a:srgbClr val="000000"/>
              </a:buClr>
              <a:buFont typeface="+mj-lt"/>
              <a:buAutoNum type="arabicPeriod" startAt="2"/>
            </a:pPr>
            <a:r>
              <a:rPr lang="zh-CN" altLang="en-US" sz="1800" b="1" dirty="0">
                <a:solidFill>
                  <a:schemeClr val="tx1"/>
                </a:solidFill>
                <a:latin typeface="Times New Roman" panose="02020603050405020304" pitchFamily="18" charset="0"/>
                <a:ea typeface="微软雅黑" panose="020B0503020204020204" charset="-122"/>
              </a:rPr>
              <a:t>提取</a:t>
            </a:r>
            <a:r>
              <a:rPr lang="zh-CN" altLang="en-US" sz="1800" b="1" dirty="0">
                <a:solidFill>
                  <a:schemeClr val="tx1"/>
                </a:solidFill>
                <a:latin typeface="Times New Roman" panose="02020603050405020304" pitchFamily="18" charset="0"/>
                <a:ea typeface="微软雅黑" panose="020B0503020204020204" charset="-122"/>
              </a:rPr>
              <a:t>序列</a:t>
            </a:r>
            <a:endParaRPr lang="zh-CN" altLang="en-US" sz="1800" b="1" dirty="0">
              <a:solidFill>
                <a:schemeClr val="tx1"/>
              </a:solidFill>
              <a:latin typeface="Times New Roman" panose="02020603050405020304" pitchFamily="18" charset="0"/>
              <a:ea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文本框 122"/>
          <p:cNvSpPr txBox="1"/>
          <p:nvPr/>
        </p:nvSpPr>
        <p:spPr>
          <a:xfrm>
            <a:off x="729017" y="2296947"/>
            <a:ext cx="902811" cy="523220"/>
          </a:xfrm>
          <a:prstGeom prst="rect">
            <a:avLst/>
          </a:prstGeom>
          <a:noFill/>
        </p:spPr>
        <p:txBody>
          <a:bodyPr wrap="none" rtlCol="0">
            <a:spAutoFit/>
          </a:bodyPr>
          <a:lstStyle/>
          <a:p>
            <a:r>
              <a:rPr lang="zh-CN" altLang="en-US" sz="2800" b="1" dirty="0">
                <a:solidFill>
                  <a:srgbClr val="005825"/>
                </a:solidFill>
                <a:latin typeface="华文楷体" panose="02010600040101010101" pitchFamily="2" charset="-122"/>
                <a:ea typeface="华文楷体" panose="02010600040101010101" pitchFamily="2" charset="-122"/>
              </a:rPr>
              <a:t>目录</a:t>
            </a:r>
            <a:endParaRPr lang="zh-CN" altLang="en-US" sz="2800" b="1" dirty="0">
              <a:solidFill>
                <a:srgbClr val="005825"/>
              </a:solidFill>
              <a:latin typeface="华文楷体" panose="02010600040101010101" pitchFamily="2" charset="-122"/>
              <a:ea typeface="华文楷体" panose="02010600040101010101" pitchFamily="2" charset="-122"/>
            </a:endParaRPr>
          </a:p>
        </p:txBody>
      </p:sp>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313714"/>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838200" y="2892878"/>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821784" y="5406094"/>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729995" y="2978852"/>
            <a:ext cx="377026"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1</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81" name="文本框 80"/>
          <p:cNvSpPr txBox="1"/>
          <p:nvPr/>
        </p:nvSpPr>
        <p:spPr>
          <a:xfrm>
            <a:off x="1188439" y="3045578"/>
            <a:ext cx="1706880" cy="398780"/>
          </a:xfrm>
          <a:prstGeom prst="rect">
            <a:avLst/>
          </a:prstGeom>
          <a:noFill/>
        </p:spPr>
        <p:txBody>
          <a:bodyPr wrap="none" rtlCol="0">
            <a:spAutoFit/>
          </a:bodyPr>
          <a:lstStyle/>
          <a:p>
            <a:pPr algn="l"/>
            <a:r>
              <a:rPr lang="zh-CN" altLang="en-US" sz="2000" dirty="0">
                <a:solidFill>
                  <a:schemeClr val="tx1">
                    <a:lumMod val="75000"/>
                    <a:lumOff val="25000"/>
                  </a:schemeClr>
                </a:solidFill>
                <a:ea typeface="华文楷体" panose="02010600040101010101" pitchFamily="2" charset="-122"/>
                <a:sym typeface="+mn-ea"/>
              </a:rPr>
              <a:t>论文研究背景</a:t>
            </a:r>
            <a:endParaRPr lang="zh-CN" altLang="en-US" sz="2000" dirty="0">
              <a:solidFill>
                <a:schemeClr val="tx1">
                  <a:lumMod val="75000"/>
                  <a:lumOff val="25000"/>
                </a:schemeClr>
              </a:solidFill>
              <a:ea typeface="华文楷体" panose="02010600040101010101" pitchFamily="2" charset="-122"/>
            </a:endParaRPr>
          </a:p>
        </p:txBody>
      </p:sp>
      <p:cxnSp>
        <p:nvCxnSpPr>
          <p:cNvPr id="104" name="直接连接符 103"/>
          <p:cNvCxnSpPr/>
          <p:nvPr/>
        </p:nvCxnSpPr>
        <p:spPr>
          <a:xfrm flipH="1">
            <a:off x="941026" y="3158486"/>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729995" y="3558234"/>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2</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09" name="文本框 108"/>
          <p:cNvSpPr txBox="1"/>
          <p:nvPr/>
        </p:nvSpPr>
        <p:spPr>
          <a:xfrm>
            <a:off x="1188439" y="3624960"/>
            <a:ext cx="2722880" cy="398780"/>
          </a:xfrm>
          <a:prstGeom prst="rect">
            <a:avLst/>
          </a:prstGeom>
          <a:noFill/>
        </p:spPr>
        <p:txBody>
          <a:bodyPr wrap="none" rtlCol="0">
            <a:spAutoFit/>
          </a:bodyPr>
          <a:lstStyle/>
          <a:p>
            <a:pPr algn="l"/>
            <a:r>
              <a:rPr lang="zh-CN" altLang="en-US" sz="2000" dirty="0">
                <a:solidFill>
                  <a:schemeClr val="tx1">
                    <a:lumMod val="75000"/>
                    <a:lumOff val="25000"/>
                  </a:schemeClr>
                </a:solidFill>
                <a:ea typeface="华文楷体" panose="02010600040101010101" pitchFamily="2" charset="-122"/>
              </a:rPr>
              <a:t>代码片段相似匹配方法</a:t>
            </a:r>
            <a:endParaRPr lang="zh-CN" altLang="en-US" sz="2000" dirty="0">
              <a:solidFill>
                <a:schemeClr val="tx1">
                  <a:lumMod val="75000"/>
                  <a:lumOff val="25000"/>
                </a:schemeClr>
              </a:solidFill>
              <a:ea typeface="华文楷体" panose="02010600040101010101" pitchFamily="2" charset="-122"/>
            </a:endParaRPr>
          </a:p>
        </p:txBody>
      </p:sp>
      <p:cxnSp>
        <p:nvCxnSpPr>
          <p:cNvPr id="110" name="直接连接符 109"/>
          <p:cNvCxnSpPr/>
          <p:nvPr/>
        </p:nvCxnSpPr>
        <p:spPr>
          <a:xfrm flipH="1">
            <a:off x="941026" y="3737868"/>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729994" y="4131977"/>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3</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17" name="文本框 116"/>
          <p:cNvSpPr txBox="1"/>
          <p:nvPr/>
        </p:nvSpPr>
        <p:spPr>
          <a:xfrm>
            <a:off x="1188439" y="4198703"/>
            <a:ext cx="3738880" cy="398780"/>
          </a:xfrm>
          <a:prstGeom prst="rect">
            <a:avLst/>
          </a:prstGeom>
          <a:noFill/>
        </p:spPr>
        <p:txBody>
          <a:bodyPr wrap="none" rtlCol="0">
            <a:spAutoFit/>
          </a:bodyPr>
          <a:lstStyle/>
          <a:p>
            <a:pPr algn="l"/>
            <a:r>
              <a:rPr lang="zh-CN" altLang="en-US" sz="2000" dirty="0">
                <a:solidFill>
                  <a:schemeClr val="tx1">
                    <a:lumMod val="75000"/>
                    <a:lumOff val="25000"/>
                  </a:schemeClr>
                </a:solidFill>
                <a:ea typeface="华文楷体" panose="02010600040101010101" pitchFamily="2" charset="-122"/>
              </a:rPr>
              <a:t>问答网站智能合约实证研究方法</a:t>
            </a:r>
            <a:endParaRPr lang="zh-CN" altLang="en-US" sz="2000" dirty="0">
              <a:solidFill>
                <a:schemeClr val="tx1">
                  <a:lumMod val="75000"/>
                  <a:lumOff val="25000"/>
                </a:schemeClr>
              </a:solidFill>
              <a:ea typeface="华文楷体" panose="02010600040101010101" pitchFamily="2" charset="-122"/>
            </a:endParaRPr>
          </a:p>
        </p:txBody>
      </p:sp>
      <p:cxnSp>
        <p:nvCxnSpPr>
          <p:cNvPr id="118" name="直接连接符 117"/>
          <p:cNvCxnSpPr/>
          <p:nvPr/>
        </p:nvCxnSpPr>
        <p:spPr>
          <a:xfrm flipH="1">
            <a:off x="941026" y="4311611"/>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29" name="椭圆 16"/>
          <p:cNvSpPr/>
          <p:nvPr/>
        </p:nvSpPr>
        <p:spPr>
          <a:xfrm>
            <a:off x="6015342" y="2416389"/>
            <a:ext cx="288032" cy="288032"/>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30" name="椭圆 17"/>
          <p:cNvSpPr/>
          <p:nvPr/>
        </p:nvSpPr>
        <p:spPr>
          <a:xfrm>
            <a:off x="6336316" y="2099297"/>
            <a:ext cx="288032" cy="288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29" name="文本框 28"/>
          <p:cNvSpPr txBox="1"/>
          <p:nvPr/>
        </p:nvSpPr>
        <p:spPr>
          <a:xfrm>
            <a:off x="729017" y="4740626"/>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4</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1187462" y="4807352"/>
            <a:ext cx="1467068" cy="400110"/>
          </a:xfrm>
          <a:prstGeom prst="rect">
            <a:avLst/>
          </a:prstGeom>
          <a:noFill/>
        </p:spPr>
        <p:txBody>
          <a:bodyPr wrap="none" rtlCol="0">
            <a:spAutoFit/>
          </a:bodyPr>
          <a:lstStyle/>
          <a:p>
            <a:r>
              <a:rPr lang="zh-CN" altLang="en-US" sz="2000" dirty="0">
                <a:solidFill>
                  <a:schemeClr val="tx1">
                    <a:lumMod val="75000"/>
                    <a:lumOff val="25000"/>
                  </a:schemeClr>
                </a:solidFill>
                <a:ea typeface="华文楷体" panose="02010600040101010101" pitchFamily="2" charset="-122"/>
              </a:rPr>
              <a:t>总结与展望</a:t>
            </a:r>
            <a:endParaRPr lang="zh-CN" altLang="en-US" sz="2000" dirty="0">
              <a:solidFill>
                <a:schemeClr val="tx1">
                  <a:lumMod val="75000"/>
                  <a:lumOff val="25000"/>
                </a:schemeClr>
              </a:solidFill>
              <a:ea typeface="华文楷体" panose="02010600040101010101" pitchFamily="2" charset="-122"/>
            </a:endParaRPr>
          </a:p>
        </p:txBody>
      </p:sp>
      <p:cxnSp>
        <p:nvCxnSpPr>
          <p:cNvPr id="31" name="直接连接符 30"/>
          <p:cNvCxnSpPr/>
          <p:nvPr/>
        </p:nvCxnSpPr>
        <p:spPr>
          <a:xfrm flipH="1">
            <a:off x="940049" y="4920260"/>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方法介绍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20" name="矩形 19"/>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4" name="图片 103"/>
          <p:cNvPicPr/>
          <p:nvPr/>
        </p:nvPicPr>
        <p:blipFill>
          <a:blip r:embed="rId2"/>
          <a:stretch>
            <a:fillRect/>
          </a:stretch>
        </p:blipFill>
        <p:spPr>
          <a:xfrm>
            <a:off x="195580" y="1862455"/>
            <a:ext cx="8752840" cy="3132455"/>
          </a:xfrm>
          <a:prstGeom prst="rect">
            <a:avLst/>
          </a:prstGeom>
          <a:noFill/>
          <a:ln w="9525">
            <a:noFill/>
          </a:ln>
        </p:spPr>
      </p:pic>
      <p:sp>
        <p:nvSpPr>
          <p:cNvPr id="6" name="文本框 5"/>
          <p:cNvSpPr txBox="1"/>
          <p:nvPr/>
        </p:nvSpPr>
        <p:spPr>
          <a:xfrm>
            <a:off x="4823460" y="2222500"/>
            <a:ext cx="2292350" cy="50673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marL="800100" lvl="1" indent="-342900">
              <a:buClr>
                <a:srgbClr val="000000"/>
              </a:buClr>
              <a:buFont typeface="+mj-lt"/>
              <a:buAutoNum type="arabicPeriod" startAt="3"/>
            </a:pPr>
            <a:r>
              <a:rPr lang="zh-CN" altLang="en-US" sz="1800" b="1" dirty="0">
                <a:solidFill>
                  <a:schemeClr val="tx1"/>
                </a:solidFill>
                <a:latin typeface="Times New Roman" panose="02020603050405020304" pitchFamily="18" charset="0"/>
                <a:ea typeface="微软雅黑" panose="020B0503020204020204" charset="-122"/>
              </a:rPr>
              <a:t>克隆对</a:t>
            </a:r>
            <a:r>
              <a:rPr lang="zh-CN" altLang="en-US" sz="1800" b="1" dirty="0">
                <a:solidFill>
                  <a:schemeClr val="tx1"/>
                </a:solidFill>
                <a:latin typeface="Times New Roman" panose="02020603050405020304" pitchFamily="18" charset="0"/>
                <a:ea typeface="微软雅黑" panose="020B0503020204020204" charset="-122"/>
              </a:rPr>
              <a:t>匹配</a:t>
            </a:r>
            <a:endParaRPr lang="zh-CN" altLang="en-US" sz="1800" b="1" dirty="0">
              <a:solidFill>
                <a:schemeClr val="tx1"/>
              </a:solidFill>
              <a:latin typeface="Times New Roman" panose="02020603050405020304" pitchFamily="18" charset="0"/>
              <a:ea typeface="微软雅黑" panose="020B0503020204020204" charset="-122"/>
            </a:endParaRPr>
          </a:p>
        </p:txBody>
      </p:sp>
      <p:sp>
        <p:nvSpPr>
          <p:cNvPr id="16" name="矩形 15"/>
          <p:cNvSpPr/>
          <p:nvPr/>
        </p:nvSpPr>
        <p:spPr>
          <a:xfrm>
            <a:off x="4253865" y="2729230"/>
            <a:ext cx="3432175" cy="15855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数据处理</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219710" y="2388235"/>
            <a:ext cx="4121785" cy="244856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800" b="1" dirty="0">
                <a:latin typeface="Times New Roman" panose="02020603050405020304" pitchFamily="18" charset="0"/>
                <a:ea typeface="微软雅黑" panose="020B0503020204020204" charset="-122"/>
                <a:sym typeface="+mn-ea"/>
              </a:rPr>
              <a:t>数据收集</a:t>
            </a:r>
            <a:endParaRPr lang="zh-CN" altLang="en-US" sz="1800" b="1" dirty="0">
              <a:latin typeface="Times New Roman" panose="02020603050405020304" pitchFamily="18" charset="0"/>
              <a:ea typeface="微软雅黑" panose="020B0503020204020204" charset="-122"/>
              <a:sym typeface="+mn-ea"/>
            </a:endParaRPr>
          </a:p>
          <a:p>
            <a:pPr lvl="1"/>
            <a:r>
              <a:rPr lang="zh-CN" altLang="en-US" sz="1600" dirty="0">
                <a:solidFill>
                  <a:schemeClr val="tx1"/>
                </a:solidFill>
                <a:latin typeface="Times New Roman" panose="02020603050405020304" pitchFamily="18" charset="0"/>
                <a:ea typeface="微软雅黑" panose="020B0503020204020204" charset="-122"/>
              </a:rPr>
              <a:t>爬取</a:t>
            </a:r>
            <a:r>
              <a:rPr lang="zh-CN" altLang="en-US" sz="1600" dirty="0">
                <a:latin typeface="Times New Roman" panose="02020603050405020304" pitchFamily="18" charset="0"/>
                <a:ea typeface="微软雅黑" panose="020B0503020204020204" charset="-122"/>
                <a:sym typeface="+mn-ea"/>
              </a:rPr>
              <a:t>以太坊</a:t>
            </a:r>
            <a:r>
              <a:rPr lang="zh-CN" altLang="en-US" sz="1600" dirty="0">
                <a:solidFill>
                  <a:schemeClr val="tx1"/>
                </a:solidFill>
                <a:latin typeface="Times New Roman" panose="02020603050405020304" pitchFamily="18" charset="0"/>
                <a:ea typeface="微软雅黑" panose="020B0503020204020204" charset="-122"/>
              </a:rPr>
              <a:t>17万的开源合约项目</a:t>
            </a:r>
            <a:endParaRPr lang="zh-CN" altLang="en-US" sz="1600" dirty="0">
              <a:solidFill>
                <a:schemeClr val="tx1"/>
              </a:solidFill>
              <a:latin typeface="Times New Roman" panose="02020603050405020304" pitchFamily="18" charset="0"/>
              <a:ea typeface="微软雅黑" panose="020B0503020204020204" charset="-122"/>
            </a:endParaRPr>
          </a:p>
          <a:p>
            <a:pPr lvl="1"/>
            <a:r>
              <a:rPr lang="zh-CN" altLang="en-US" sz="1600" dirty="0">
                <a:solidFill>
                  <a:schemeClr val="tx1"/>
                </a:solidFill>
                <a:latin typeface="Times New Roman" panose="02020603050405020304" pitchFamily="18" charset="0"/>
                <a:ea typeface="微软雅黑" panose="020B0503020204020204" charset="-122"/>
              </a:rPr>
              <a:t>StackOverflow相关帖子代码片段</a:t>
            </a:r>
            <a:endParaRPr lang="zh-CN" altLang="en-US" sz="1600" dirty="0">
              <a:solidFill>
                <a:schemeClr val="tx1"/>
              </a:solidFill>
              <a:latin typeface="Times New Roman" panose="02020603050405020304" pitchFamily="18" charset="0"/>
              <a:ea typeface="微软雅黑" panose="020B0503020204020204" charset="-122"/>
            </a:endParaRPr>
          </a:p>
          <a:p>
            <a:pPr lvl="0"/>
            <a:r>
              <a:rPr lang="zh-CN" altLang="en-US" sz="1800" b="1" dirty="0">
                <a:solidFill>
                  <a:schemeClr val="tx1"/>
                </a:solidFill>
                <a:latin typeface="Times New Roman" panose="02020603050405020304" pitchFamily="18" charset="0"/>
                <a:ea typeface="微软雅黑" panose="020B0503020204020204" charset="-122"/>
              </a:rPr>
              <a:t>规范格式</a:t>
            </a:r>
            <a:endParaRPr lang="zh-CN" altLang="en-US" sz="1800" b="1" dirty="0">
              <a:solidFill>
                <a:schemeClr val="tx1"/>
              </a:solidFill>
              <a:latin typeface="Times New Roman" panose="02020603050405020304" pitchFamily="18" charset="0"/>
              <a:ea typeface="微软雅黑" panose="020B0503020204020204" charset="-122"/>
            </a:endParaRPr>
          </a:p>
          <a:p>
            <a:pPr lvl="1"/>
            <a:r>
              <a:rPr lang="zh-CN" altLang="en-US" sz="1600" dirty="0">
                <a:solidFill>
                  <a:schemeClr val="tx1"/>
                </a:solidFill>
                <a:latin typeface="Times New Roman" panose="02020603050405020304" pitchFamily="18" charset="0"/>
                <a:ea typeface="微软雅黑" panose="020B0503020204020204" charset="-122"/>
              </a:rPr>
              <a:t>去除行</a:t>
            </a:r>
            <a:r>
              <a:rPr lang="zh-CN" altLang="en-US" sz="1600" dirty="0">
                <a:solidFill>
                  <a:schemeClr val="tx1"/>
                </a:solidFill>
                <a:latin typeface="Times New Roman" panose="02020603050405020304" pitchFamily="18" charset="0"/>
                <a:ea typeface="微软雅黑" panose="020B0503020204020204" charset="-122"/>
              </a:rPr>
              <a:t>注释、段注释</a:t>
            </a:r>
            <a:endParaRPr lang="zh-CN" altLang="en-US" sz="1600" dirty="0">
              <a:solidFill>
                <a:schemeClr val="tx1"/>
              </a:solidFill>
              <a:latin typeface="Times New Roman" panose="02020603050405020304" pitchFamily="18" charset="0"/>
              <a:ea typeface="微软雅黑" panose="020B0503020204020204" charset="-122"/>
            </a:endParaRPr>
          </a:p>
          <a:p>
            <a:pPr lvl="1"/>
            <a:r>
              <a:rPr lang="zh-CN" altLang="en-US" sz="1600" dirty="0">
                <a:solidFill>
                  <a:schemeClr val="tx1"/>
                </a:solidFill>
                <a:latin typeface="Times New Roman" panose="02020603050405020304" pitchFamily="18" charset="0"/>
                <a:ea typeface="微软雅黑" panose="020B0503020204020204" charset="-122"/>
              </a:rPr>
              <a:t>处理空格、换行，规范格式</a:t>
            </a:r>
            <a:endParaRPr lang="zh-CN" altLang="en-US" sz="1600" dirty="0">
              <a:solidFill>
                <a:schemeClr val="tx1"/>
              </a:solidFill>
              <a:latin typeface="Times New Roman" panose="02020603050405020304" pitchFamily="18" charset="0"/>
              <a:ea typeface="微软雅黑" panose="020B0503020204020204" charset="-122"/>
            </a:endParaRPr>
          </a:p>
          <a:p>
            <a:pPr lvl="0"/>
            <a:endParaRPr lang="zh-CN" altLang="en-US" sz="1600" dirty="0">
              <a:solidFill>
                <a:schemeClr val="tx1"/>
              </a:solidFill>
              <a:latin typeface="Times New Roman" panose="02020603050405020304" pitchFamily="18" charset="0"/>
              <a:ea typeface="微软雅黑" panose="020B0503020204020204" charset="-122"/>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p:nvPr/>
        </p:nvPicPr>
        <p:blipFill>
          <a:blip r:embed="rId2"/>
          <a:stretch>
            <a:fillRect/>
          </a:stretch>
        </p:blipFill>
        <p:spPr>
          <a:xfrm>
            <a:off x="3898265" y="2237105"/>
            <a:ext cx="5245735" cy="27508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数据处理</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253365" y="5106670"/>
            <a:ext cx="8636635" cy="108204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800" dirty="0">
                <a:latin typeface="Times New Roman" panose="02020603050405020304" pitchFamily="18" charset="0"/>
                <a:ea typeface="微软雅黑" panose="020B0503020204020204" charset="-122"/>
                <a:sym typeface="+mn-ea"/>
              </a:rPr>
              <a:t>统一格式</a:t>
            </a:r>
            <a:endParaRPr lang="zh-CN" altLang="en-US" sz="1800" dirty="0">
              <a:solidFill>
                <a:schemeClr val="tx1"/>
              </a:solidFill>
              <a:latin typeface="Times New Roman" panose="02020603050405020304" pitchFamily="18" charset="0"/>
              <a:ea typeface="微软雅黑" panose="020B0503020204020204" charset="-122"/>
            </a:endParaRPr>
          </a:p>
          <a:p>
            <a:pPr lvl="1"/>
            <a:r>
              <a:rPr lang="en-US" altLang="zh-CN" sz="1800" dirty="0">
                <a:latin typeface="Times New Roman" panose="02020603050405020304" pitchFamily="18" charset="0"/>
                <a:ea typeface="微软雅黑" panose="020B0503020204020204" charset="-122"/>
                <a:sym typeface="+mn-ea"/>
              </a:rPr>
              <a:t>StackOverflow</a:t>
            </a:r>
            <a:r>
              <a:rPr lang="zh-CN" altLang="en-US" sz="1800" dirty="0">
                <a:latin typeface="Times New Roman" panose="02020603050405020304" pitchFamily="18" charset="0"/>
                <a:ea typeface="微软雅黑" panose="020B0503020204020204" charset="-122"/>
                <a:sym typeface="+mn-ea"/>
              </a:rPr>
              <a:t>存在</a:t>
            </a:r>
            <a:r>
              <a:rPr lang="zh-CN" altLang="en-US" sz="1800" dirty="0">
                <a:solidFill>
                  <a:schemeClr val="tx1"/>
                </a:solidFill>
                <a:latin typeface="Times New Roman" panose="02020603050405020304" pitchFamily="18" charset="0"/>
                <a:ea typeface="微软雅黑" panose="020B0503020204020204" charset="-122"/>
                <a:sym typeface="+mn-ea"/>
              </a:rPr>
              <a:t>合约、函数与代码行</a:t>
            </a:r>
            <a:endParaRPr lang="zh-CN" altLang="en-US" sz="1800" dirty="0">
              <a:solidFill>
                <a:schemeClr val="tx1"/>
              </a:solidFill>
              <a:latin typeface="Times New Roman" panose="02020603050405020304" pitchFamily="18" charset="0"/>
              <a:ea typeface="微软雅黑" panose="020B0503020204020204" charset="-122"/>
            </a:endParaRPr>
          </a:p>
          <a:p>
            <a:pPr lvl="0"/>
            <a:endParaRPr lang="zh-CN" altLang="en-US" sz="1600" dirty="0">
              <a:solidFill>
                <a:schemeClr val="tx1"/>
              </a:solidFill>
              <a:latin typeface="Times New Roman" panose="02020603050405020304" pitchFamily="18" charset="0"/>
              <a:ea typeface="微软雅黑" panose="020B0503020204020204" charset="-122"/>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0" name="图片 99"/>
          <p:cNvPicPr/>
          <p:nvPr/>
        </p:nvPicPr>
        <p:blipFill>
          <a:blip r:embed="rId2"/>
          <a:stretch>
            <a:fillRect/>
          </a:stretch>
        </p:blipFill>
        <p:spPr>
          <a:xfrm>
            <a:off x="1007745" y="1437005"/>
            <a:ext cx="7787640" cy="46259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数据处理</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253365" y="5106670"/>
            <a:ext cx="8636635" cy="108204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800" dirty="0">
                <a:latin typeface="Times New Roman" panose="02020603050405020304" pitchFamily="18" charset="0"/>
                <a:ea typeface="微软雅黑" panose="020B0503020204020204" charset="-122"/>
                <a:sym typeface="+mn-ea"/>
              </a:rPr>
              <a:t>统一格式</a:t>
            </a:r>
            <a:endParaRPr lang="zh-CN" altLang="en-US" sz="1800" dirty="0">
              <a:solidFill>
                <a:schemeClr val="tx1"/>
              </a:solidFill>
              <a:latin typeface="Times New Roman" panose="02020603050405020304" pitchFamily="18" charset="0"/>
              <a:ea typeface="微软雅黑" panose="020B0503020204020204" charset="-122"/>
            </a:endParaRPr>
          </a:p>
          <a:p>
            <a:pPr lvl="1"/>
            <a:r>
              <a:rPr lang="zh-CN" altLang="en-US" sz="1800" dirty="0">
                <a:latin typeface="Times New Roman" panose="02020603050405020304" pitchFamily="18" charset="0"/>
                <a:ea typeface="微软雅黑" panose="020B0503020204020204" charset="-122"/>
                <a:sym typeface="+mn-ea"/>
              </a:rPr>
              <a:t>对开源项目与代码片段，</a:t>
            </a:r>
            <a:r>
              <a:rPr lang="zh-CN" altLang="en-US" sz="1800" dirty="0">
                <a:solidFill>
                  <a:schemeClr val="tx1"/>
                </a:solidFill>
                <a:latin typeface="Times New Roman" panose="02020603050405020304" pitchFamily="18" charset="0"/>
                <a:ea typeface="微软雅黑" panose="020B0503020204020204" charset="-122"/>
                <a:sym typeface="+mn-ea"/>
              </a:rPr>
              <a:t>统一提取</a:t>
            </a:r>
            <a:r>
              <a:rPr lang="zh-CN" altLang="en-US" sz="1800" dirty="0">
                <a:latin typeface="Times New Roman" panose="02020603050405020304" pitchFamily="18" charset="0"/>
                <a:ea typeface="微软雅黑" panose="020B0503020204020204" charset="-122"/>
                <a:sym typeface="+mn-ea"/>
              </a:rPr>
              <a:t>合约与函数</a:t>
            </a:r>
            <a:endParaRPr lang="zh-CN" altLang="en-US" sz="1800" dirty="0">
              <a:solidFill>
                <a:schemeClr val="tx1"/>
              </a:solidFill>
              <a:latin typeface="Times New Roman" panose="02020603050405020304" pitchFamily="18" charset="0"/>
              <a:ea typeface="微软雅黑" panose="020B0503020204020204" charset="-122"/>
            </a:endParaRPr>
          </a:p>
          <a:p>
            <a:pPr lvl="0"/>
            <a:endParaRPr lang="zh-CN" altLang="en-US" sz="1600" dirty="0">
              <a:solidFill>
                <a:schemeClr val="tx1"/>
              </a:solidFill>
              <a:latin typeface="Times New Roman" panose="02020603050405020304" pitchFamily="18" charset="0"/>
              <a:ea typeface="微软雅黑" panose="020B0503020204020204" charset="-122"/>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3" name="图片 112"/>
          <p:cNvPicPr/>
          <p:nvPr/>
        </p:nvPicPr>
        <p:blipFill>
          <a:blip r:embed="rId2"/>
          <a:stretch>
            <a:fillRect/>
          </a:stretch>
        </p:blipFill>
        <p:spPr>
          <a:xfrm>
            <a:off x="738188" y="1847850"/>
            <a:ext cx="7667625" cy="3162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提取序列</a:t>
            </a:r>
            <a:endParaRPr lang="zh-CN" altLang="en-US" sz="2800" b="1" dirty="0">
              <a:solidFill>
                <a:schemeClr val="tx1">
                  <a:lumMod val="75000"/>
                  <a:lumOff val="25000"/>
                </a:schemeClr>
              </a:solidFill>
              <a:ea typeface="华文楷体" panose="02010600040101010101" pitchFamily="2" charset="-122"/>
            </a:endParaRPr>
          </a:p>
        </p:txBody>
      </p:sp>
      <p:sp>
        <p:nvSpPr>
          <p:cNvPr id="18" name="文本框 17"/>
          <p:cNvSpPr txBox="1"/>
          <p:nvPr/>
        </p:nvSpPr>
        <p:spPr>
          <a:xfrm>
            <a:off x="2611755" y="1118235"/>
            <a:ext cx="7740015" cy="81153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800" dirty="0">
                <a:latin typeface="Times New Roman" panose="02020603050405020304" pitchFamily="18" charset="0"/>
                <a:ea typeface="微软雅黑" panose="020B0503020204020204" charset="-122"/>
                <a:sym typeface="+mn-ea"/>
              </a:rPr>
              <a:t>解析抽象语法树，提取语法语义信息</a:t>
            </a:r>
            <a:endParaRPr lang="zh-CN" altLang="en-US" sz="1800" dirty="0">
              <a:latin typeface="Times New Roman" panose="02020603050405020304" pitchFamily="18" charset="0"/>
              <a:ea typeface="微软雅黑" panose="020B0503020204020204" charset="-122"/>
              <a:sym typeface="+mn-ea"/>
            </a:endParaRPr>
          </a:p>
          <a:p>
            <a:pPr marL="457200" lvl="1" indent="0">
              <a:buNone/>
            </a:pPr>
            <a:endParaRPr lang="zh-CN" altLang="en-US" sz="1800" dirty="0">
              <a:solidFill>
                <a:srgbClr val="FF0000"/>
              </a:solidFill>
              <a:latin typeface="Times New Roman" panose="02020603050405020304" pitchFamily="18" charset="0"/>
              <a:ea typeface="微软雅黑" panose="020B0503020204020204" charset="-122"/>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7" name="图片 116"/>
          <p:cNvPicPr/>
          <p:nvPr/>
        </p:nvPicPr>
        <p:blipFill>
          <a:blip r:embed="rId2"/>
          <a:stretch>
            <a:fillRect/>
          </a:stretch>
        </p:blipFill>
        <p:spPr>
          <a:xfrm>
            <a:off x="385445" y="1718310"/>
            <a:ext cx="8372475" cy="42513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提取序列</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2611755" y="1118235"/>
            <a:ext cx="7740015" cy="81153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800" dirty="0">
                <a:latin typeface="Times New Roman" panose="02020603050405020304" pitchFamily="18" charset="0"/>
                <a:ea typeface="微软雅黑" panose="020B0503020204020204" charset="-122"/>
                <a:sym typeface="+mn-ea"/>
              </a:rPr>
              <a:t>语法信息：</a:t>
            </a:r>
            <a:r>
              <a:rPr lang="en-US" altLang="zh-CN" sz="1800" dirty="0">
                <a:latin typeface="Times New Roman" panose="02020603050405020304" pitchFamily="18" charset="0"/>
                <a:ea typeface="微软雅黑" panose="020B0503020204020204" charset="-122"/>
                <a:sym typeface="+mn-ea"/>
              </a:rPr>
              <a:t>Type</a:t>
            </a:r>
            <a:r>
              <a:rPr lang="zh-CN" altLang="en-US" sz="1800" dirty="0">
                <a:latin typeface="Times New Roman" panose="02020603050405020304" pitchFamily="18" charset="0"/>
                <a:ea typeface="微软雅黑" panose="020B0503020204020204" charset="-122"/>
                <a:sym typeface="+mn-ea"/>
              </a:rPr>
              <a:t>序列，</a:t>
            </a:r>
            <a:r>
              <a:rPr lang="en-US" altLang="zh-CN" sz="1800" dirty="0">
                <a:latin typeface="Times New Roman" panose="02020603050405020304" pitchFamily="18" charset="0"/>
                <a:ea typeface="微软雅黑" panose="020B0503020204020204" charset="-122"/>
                <a:sym typeface="+mn-ea"/>
              </a:rPr>
              <a:t>Modifier</a:t>
            </a:r>
            <a:r>
              <a:rPr lang="zh-CN" altLang="en-US" sz="1800" dirty="0">
                <a:latin typeface="Times New Roman" panose="02020603050405020304" pitchFamily="18" charset="0"/>
                <a:ea typeface="微软雅黑" panose="020B0503020204020204" charset="-122"/>
                <a:sym typeface="+mn-ea"/>
              </a:rPr>
              <a:t>序列</a:t>
            </a:r>
            <a:endParaRPr lang="zh-CN" altLang="en-US" sz="1800" dirty="0">
              <a:latin typeface="Times New Roman" panose="02020603050405020304" pitchFamily="18" charset="0"/>
              <a:ea typeface="微软雅黑" panose="020B0503020204020204" charset="-122"/>
              <a:sym typeface="+mn-ea"/>
            </a:endParaRPr>
          </a:p>
          <a:p>
            <a:pPr marL="457200" lvl="1" indent="0">
              <a:buNone/>
            </a:pPr>
            <a:endParaRPr lang="zh-CN" altLang="en-US" sz="1800" dirty="0">
              <a:solidFill>
                <a:srgbClr val="FF0000"/>
              </a:solidFill>
              <a:latin typeface="Times New Roman" panose="02020603050405020304" pitchFamily="18" charset="0"/>
              <a:ea typeface="微软雅黑" panose="020B0503020204020204" charset="-122"/>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0" name="图片 109"/>
          <p:cNvPicPr/>
          <p:nvPr/>
        </p:nvPicPr>
        <p:blipFill>
          <a:blip r:embed="rId2"/>
          <a:stretch>
            <a:fillRect/>
          </a:stretch>
        </p:blipFill>
        <p:spPr>
          <a:xfrm>
            <a:off x="324485" y="1495425"/>
            <a:ext cx="8495030" cy="48501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提取序列</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2611755" y="1118235"/>
            <a:ext cx="7740015" cy="81153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800" dirty="0">
                <a:latin typeface="Times New Roman" panose="02020603050405020304" pitchFamily="18" charset="0"/>
                <a:ea typeface="微软雅黑" panose="020B0503020204020204" charset="-122"/>
                <a:sym typeface="+mn-ea"/>
              </a:rPr>
              <a:t>语义信息：</a:t>
            </a:r>
            <a:r>
              <a:rPr lang="en-US" sz="1800" dirty="0">
                <a:latin typeface="Times New Roman" panose="02020603050405020304" pitchFamily="18" charset="0"/>
                <a:ea typeface="微软雅黑" panose="020B0503020204020204" charset="-122"/>
                <a:sym typeface="+mn-ea"/>
              </a:rPr>
              <a:t>Name</a:t>
            </a:r>
            <a:r>
              <a:rPr lang="zh-CN" altLang="en-US" sz="1800" dirty="0">
                <a:latin typeface="Times New Roman" panose="02020603050405020304" pitchFamily="18" charset="0"/>
                <a:ea typeface="微软雅黑" panose="020B0503020204020204" charset="-122"/>
                <a:sym typeface="+mn-ea"/>
              </a:rPr>
              <a:t>序列</a:t>
            </a:r>
            <a:endParaRPr lang="zh-CN" altLang="en-US" sz="1800" dirty="0">
              <a:latin typeface="Times New Roman" panose="02020603050405020304" pitchFamily="18" charset="0"/>
              <a:ea typeface="微软雅黑" panose="020B0503020204020204" charset="-122"/>
              <a:sym typeface="+mn-ea"/>
            </a:endParaRPr>
          </a:p>
          <a:p>
            <a:pPr marL="457200" lvl="1" indent="0">
              <a:buNone/>
            </a:pPr>
            <a:endParaRPr lang="zh-CN" altLang="en-US" sz="1800" dirty="0">
              <a:solidFill>
                <a:srgbClr val="FF0000"/>
              </a:solidFill>
              <a:latin typeface="Times New Roman" panose="02020603050405020304" pitchFamily="18" charset="0"/>
              <a:ea typeface="微软雅黑" panose="020B0503020204020204" charset="-122"/>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p:nvPr/>
        </p:nvPicPr>
        <p:blipFill>
          <a:blip r:embed="rId2"/>
          <a:stretch>
            <a:fillRect/>
          </a:stretch>
        </p:blipFill>
        <p:spPr>
          <a:xfrm>
            <a:off x="337185" y="1500505"/>
            <a:ext cx="8482330" cy="48450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960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克隆对匹配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6" name="图片 115"/>
          <p:cNvPicPr/>
          <p:nvPr/>
        </p:nvPicPr>
        <p:blipFill>
          <a:blip r:embed="rId2"/>
          <a:stretch>
            <a:fillRect/>
          </a:stretch>
        </p:blipFill>
        <p:spPr>
          <a:xfrm>
            <a:off x="3312160" y="1045210"/>
            <a:ext cx="5539740" cy="4618355"/>
          </a:xfrm>
          <a:prstGeom prst="rect">
            <a:avLst/>
          </a:prstGeom>
          <a:noFill/>
          <a:ln w="9525">
            <a:noFill/>
          </a:ln>
        </p:spPr>
      </p:pic>
      <p:sp>
        <p:nvSpPr>
          <p:cNvPr id="9" name="文本框 8"/>
          <p:cNvSpPr txBox="1"/>
          <p:nvPr/>
        </p:nvSpPr>
        <p:spPr>
          <a:xfrm>
            <a:off x="292100" y="4975225"/>
            <a:ext cx="8559800" cy="175260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800" dirty="0">
                <a:latin typeface="Times New Roman" panose="02020603050405020304" pitchFamily="18" charset="0"/>
                <a:ea typeface="微软雅黑" panose="020B0503020204020204" charset="-122"/>
                <a:sym typeface="+mn-ea"/>
              </a:rPr>
              <a:t>匹配逻辑：语法一致，语义相似</a:t>
            </a:r>
            <a:endParaRPr lang="zh-CN" altLang="en-US" sz="1800" dirty="0">
              <a:latin typeface="Times New Roman" panose="02020603050405020304" pitchFamily="18" charset="0"/>
              <a:ea typeface="微软雅黑" panose="020B0503020204020204" charset="-122"/>
              <a:sym typeface="+mn-ea"/>
            </a:endParaRPr>
          </a:p>
          <a:p>
            <a:pPr lvl="0"/>
            <a:r>
              <a:rPr lang="zh-CN" altLang="en-US" sz="1800" dirty="0">
                <a:latin typeface="Times New Roman" panose="02020603050405020304" pitchFamily="18" charset="0"/>
                <a:ea typeface="微软雅黑" panose="020B0503020204020204" charset="-122"/>
                <a:sym typeface="+mn-ea"/>
              </a:rPr>
              <a:t>匹配流程</a:t>
            </a:r>
            <a:endParaRPr lang="zh-CN" altLang="en-US" sz="1800" dirty="0">
              <a:latin typeface="Times New Roman" panose="02020603050405020304" pitchFamily="18" charset="0"/>
              <a:ea typeface="微软雅黑" panose="020B0503020204020204" charset="-122"/>
              <a:sym typeface="+mn-ea"/>
            </a:endParaRPr>
          </a:p>
          <a:p>
            <a:pPr lvl="1"/>
            <a:r>
              <a:rPr lang="zh-CN" altLang="en-US" sz="1620" dirty="0">
                <a:latin typeface="Times New Roman" panose="02020603050405020304" pitchFamily="18" charset="0"/>
                <a:ea typeface="微软雅黑" panose="020B0503020204020204" charset="-122"/>
                <a:sym typeface="+mn-ea"/>
              </a:rPr>
              <a:t>语法一致：要求</a:t>
            </a:r>
            <a:r>
              <a:rPr lang="en-US" altLang="zh-CN" sz="1620" dirty="0">
                <a:latin typeface="Times New Roman" panose="02020603050405020304" pitchFamily="18" charset="0"/>
                <a:ea typeface="微软雅黑" panose="020B0503020204020204" charset="-122"/>
                <a:sym typeface="+mn-ea"/>
              </a:rPr>
              <a:t>‘Type’</a:t>
            </a:r>
            <a:r>
              <a:rPr lang="zh-CN" altLang="en-US" sz="1620" dirty="0">
                <a:latin typeface="Times New Roman" panose="02020603050405020304" pitchFamily="18" charset="0"/>
                <a:ea typeface="微软雅黑" panose="020B0503020204020204" charset="-122"/>
                <a:sym typeface="+mn-ea"/>
              </a:rPr>
              <a:t>、</a:t>
            </a:r>
            <a:r>
              <a:rPr lang="en-US" altLang="zh-CN" sz="1620" dirty="0">
                <a:latin typeface="Times New Roman" panose="02020603050405020304" pitchFamily="18" charset="0"/>
                <a:ea typeface="微软雅黑" panose="020B0503020204020204" charset="-122"/>
                <a:sym typeface="+mn-ea"/>
              </a:rPr>
              <a:t>‘Modifiers’</a:t>
            </a:r>
            <a:r>
              <a:rPr lang="zh-CN" altLang="en-US" sz="1620" dirty="0">
                <a:latin typeface="Times New Roman" panose="02020603050405020304" pitchFamily="18" charset="0"/>
                <a:ea typeface="微软雅黑" panose="020B0503020204020204" charset="-122"/>
                <a:sym typeface="+mn-ea"/>
              </a:rPr>
              <a:t>序列一致</a:t>
            </a:r>
            <a:endParaRPr lang="zh-CN" altLang="en-US" sz="1620" dirty="0">
              <a:latin typeface="Times New Roman" panose="02020603050405020304" pitchFamily="18" charset="0"/>
              <a:ea typeface="微软雅黑" panose="020B0503020204020204" charset="-122"/>
              <a:sym typeface="+mn-ea"/>
            </a:endParaRPr>
          </a:p>
          <a:p>
            <a:pPr lvl="1"/>
            <a:r>
              <a:rPr lang="zh-CN" altLang="en-US" sz="1620" dirty="0">
                <a:latin typeface="Times New Roman" panose="02020603050405020304" pitchFamily="18" charset="0"/>
                <a:ea typeface="微软雅黑" panose="020B0503020204020204" charset="-122"/>
                <a:sym typeface="+mn-ea"/>
              </a:rPr>
              <a:t>语义相似：</a:t>
            </a:r>
            <a:r>
              <a:rPr lang="en-US" altLang="zh-CN" sz="1620" dirty="0">
                <a:latin typeface="Times New Roman" panose="02020603050405020304" pitchFamily="18" charset="0"/>
                <a:ea typeface="微软雅黑" panose="020B0503020204020204" charset="-122"/>
                <a:sym typeface="+mn-ea"/>
              </a:rPr>
              <a:t>‘Name’</a:t>
            </a:r>
            <a:r>
              <a:rPr lang="zh-CN" altLang="en-US" sz="1620" dirty="0">
                <a:latin typeface="Times New Roman" panose="02020603050405020304" pitchFamily="18" charset="0"/>
                <a:ea typeface="微软雅黑" panose="020B0503020204020204" charset="-122"/>
                <a:sym typeface="+mn-ea"/>
              </a:rPr>
              <a:t>序列根据</a:t>
            </a:r>
            <a:r>
              <a:rPr lang="en-US" altLang="zh-CN" sz="1620" dirty="0">
                <a:latin typeface="Times New Roman" panose="02020603050405020304" pitchFamily="18" charset="0"/>
                <a:ea typeface="微软雅黑" panose="020B0503020204020204" charset="-122"/>
                <a:sym typeface="+mn-ea"/>
              </a:rPr>
              <a:t>BLEU</a:t>
            </a:r>
            <a:r>
              <a:rPr lang="zh-CN" altLang="en-US" sz="1620" dirty="0">
                <a:latin typeface="Times New Roman" panose="02020603050405020304" pitchFamily="18" charset="0"/>
                <a:ea typeface="微软雅黑" panose="020B0503020204020204" charset="-122"/>
                <a:sym typeface="+mn-ea"/>
              </a:rPr>
              <a:t>计算相似度排序，选取高于设定阈值的匹配对</a:t>
            </a:r>
            <a:endParaRPr lang="zh-CN" altLang="en-US" sz="1620" dirty="0">
              <a:latin typeface="Times New Roman" panose="02020603050405020304" pitchFamily="18" charset="0"/>
              <a:ea typeface="微软雅黑" panose="020B0503020204020204" charset="-122"/>
              <a:sym typeface="+mn-ea"/>
            </a:endParaRPr>
          </a:p>
          <a:p>
            <a:pPr lvl="0"/>
            <a:endParaRPr lang="zh-CN" altLang="en-US" sz="1800" dirty="0">
              <a:solidFill>
                <a:srgbClr val="FF0000"/>
              </a:solidFill>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实验设置</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9" name="矩形 8"/>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457200" y="1812925"/>
            <a:ext cx="9510395" cy="4257675"/>
            <a:chOff x="0" y="2623"/>
            <a:chExt cx="14977" cy="6705"/>
          </a:xfrm>
        </p:grpSpPr>
        <p:sp>
          <p:nvSpPr>
            <p:cNvPr id="18" name="文本框 17"/>
            <p:cNvSpPr txBox="1"/>
            <p:nvPr/>
          </p:nvSpPr>
          <p:spPr>
            <a:xfrm>
              <a:off x="0" y="2623"/>
              <a:ext cx="13656" cy="498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800" dirty="0">
                  <a:latin typeface="Times New Roman" panose="02020603050405020304" pitchFamily="18" charset="0"/>
                  <a:ea typeface="微软雅黑" panose="020B0503020204020204" charset="-122"/>
                  <a:sym typeface="+mn-ea"/>
                </a:rPr>
                <a:t>验证数据集</a:t>
              </a:r>
              <a:endParaRPr lang="zh-CN" altLang="en-US" sz="1800" dirty="0">
                <a:latin typeface="Times New Roman" panose="02020603050405020304" pitchFamily="18" charset="0"/>
                <a:ea typeface="微软雅黑" panose="020B0503020204020204" charset="-122"/>
                <a:sym typeface="+mn-ea"/>
              </a:endParaRPr>
            </a:p>
            <a:p>
              <a:pPr lvl="1"/>
              <a:r>
                <a:rPr lang="zh-CN" altLang="en-US" sz="1620" dirty="0">
                  <a:latin typeface="Times New Roman" panose="02020603050405020304" pitchFamily="18" charset="0"/>
                  <a:ea typeface="微软雅黑" panose="020B0503020204020204" charset="-122"/>
                  <a:sym typeface="+mn-ea"/>
                </a:rPr>
                <a:t>经过</a:t>
              </a:r>
              <a:r>
                <a:rPr lang="zh-CN" altLang="en-US" sz="1620" dirty="0">
                  <a:latin typeface="Times New Roman" panose="02020603050405020304" pitchFamily="18" charset="0"/>
                  <a:ea typeface="微软雅黑" panose="020B0503020204020204" charset="-122"/>
                  <a:sym typeface="+mn-ea"/>
                </a:rPr>
                <a:t>本文人工验证的合约与函数层面的代码克隆</a:t>
              </a:r>
              <a:r>
                <a:rPr lang="zh-CN" altLang="en-US" sz="1620" dirty="0">
                  <a:latin typeface="Times New Roman" panose="02020603050405020304" pitchFamily="18" charset="0"/>
                  <a:ea typeface="微软雅黑" panose="020B0503020204020204" charset="-122"/>
                  <a:sym typeface="+mn-ea"/>
                </a:rPr>
                <a:t>数据集</a:t>
              </a:r>
              <a:endParaRPr lang="zh-CN" altLang="en-US" sz="1620" dirty="0">
                <a:latin typeface="Times New Roman" panose="02020603050405020304" pitchFamily="18" charset="0"/>
                <a:ea typeface="微软雅黑" panose="020B0503020204020204" charset="-122"/>
                <a:sym typeface="+mn-ea"/>
              </a:endParaRPr>
            </a:p>
            <a:p>
              <a:pPr marL="742950" lvl="2" indent="-285750">
                <a:buFont typeface="Wingdings" panose="05000000000000000000" charset="0"/>
                <a:buChar char="p"/>
              </a:pPr>
              <a:r>
                <a:rPr lang="zh-CN" altLang="en-US" sz="1620" dirty="0">
                  <a:latin typeface="Times New Roman" panose="02020603050405020304" pitchFamily="18" charset="0"/>
                  <a:ea typeface="微软雅黑" panose="020B0503020204020204" charset="-122"/>
                  <a:sym typeface="+mn-ea"/>
                </a:rPr>
                <a:t>从3</a:t>
              </a:r>
              <a:r>
                <a:rPr lang="en-US" altLang="zh-CN" sz="1620" dirty="0">
                  <a:latin typeface="Times New Roman" panose="02020603050405020304" pitchFamily="18" charset="0"/>
                  <a:ea typeface="微软雅黑" panose="020B0503020204020204" charset="-122"/>
                  <a:sym typeface="+mn-ea"/>
                </a:rPr>
                <a:t>,</a:t>
              </a:r>
              <a:r>
                <a:rPr lang="zh-CN" altLang="en-US" sz="1620" dirty="0">
                  <a:latin typeface="Times New Roman" panose="02020603050405020304" pitchFamily="18" charset="0"/>
                  <a:ea typeface="微软雅黑" panose="020B0503020204020204" charset="-122"/>
                  <a:sym typeface="+mn-ea"/>
                </a:rPr>
                <a:t>653条合约匹配对中获得650条正确匹配对，1</a:t>
              </a:r>
              <a:r>
                <a:rPr lang="en-US" altLang="zh-CN" sz="1620" dirty="0">
                  <a:latin typeface="Times New Roman" panose="02020603050405020304" pitchFamily="18" charset="0"/>
                  <a:ea typeface="微软雅黑" panose="020B0503020204020204" charset="-122"/>
                  <a:sym typeface="+mn-ea"/>
                </a:rPr>
                <a:t>,</a:t>
              </a:r>
              <a:r>
                <a:rPr lang="zh-CN" altLang="en-US" sz="1620" dirty="0">
                  <a:latin typeface="Times New Roman" panose="02020603050405020304" pitchFamily="18" charset="0"/>
                  <a:ea typeface="微软雅黑" panose="020B0503020204020204" charset="-122"/>
                  <a:sym typeface="+mn-ea"/>
                </a:rPr>
                <a:t>337条函数匹配对中获得118条函数匹配对，共</a:t>
              </a:r>
              <a:r>
                <a:rPr lang="en-US" altLang="zh-CN" sz="1620" dirty="0">
                  <a:latin typeface="Times New Roman" panose="02020603050405020304" pitchFamily="18" charset="0"/>
                  <a:ea typeface="微软雅黑" panose="020B0503020204020204" charset="-122"/>
                  <a:sym typeface="+mn-ea"/>
                </a:rPr>
                <a:t>768</a:t>
              </a:r>
              <a:r>
                <a:rPr lang="zh-CN" altLang="en-US" sz="1620" dirty="0">
                  <a:latin typeface="Times New Roman" panose="02020603050405020304" pitchFamily="18" charset="0"/>
                  <a:ea typeface="微软雅黑" panose="020B0503020204020204" charset="-122"/>
                  <a:sym typeface="+mn-ea"/>
                </a:rPr>
                <a:t>条</a:t>
              </a:r>
              <a:r>
                <a:rPr lang="zh-CN" altLang="en-US" sz="1620" dirty="0">
                  <a:latin typeface="Times New Roman" panose="02020603050405020304" pitchFamily="18" charset="0"/>
                  <a:ea typeface="微软雅黑" panose="020B0503020204020204" charset="-122"/>
                  <a:sym typeface="+mn-ea"/>
                </a:rPr>
                <a:t>正确匹配对</a:t>
              </a:r>
              <a:endParaRPr lang="zh-CN" altLang="en-US" sz="1620" dirty="0">
                <a:latin typeface="Times New Roman" panose="02020603050405020304" pitchFamily="18" charset="0"/>
                <a:ea typeface="微软雅黑" panose="020B0503020204020204" charset="-122"/>
                <a:sym typeface="+mn-ea"/>
              </a:endParaRPr>
            </a:p>
            <a:p>
              <a:pPr lvl="0"/>
              <a:r>
                <a:rPr lang="zh-CN" altLang="en-US" sz="1800" dirty="0">
                  <a:latin typeface="Times New Roman" panose="02020603050405020304" pitchFamily="18" charset="0"/>
                  <a:ea typeface="微软雅黑" panose="020B0503020204020204" charset="-122"/>
                  <a:sym typeface="+mn-ea"/>
                </a:rPr>
                <a:t>评价指标</a:t>
              </a:r>
              <a:endParaRPr lang="zh-CN" altLang="en-US" sz="1600" dirty="0">
                <a:latin typeface="Times New Roman" panose="02020603050405020304" pitchFamily="18" charset="0"/>
                <a:ea typeface="微软雅黑" panose="020B0503020204020204" charset="-122"/>
                <a:sym typeface="+mn-ea"/>
              </a:endParaRPr>
            </a:p>
            <a:p>
              <a:pPr lvl="1">
                <a:buFont typeface="Wingdings" panose="05000000000000000000" charset="0"/>
                <a:buChar char="p"/>
              </a:pPr>
              <a:r>
                <a:rPr lang="en-US" altLang="zh-CN" sz="1440" dirty="0">
                  <a:latin typeface="Times New Roman" panose="02020603050405020304" pitchFamily="18" charset="0"/>
                  <a:ea typeface="微软雅黑" panose="020B0503020204020204" charset="-122"/>
                  <a:sym typeface="+mn-ea"/>
                </a:rPr>
                <a:t> </a:t>
              </a:r>
              <a:endParaRPr lang="en-US" altLang="zh-CN" sz="1440" dirty="0">
                <a:latin typeface="Times New Roman" panose="02020603050405020304" pitchFamily="18" charset="0"/>
                <a:ea typeface="微软雅黑" panose="020B0503020204020204" charset="-122"/>
                <a:sym typeface="+mn-ea"/>
              </a:endParaRPr>
            </a:p>
            <a:p>
              <a:pPr marL="457200" lvl="1" indent="0">
                <a:buFont typeface="Wingdings" panose="05000000000000000000" charset="0"/>
                <a:buNone/>
              </a:pPr>
              <a:r>
                <a:rPr lang="en-US" altLang="zh-CN" sz="1440" dirty="0">
                  <a:latin typeface="Times New Roman" panose="02020603050405020304" pitchFamily="18" charset="0"/>
                  <a:ea typeface="微软雅黑" panose="020B0503020204020204" charset="-122"/>
                  <a:sym typeface="+mn-ea"/>
                </a:rPr>
                <a:t> </a:t>
              </a:r>
              <a:endParaRPr lang="en-US" altLang="zh-CN" sz="1440" dirty="0">
                <a:latin typeface="Times New Roman" panose="02020603050405020304" pitchFamily="18" charset="0"/>
                <a:ea typeface="微软雅黑" panose="020B0503020204020204" charset="-122"/>
                <a:sym typeface="+mn-ea"/>
              </a:endParaRPr>
            </a:p>
            <a:p>
              <a:pPr lvl="1">
                <a:buFont typeface="Wingdings" panose="05000000000000000000" charset="0"/>
                <a:buChar char="p"/>
              </a:pPr>
              <a:r>
                <a:rPr lang="en-US" altLang="zh-CN" sz="1440" dirty="0">
                  <a:latin typeface="Times New Roman" panose="02020603050405020304" pitchFamily="18" charset="0"/>
                  <a:ea typeface="微软雅黑" panose="020B0503020204020204" charset="-122"/>
                  <a:sym typeface="+mn-ea"/>
                </a:rPr>
                <a:t> </a:t>
              </a:r>
              <a:endParaRPr lang="zh-CN" altLang="en-US" sz="1440" dirty="0">
                <a:latin typeface="Times New Roman" panose="02020603050405020304" pitchFamily="18" charset="0"/>
                <a:ea typeface="微软雅黑" panose="020B0503020204020204" charset="-122"/>
                <a:sym typeface="+mn-ea"/>
              </a:endParaRPr>
            </a:p>
            <a:p>
              <a:pPr lvl="1">
                <a:buFont typeface="Wingdings" panose="05000000000000000000" charset="0"/>
                <a:buChar char="p"/>
              </a:pPr>
              <a:endParaRPr lang="zh-CN" altLang="en-US" sz="1440" dirty="0">
                <a:latin typeface="Times New Roman" panose="02020603050405020304" pitchFamily="18" charset="0"/>
                <a:ea typeface="微软雅黑" panose="020B0503020204020204" charset="-122"/>
                <a:sym typeface="+mn-ea"/>
              </a:endParaRPr>
            </a:p>
            <a:p>
              <a:pPr lvl="0"/>
              <a:endParaRPr lang="en-US" altLang="zh-CN" sz="1550" dirty="0">
                <a:latin typeface="Times New Roman" panose="02020603050405020304" pitchFamily="18" charset="0"/>
                <a:ea typeface="微软雅黑" panose="020B0503020204020204" charset="-122"/>
                <a:sym typeface="+mn-ea"/>
              </a:endParaRPr>
            </a:p>
          </p:txBody>
        </p:sp>
        <p:graphicFrame>
          <p:nvGraphicFramePr>
            <p:cNvPr id="15" name="对象 14"/>
            <p:cNvGraphicFramePr/>
            <p:nvPr/>
          </p:nvGraphicFramePr>
          <p:xfrm>
            <a:off x="1305" y="4899"/>
            <a:ext cx="5104" cy="888"/>
          </p:xfrm>
          <a:graphic>
            <a:graphicData uri="http://schemas.openxmlformats.org/presentationml/2006/ole">
              <mc:AlternateContent xmlns:mc="http://schemas.openxmlformats.org/markup-compatibility/2006">
                <mc:Choice xmlns:v="urn:schemas-microsoft-com:vml" Requires="v">
                  <p:oleObj spid="_x0000_s16" name="" r:id="rId2" imgW="2438400" imgH="419100" progId="Equation.KSEE3">
                    <p:embed/>
                  </p:oleObj>
                </mc:Choice>
                <mc:Fallback>
                  <p:oleObj name="" r:id="rId2" imgW="2438400" imgH="419100" progId="Equation.KSEE3">
                    <p:embed/>
                    <p:pic>
                      <p:nvPicPr>
                        <p:cNvPr id="0" name="图片 15"/>
                        <p:cNvPicPr/>
                        <p:nvPr/>
                      </p:nvPicPr>
                      <p:blipFill>
                        <a:blip r:embed="rId3"/>
                        <a:stretch>
                          <a:fillRect/>
                        </a:stretch>
                      </p:blipFill>
                      <p:spPr>
                        <a:xfrm>
                          <a:off x="1305" y="4899"/>
                          <a:ext cx="5104" cy="888"/>
                        </a:xfrm>
                        <a:prstGeom prst="rect">
                          <a:avLst/>
                        </a:prstGeom>
                      </p:spPr>
                    </p:pic>
                  </p:oleObj>
                </mc:Fallback>
              </mc:AlternateContent>
            </a:graphicData>
          </a:graphic>
        </p:graphicFrame>
        <p:graphicFrame>
          <p:nvGraphicFramePr>
            <p:cNvPr id="19" name="对象 18"/>
            <p:cNvGraphicFramePr/>
            <p:nvPr/>
          </p:nvGraphicFramePr>
          <p:xfrm>
            <a:off x="1305" y="5972"/>
            <a:ext cx="5103" cy="834"/>
          </p:xfrm>
          <a:graphic>
            <a:graphicData uri="http://schemas.openxmlformats.org/presentationml/2006/ole">
              <mc:AlternateContent xmlns:mc="http://schemas.openxmlformats.org/markup-compatibility/2006">
                <mc:Choice xmlns:v="urn:schemas-microsoft-com:vml" Requires="v">
                  <p:oleObj spid="_x0000_s20" name="" r:id="rId4" imgW="2425700" imgH="419100" progId="Equation.KSEE3">
                    <p:embed/>
                  </p:oleObj>
                </mc:Choice>
                <mc:Fallback>
                  <p:oleObj name="" r:id="rId4" imgW="2425700" imgH="419100" progId="Equation.KSEE3">
                    <p:embed/>
                    <p:pic>
                      <p:nvPicPr>
                        <p:cNvPr id="0" name="图片 19"/>
                        <p:cNvPicPr/>
                        <p:nvPr/>
                      </p:nvPicPr>
                      <p:blipFill>
                        <a:blip r:embed="rId5"/>
                        <a:stretch>
                          <a:fillRect/>
                        </a:stretch>
                      </p:blipFill>
                      <p:spPr>
                        <a:xfrm>
                          <a:off x="1305" y="5972"/>
                          <a:ext cx="5103" cy="834"/>
                        </a:xfrm>
                        <a:prstGeom prst="rect">
                          <a:avLst/>
                        </a:prstGeom>
                      </p:spPr>
                    </p:pic>
                  </p:oleObj>
                </mc:Fallback>
              </mc:AlternateContent>
            </a:graphicData>
          </a:graphic>
        </p:graphicFrame>
        <p:sp>
          <p:nvSpPr>
            <p:cNvPr id="21" name="文本框 20"/>
            <p:cNvSpPr txBox="1"/>
            <p:nvPr/>
          </p:nvSpPr>
          <p:spPr>
            <a:xfrm>
              <a:off x="0" y="6534"/>
              <a:ext cx="14977" cy="2794"/>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endParaRPr lang="zh-CN" altLang="en-US" sz="1600" dirty="0">
                <a:latin typeface="Times New Roman" panose="02020603050405020304" pitchFamily="18" charset="0"/>
                <a:ea typeface="微软雅黑" panose="020B0503020204020204" charset="-122"/>
                <a:sym typeface="+mn-ea"/>
              </a:endParaRPr>
            </a:p>
            <a:p>
              <a:pPr lvl="0"/>
              <a:r>
                <a:rPr lang="zh-CN" altLang="en-US" sz="1800" dirty="0">
                  <a:latin typeface="Times New Roman" panose="02020603050405020304" pitchFamily="18" charset="0"/>
                  <a:ea typeface="微软雅黑" panose="020B0503020204020204" charset="-122"/>
                  <a:sym typeface="+mn-ea"/>
                </a:rPr>
                <a:t>对比方法</a:t>
              </a:r>
              <a:endParaRPr lang="zh-CN" altLang="en-US" sz="1600" dirty="0">
                <a:latin typeface="Times New Roman" panose="02020603050405020304" pitchFamily="18" charset="0"/>
                <a:ea typeface="微软雅黑" panose="020B0503020204020204" charset="-122"/>
                <a:sym typeface="+mn-ea"/>
              </a:endParaRPr>
            </a:p>
            <a:p>
              <a:pPr lvl="1"/>
              <a:r>
                <a:rPr lang="zh-CN" altLang="en-US" sz="1600" dirty="0">
                  <a:solidFill>
                    <a:schemeClr val="tx1"/>
                  </a:solidFill>
                  <a:latin typeface="Times New Roman" panose="02020603050405020304" pitchFamily="18" charset="0"/>
                  <a:ea typeface="微软雅黑" panose="020B0503020204020204" charset="-122"/>
                  <a:sym typeface="+mn-ea"/>
                </a:rPr>
                <a:t>寻找应用在智能合约上的主流代码克隆方法，共两种</a:t>
              </a:r>
              <a:r>
                <a:rPr lang="en-US" altLang="zh-CN" sz="1600" dirty="0">
                  <a:solidFill>
                    <a:schemeClr val="tx1"/>
                  </a:solidFill>
                  <a:latin typeface="Times New Roman" panose="02020603050405020304" pitchFamily="18" charset="0"/>
                  <a:ea typeface="微软雅黑" panose="020B0503020204020204" charset="-122"/>
                  <a:sym typeface="+mn-ea"/>
                </a:rPr>
                <a:t>CCFinder</a:t>
              </a:r>
              <a:r>
                <a:rPr lang="zh-CN" altLang="en-US" sz="1600" dirty="0">
                  <a:solidFill>
                    <a:schemeClr val="tx1"/>
                  </a:solidFill>
                  <a:latin typeface="Times New Roman" panose="02020603050405020304" pitchFamily="18" charset="0"/>
                  <a:ea typeface="微软雅黑" panose="020B0503020204020204" charset="-122"/>
                  <a:sym typeface="+mn-ea"/>
                </a:rPr>
                <a:t>与</a:t>
              </a:r>
              <a:r>
                <a:rPr lang="en-US" altLang="zh-CN" sz="1600" dirty="0">
                  <a:solidFill>
                    <a:schemeClr val="tx1"/>
                  </a:solidFill>
                  <a:latin typeface="Times New Roman" panose="02020603050405020304" pitchFamily="18" charset="0"/>
                  <a:ea typeface="微软雅黑" panose="020B0503020204020204" charset="-122"/>
                  <a:sym typeface="+mn-ea"/>
                </a:rPr>
                <a:t>NiCad</a:t>
              </a:r>
              <a:endParaRPr lang="zh-CN" altLang="en-US" sz="1600" dirty="0">
                <a:solidFill>
                  <a:schemeClr val="tx1"/>
                </a:solidFill>
                <a:latin typeface="Times New Roman" panose="02020603050405020304" pitchFamily="18" charset="0"/>
                <a:ea typeface="微软雅黑" panose="020B0503020204020204" charset="-122"/>
                <a:sym typeface="+mn-ea"/>
              </a:endParaRPr>
            </a:p>
            <a:p>
              <a:pPr lvl="1"/>
              <a:r>
                <a:rPr lang="zh-CN" altLang="en-US" sz="1600" dirty="0">
                  <a:solidFill>
                    <a:schemeClr val="tx1"/>
                  </a:solidFill>
                  <a:latin typeface="Times New Roman" panose="02020603050405020304" pitchFamily="18" charset="0"/>
                  <a:ea typeface="微软雅黑" panose="020B0503020204020204" charset="-122"/>
                  <a:sym typeface="+mn-ea"/>
                </a:rPr>
                <a:t>要求包含检测交叉克隆功能，且存在公开软件</a:t>
              </a:r>
              <a:endParaRPr lang="zh-CN" altLang="en-US" sz="1600" dirty="0">
                <a:solidFill>
                  <a:schemeClr val="tx1"/>
                </a:solidFill>
                <a:latin typeface="Times New Roman" panose="02020603050405020304" pitchFamily="18" charset="0"/>
                <a:ea typeface="微软雅黑" panose="020B0503020204020204" charset="-122"/>
                <a:sym typeface="+mn-ea"/>
              </a:endParaRPr>
            </a:p>
            <a:p>
              <a:pPr lvl="1"/>
              <a:r>
                <a:rPr lang="zh-CN" altLang="en-US" sz="1600" dirty="0">
                  <a:solidFill>
                    <a:schemeClr val="tx1"/>
                  </a:solidFill>
                  <a:latin typeface="Times New Roman" panose="02020603050405020304" pitchFamily="18" charset="0"/>
                  <a:ea typeface="微软雅黑" panose="020B0503020204020204" charset="-122"/>
                  <a:sym typeface="+mn-ea"/>
                </a:rPr>
                <a:t>仅</a:t>
              </a:r>
              <a:r>
                <a:rPr lang="en-US" altLang="zh-CN" sz="1600" dirty="0">
                  <a:solidFill>
                    <a:schemeClr val="tx1"/>
                  </a:solidFill>
                  <a:latin typeface="Times New Roman" panose="02020603050405020304" pitchFamily="18" charset="0"/>
                  <a:ea typeface="微软雅黑" panose="020B0503020204020204" charset="-122"/>
                  <a:sym typeface="+mn-ea"/>
                </a:rPr>
                <a:t>NiCad</a:t>
              </a:r>
              <a:r>
                <a:rPr lang="zh-CN" altLang="en-US" sz="1600" dirty="0">
                  <a:solidFill>
                    <a:schemeClr val="tx1"/>
                  </a:solidFill>
                  <a:latin typeface="Times New Roman" panose="02020603050405020304" pitchFamily="18" charset="0"/>
                  <a:ea typeface="微软雅黑" panose="020B0503020204020204" charset="-122"/>
                  <a:sym typeface="+mn-ea"/>
                </a:rPr>
                <a:t>满足要求，</a:t>
              </a:r>
              <a:r>
                <a:rPr lang="en-US" altLang="zh-CN" sz="1600" dirty="0">
                  <a:solidFill>
                    <a:schemeClr val="tx1"/>
                  </a:solidFill>
                  <a:latin typeface="Times New Roman" panose="02020603050405020304" pitchFamily="18" charset="0"/>
                  <a:ea typeface="微软雅黑" panose="020B0503020204020204" charset="-122"/>
                  <a:sym typeface="+mn-ea"/>
                </a:rPr>
                <a:t>NiCad</a:t>
              </a:r>
              <a:r>
                <a:rPr lang="zh-CN" altLang="en-US" sz="1600" dirty="0">
                  <a:solidFill>
                    <a:schemeClr val="tx1"/>
                  </a:solidFill>
                  <a:latin typeface="Times New Roman" panose="02020603050405020304" pitchFamily="18" charset="0"/>
                  <a:ea typeface="微软雅黑" panose="020B0503020204020204" charset="-122"/>
                  <a:sym typeface="+mn-ea"/>
                </a:rPr>
                <a:t>支持两种检测模式，分别为</a:t>
              </a:r>
              <a:r>
                <a:rPr lang="en-US" altLang="zh-CN" sz="1600" dirty="0">
                  <a:solidFill>
                    <a:schemeClr val="tx1"/>
                  </a:solidFill>
                  <a:latin typeface="Times New Roman" panose="02020603050405020304" pitchFamily="18" charset="0"/>
                  <a:ea typeface="微软雅黑" panose="020B0503020204020204" charset="-122"/>
                  <a:sym typeface="+mn-ea"/>
                </a:rPr>
                <a:t>NiCad2</a:t>
              </a:r>
              <a:r>
                <a:rPr lang="zh-CN" altLang="en-US" sz="1600" dirty="0">
                  <a:solidFill>
                    <a:schemeClr val="tx1"/>
                  </a:solidFill>
                  <a:latin typeface="Times New Roman" panose="02020603050405020304" pitchFamily="18" charset="0"/>
                  <a:ea typeface="微软雅黑" panose="020B0503020204020204" charset="-122"/>
                  <a:sym typeface="+mn-ea"/>
                </a:rPr>
                <a:t>与</a:t>
              </a:r>
              <a:r>
                <a:rPr lang="en-US" altLang="zh-CN" sz="1600" dirty="0">
                  <a:solidFill>
                    <a:schemeClr val="tx1"/>
                  </a:solidFill>
                  <a:latin typeface="Times New Roman" panose="02020603050405020304" pitchFamily="18" charset="0"/>
                  <a:ea typeface="微软雅黑" panose="020B0503020204020204" charset="-122"/>
                  <a:sym typeface="+mn-ea"/>
                </a:rPr>
                <a:t>NiCad3</a:t>
              </a:r>
              <a:endParaRPr lang="en-US" altLang="zh-CN" sz="1600" dirty="0">
                <a:solidFill>
                  <a:schemeClr val="tx1"/>
                </a:solidFill>
                <a:latin typeface="Times New Roman" panose="02020603050405020304" pitchFamily="18" charset="0"/>
                <a:ea typeface="微软雅黑" panose="020B050302020402020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342900" y="1903730"/>
            <a:ext cx="4966970" cy="68516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实验一：BLEU 能够判断代码相似？</a:t>
            </a:r>
            <a:endParaRPr lang="zh-CN" altLang="en-US" sz="1600" dirty="0">
              <a:latin typeface="Times New Roman" panose="02020603050405020304" pitchFamily="18" charset="0"/>
              <a:ea typeface="微软雅黑" panose="020B0503020204020204" charset="-122"/>
              <a:sym typeface="+mn-ea"/>
            </a:endParaRPr>
          </a:p>
          <a:p>
            <a:pPr marL="457200" lvl="1" indent="0">
              <a:buNone/>
            </a:pPr>
            <a:endParaRPr lang="en-US" altLang="zh-CN" sz="1395" dirty="0">
              <a:latin typeface="Times New Roman" panose="02020603050405020304" pitchFamily="18" charset="0"/>
              <a:ea typeface="微软雅黑" panose="020B0503020204020204" charset="-122"/>
              <a:sym typeface="+mn-ea"/>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9" name="矩形 8"/>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p:cNvPicPr>
            <a:picLocks noChangeAspect="1"/>
          </p:cNvPicPr>
          <p:nvPr/>
        </p:nvPicPr>
        <p:blipFill>
          <a:blip r:embed="rId2"/>
          <a:stretch>
            <a:fillRect/>
          </a:stretch>
        </p:blipFill>
        <p:spPr>
          <a:xfrm>
            <a:off x="5248275" y="2443480"/>
            <a:ext cx="3667125" cy="2612390"/>
          </a:xfrm>
          <a:prstGeom prst="rect">
            <a:avLst/>
          </a:prstGeom>
        </p:spPr>
      </p:pic>
      <p:sp>
        <p:nvSpPr>
          <p:cNvPr id="6" name="文本框 5"/>
          <p:cNvSpPr txBox="1"/>
          <p:nvPr/>
        </p:nvSpPr>
        <p:spPr>
          <a:xfrm>
            <a:off x="342900" y="1903730"/>
            <a:ext cx="5107940" cy="257111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实验一：BLEU 能够判断代码相似？</a:t>
            </a:r>
            <a:endParaRPr lang="zh-CN" altLang="en-US" sz="16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目的：验证</a:t>
            </a:r>
            <a:r>
              <a:rPr lang="en-US" altLang="zh-CN" sz="1400" dirty="0">
                <a:latin typeface="Times New Roman" panose="02020603050405020304" pitchFamily="18" charset="0"/>
                <a:ea typeface="微软雅黑" panose="020B0503020204020204" charset="-122"/>
                <a:sym typeface="+mn-ea"/>
              </a:rPr>
              <a:t>BLEU</a:t>
            </a:r>
            <a:r>
              <a:rPr lang="zh-CN" altLang="en-US" sz="1400" dirty="0">
                <a:latin typeface="Times New Roman" panose="02020603050405020304" pitchFamily="18" charset="0"/>
                <a:ea typeface="微软雅黑" panose="020B0503020204020204" charset="-122"/>
                <a:sym typeface="+mn-ea"/>
              </a:rPr>
              <a:t>有效性，获取验证</a:t>
            </a:r>
            <a:r>
              <a:rPr lang="zh-CN" altLang="en-US" sz="1400" dirty="0">
                <a:latin typeface="Times New Roman" panose="02020603050405020304" pitchFamily="18" charset="0"/>
                <a:ea typeface="微软雅黑" panose="020B0503020204020204" charset="-122"/>
                <a:sym typeface="+mn-ea"/>
              </a:rPr>
              <a:t>数据集</a:t>
            </a:r>
            <a:endParaRPr lang="zh-CN" altLang="en-US" sz="14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做法： 仅使用</a:t>
            </a:r>
            <a:r>
              <a:rPr lang="en-US" altLang="zh-CN" sz="1400" dirty="0">
                <a:latin typeface="Times New Roman" panose="02020603050405020304" pitchFamily="18" charset="0"/>
                <a:ea typeface="微软雅黑" panose="020B0503020204020204" charset="-122"/>
                <a:sym typeface="+mn-ea"/>
              </a:rPr>
              <a:t>BLEU</a:t>
            </a:r>
            <a:r>
              <a:rPr lang="zh-CN" altLang="en-US" sz="1400" dirty="0">
                <a:latin typeface="Times New Roman" panose="02020603050405020304" pitchFamily="18" charset="0"/>
                <a:ea typeface="微软雅黑" panose="020B0503020204020204" charset="-122"/>
                <a:sym typeface="+mn-ea"/>
              </a:rPr>
              <a:t>寻找代码克隆对，人工验证</a:t>
            </a:r>
            <a:endParaRPr lang="zh-CN" altLang="en-US" sz="1400" dirty="0">
              <a:latin typeface="Times New Roman" panose="02020603050405020304" pitchFamily="18" charset="0"/>
              <a:ea typeface="微软雅黑" panose="020B0503020204020204" charset="-122"/>
              <a:sym typeface="+mn-ea"/>
            </a:endParaRPr>
          </a:p>
          <a:p>
            <a:pPr lvl="0"/>
            <a:r>
              <a:rPr lang="zh-CN" altLang="en-US" sz="1600" dirty="0">
                <a:latin typeface="Times New Roman" panose="02020603050405020304" pitchFamily="18" charset="0"/>
                <a:ea typeface="微软雅黑" panose="020B0503020204020204" charset="-122"/>
                <a:sym typeface="+mn-ea"/>
              </a:rPr>
              <a:t>结果：</a:t>
            </a:r>
            <a:endParaRPr lang="zh-CN" altLang="en-US" sz="16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合约层面，在区间 [0.9,1) 中，相似匹配对占 </a:t>
            </a:r>
            <a:r>
              <a:rPr lang="en-US" altLang="zh-CN" sz="1400" dirty="0">
                <a:solidFill>
                  <a:srgbClr val="FF0000"/>
                </a:solidFill>
                <a:latin typeface="Times New Roman" panose="02020603050405020304" pitchFamily="18" charset="0"/>
                <a:ea typeface="微软雅黑" panose="020B0503020204020204" charset="-122"/>
                <a:sym typeface="+mn-ea"/>
              </a:rPr>
              <a:t>57</a:t>
            </a:r>
            <a:r>
              <a:rPr lang="zh-CN" altLang="en-US" sz="1400" dirty="0">
                <a:solidFill>
                  <a:srgbClr val="FF0000"/>
                </a:solidFill>
                <a:latin typeface="Times New Roman" panose="02020603050405020304" pitchFamily="18" charset="0"/>
                <a:ea typeface="微软雅黑" panose="020B0503020204020204" charset="-122"/>
                <a:sym typeface="+mn-ea"/>
              </a:rPr>
              <a:t>%</a:t>
            </a:r>
            <a:r>
              <a:rPr lang="zh-CN" altLang="en-US" sz="1400" dirty="0">
                <a:latin typeface="Times New Roman" panose="02020603050405020304" pitchFamily="18" charset="0"/>
                <a:ea typeface="微软雅黑" panose="020B0503020204020204" charset="-122"/>
                <a:sym typeface="+mn-ea"/>
              </a:rPr>
              <a:t>，在 [0.8,0.9) 区间中为 </a:t>
            </a:r>
            <a:r>
              <a:rPr lang="en-US" altLang="zh-CN" sz="1400" dirty="0">
                <a:solidFill>
                  <a:srgbClr val="FF0000"/>
                </a:solidFill>
                <a:latin typeface="Times New Roman" panose="02020603050405020304" pitchFamily="18" charset="0"/>
                <a:ea typeface="微软雅黑" panose="020B0503020204020204" charset="-122"/>
                <a:sym typeface="+mn-ea"/>
              </a:rPr>
              <a:t>33</a:t>
            </a:r>
            <a:r>
              <a:rPr lang="zh-CN" altLang="en-US" sz="1400" dirty="0">
                <a:solidFill>
                  <a:srgbClr val="FF0000"/>
                </a:solidFill>
                <a:latin typeface="Times New Roman" panose="02020603050405020304" pitchFamily="18" charset="0"/>
                <a:ea typeface="微软雅黑" panose="020B0503020204020204" charset="-122"/>
                <a:sym typeface="+mn-ea"/>
              </a:rPr>
              <a:t>%</a:t>
            </a:r>
            <a:r>
              <a:rPr lang="zh-CN" altLang="en-US" sz="1400" dirty="0">
                <a:solidFill>
                  <a:schemeClr val="tx1"/>
                </a:solidFill>
                <a:latin typeface="Times New Roman" panose="02020603050405020304" pitchFamily="18" charset="0"/>
                <a:ea typeface="微软雅黑" panose="020B0503020204020204" charset="-122"/>
                <a:sym typeface="+mn-ea"/>
              </a:rPr>
              <a:t>，</a:t>
            </a:r>
            <a:r>
              <a:rPr lang="en-US" altLang="zh-CN" sz="1400" dirty="0">
                <a:solidFill>
                  <a:schemeClr val="tx1"/>
                </a:solidFill>
                <a:latin typeface="Times New Roman" panose="02020603050405020304" pitchFamily="18" charset="0"/>
                <a:ea typeface="微软雅黑" panose="020B0503020204020204" charset="-122"/>
                <a:sym typeface="+mn-ea"/>
              </a:rPr>
              <a:t>[0.7</a:t>
            </a:r>
            <a:r>
              <a:rPr lang="zh-CN" altLang="en-US" sz="1400" dirty="0">
                <a:solidFill>
                  <a:schemeClr val="tx1"/>
                </a:solidFill>
                <a:latin typeface="Times New Roman" panose="02020603050405020304" pitchFamily="18" charset="0"/>
                <a:ea typeface="微软雅黑" panose="020B0503020204020204" charset="-122"/>
                <a:sym typeface="+mn-ea"/>
              </a:rPr>
              <a:t>，</a:t>
            </a:r>
            <a:r>
              <a:rPr lang="en-US" altLang="zh-CN" sz="1400" dirty="0">
                <a:solidFill>
                  <a:schemeClr val="tx1"/>
                </a:solidFill>
                <a:latin typeface="Times New Roman" panose="02020603050405020304" pitchFamily="18" charset="0"/>
                <a:ea typeface="微软雅黑" panose="020B0503020204020204" charset="-122"/>
                <a:sym typeface="+mn-ea"/>
              </a:rPr>
              <a:t>0.8)</a:t>
            </a:r>
            <a:r>
              <a:rPr lang="zh-CN" altLang="en-US" sz="1400" dirty="0">
                <a:solidFill>
                  <a:schemeClr val="tx1"/>
                </a:solidFill>
                <a:latin typeface="Times New Roman" panose="02020603050405020304" pitchFamily="18" charset="0"/>
                <a:ea typeface="微软雅黑" panose="020B0503020204020204" charset="-122"/>
                <a:sym typeface="+mn-ea"/>
              </a:rPr>
              <a:t>区间为</a:t>
            </a:r>
            <a:r>
              <a:rPr lang="en-US" altLang="zh-CN" sz="1400" dirty="0">
                <a:solidFill>
                  <a:srgbClr val="FF0000"/>
                </a:solidFill>
                <a:latin typeface="Times New Roman" panose="02020603050405020304" pitchFamily="18" charset="0"/>
                <a:ea typeface="微软雅黑" panose="020B0503020204020204" charset="-122"/>
                <a:sym typeface="+mn-ea"/>
              </a:rPr>
              <a:t>10%</a:t>
            </a:r>
            <a:endParaRPr lang="en-US" altLang="zh-CN" sz="1400" dirty="0">
              <a:solidFill>
                <a:srgbClr val="FF0000"/>
              </a:solidFill>
              <a:latin typeface="Times New Roman" panose="02020603050405020304" pitchFamily="18" charset="0"/>
              <a:ea typeface="微软雅黑" panose="020B0503020204020204" charset="-122"/>
              <a:sym typeface="+mn-ea"/>
            </a:endParaRPr>
          </a:p>
          <a:p>
            <a:pPr lvl="1"/>
            <a:r>
              <a:rPr lang="zh-CN" altLang="en-US" sz="1400" dirty="0">
                <a:solidFill>
                  <a:schemeClr val="tx1"/>
                </a:solidFill>
                <a:latin typeface="Times New Roman" panose="02020603050405020304" pitchFamily="18" charset="0"/>
                <a:ea typeface="微软雅黑" panose="020B0503020204020204" charset="-122"/>
                <a:sym typeface="+mn-ea"/>
              </a:rPr>
              <a:t>函数层面</a:t>
            </a:r>
            <a:r>
              <a:rPr lang="zh-CN" altLang="en-US" sz="1400" dirty="0">
                <a:latin typeface="Times New Roman" panose="02020603050405020304" pitchFamily="18" charset="0"/>
                <a:ea typeface="微软雅黑" panose="020B0503020204020204" charset="-122"/>
                <a:sym typeface="+mn-ea"/>
              </a:rPr>
              <a:t>，在区间 [0.9,1) 中，相似匹配对占 </a:t>
            </a:r>
            <a:r>
              <a:rPr lang="en-US" altLang="zh-CN" sz="1400" dirty="0">
                <a:solidFill>
                  <a:srgbClr val="FF0000"/>
                </a:solidFill>
                <a:latin typeface="Times New Roman" panose="02020603050405020304" pitchFamily="18" charset="0"/>
                <a:ea typeface="微软雅黑" panose="020B0503020204020204" charset="-122"/>
                <a:sym typeface="+mn-ea"/>
              </a:rPr>
              <a:t>46</a:t>
            </a:r>
            <a:r>
              <a:rPr lang="zh-CN" altLang="en-US" sz="1400" dirty="0">
                <a:solidFill>
                  <a:srgbClr val="FF0000"/>
                </a:solidFill>
                <a:latin typeface="Times New Roman" panose="02020603050405020304" pitchFamily="18" charset="0"/>
                <a:ea typeface="微软雅黑" panose="020B0503020204020204" charset="-122"/>
                <a:sym typeface="+mn-ea"/>
              </a:rPr>
              <a:t>%</a:t>
            </a:r>
            <a:r>
              <a:rPr lang="zh-CN" altLang="en-US" sz="1400" dirty="0">
                <a:latin typeface="Times New Roman" panose="02020603050405020304" pitchFamily="18" charset="0"/>
                <a:ea typeface="微软雅黑" panose="020B0503020204020204" charset="-122"/>
                <a:sym typeface="+mn-ea"/>
              </a:rPr>
              <a:t>，在 [0.8,0.9) 区间中为 </a:t>
            </a:r>
            <a:r>
              <a:rPr lang="en-US" altLang="zh-CN" sz="1400" dirty="0">
                <a:solidFill>
                  <a:srgbClr val="FF0000"/>
                </a:solidFill>
                <a:latin typeface="Times New Roman" panose="02020603050405020304" pitchFamily="18" charset="0"/>
                <a:ea typeface="微软雅黑" panose="020B0503020204020204" charset="-122"/>
                <a:sym typeface="+mn-ea"/>
              </a:rPr>
              <a:t>54</a:t>
            </a:r>
            <a:r>
              <a:rPr lang="zh-CN" altLang="en-US" sz="1400" dirty="0">
                <a:solidFill>
                  <a:srgbClr val="FF0000"/>
                </a:solidFill>
                <a:latin typeface="Times New Roman" panose="02020603050405020304" pitchFamily="18" charset="0"/>
                <a:ea typeface="微软雅黑" panose="020B0503020204020204" charset="-122"/>
                <a:sym typeface="+mn-ea"/>
              </a:rPr>
              <a:t>%</a:t>
            </a:r>
            <a:endParaRPr lang="zh-CN" altLang="en-US" sz="1400" dirty="0">
              <a:solidFill>
                <a:schemeClr val="tx1"/>
              </a:solidFill>
              <a:latin typeface="Times New Roman" panose="02020603050405020304" pitchFamily="18" charset="0"/>
              <a:ea typeface="微软雅黑" panose="020B0503020204020204" charset="-122"/>
              <a:sym typeface="+mn-ea"/>
            </a:endParaRPr>
          </a:p>
        </p:txBody>
      </p:sp>
      <p:sp>
        <p:nvSpPr>
          <p:cNvPr id="8" name="文本框 7"/>
          <p:cNvSpPr txBox="1"/>
          <p:nvPr/>
        </p:nvSpPr>
        <p:spPr>
          <a:xfrm>
            <a:off x="342900" y="5150485"/>
            <a:ext cx="8005445" cy="1198880"/>
          </a:xfrm>
          <a:prstGeom prst="rect">
            <a:avLst/>
          </a:prstGeom>
          <a:noFill/>
        </p:spPr>
        <p:txBody>
          <a:bodyPr wrap="square" rtlCol="0">
            <a:spAutoFit/>
          </a:bodyPr>
          <a:p>
            <a:pPr marL="285750" lvl="0" indent="-285750" algn="l">
              <a:buClr>
                <a:srgbClr val="255D66"/>
              </a:buClr>
              <a:buFont typeface="Wingdings" panose="05000000000000000000" charset="0"/>
              <a:buChar char="n"/>
            </a:pPr>
            <a:r>
              <a:rPr lang="zh-CN" altLang="en-US" dirty="0">
                <a:latin typeface="Times New Roman" panose="02020603050405020304" pitchFamily="18" charset="0"/>
                <a:ea typeface="微软雅黑" panose="020B0503020204020204" charset="-122"/>
                <a:sym typeface="+mn-ea"/>
              </a:rPr>
              <a:t>分析：</a:t>
            </a:r>
            <a:endParaRPr lang="en-US" altLang="zh-CN" dirty="0">
              <a:latin typeface="Times New Roman" panose="02020603050405020304" pitchFamily="18" charset="0"/>
              <a:ea typeface="微软雅黑" panose="020B0503020204020204" charset="-122"/>
              <a:sym typeface="+mn-ea"/>
            </a:endParaRPr>
          </a:p>
          <a:p>
            <a:pPr marL="742950" lvl="1" indent="-285750" algn="l">
              <a:buClr>
                <a:srgbClr val="255D66"/>
              </a:buClr>
              <a:buFont typeface="Wingdings" panose="05000000000000000000" charset="0"/>
              <a:buChar char="p"/>
            </a:pPr>
            <a:r>
              <a:rPr lang="en-US" altLang="zh-CN" dirty="0">
                <a:latin typeface="Times New Roman" panose="02020603050405020304" pitchFamily="18" charset="0"/>
                <a:ea typeface="微软雅黑" panose="020B0503020204020204" charset="-122"/>
                <a:sym typeface="+mn-ea"/>
              </a:rPr>
              <a:t>BLEU</a:t>
            </a:r>
            <a:r>
              <a:rPr lang="zh-CN" altLang="en-US" dirty="0">
                <a:latin typeface="Times New Roman" panose="02020603050405020304" pitchFamily="18" charset="0"/>
                <a:ea typeface="微软雅黑" panose="020B0503020204020204" charset="-122"/>
                <a:sym typeface="+mn-ea"/>
              </a:rPr>
              <a:t>可以作为一种验证语义相似的方法</a:t>
            </a:r>
            <a:endParaRPr lang="zh-CN" altLang="en-US" dirty="0">
              <a:latin typeface="Times New Roman" panose="02020603050405020304" pitchFamily="18" charset="0"/>
              <a:ea typeface="微软雅黑" panose="020B0503020204020204" charset="-122"/>
              <a:sym typeface="+mn-ea"/>
            </a:endParaRPr>
          </a:p>
          <a:p>
            <a:pPr marL="742950" lvl="1" indent="-285750" algn="l">
              <a:buClr>
                <a:srgbClr val="255D66"/>
              </a:buClr>
              <a:buFont typeface="Wingdings" panose="05000000000000000000" charset="0"/>
              <a:buChar char="p"/>
            </a:pPr>
            <a:r>
              <a:rPr lang="en-US" altLang="zh-CN" dirty="0">
                <a:latin typeface="Times New Roman" panose="02020603050405020304" pitchFamily="18" charset="0"/>
                <a:ea typeface="微软雅黑" panose="020B0503020204020204" charset="-122"/>
                <a:sym typeface="+mn-ea"/>
              </a:rPr>
              <a:t>极高的 BLEU 也</a:t>
            </a:r>
            <a:r>
              <a:rPr lang="zh-CN" altLang="en-US" dirty="0">
                <a:latin typeface="Times New Roman" panose="02020603050405020304" pitchFamily="18" charset="0"/>
                <a:ea typeface="微软雅黑" panose="020B0503020204020204" charset="-122"/>
                <a:sym typeface="+mn-ea"/>
              </a:rPr>
              <a:t>不</a:t>
            </a:r>
            <a:r>
              <a:rPr lang="en-US" altLang="zh-CN" dirty="0">
                <a:latin typeface="Times New Roman" panose="02020603050405020304" pitchFamily="18" charset="0"/>
                <a:ea typeface="微软雅黑" panose="020B0503020204020204" charset="-122"/>
                <a:sym typeface="+mn-ea"/>
              </a:rPr>
              <a:t>能够</a:t>
            </a:r>
            <a:r>
              <a:rPr lang="en-US" altLang="zh-CN" dirty="0">
                <a:solidFill>
                  <a:srgbClr val="FF0000"/>
                </a:solidFill>
                <a:latin typeface="Times New Roman" panose="02020603050405020304" pitchFamily="18" charset="0"/>
                <a:ea typeface="微软雅黑" panose="020B0503020204020204" charset="-122"/>
                <a:sym typeface="+mn-ea"/>
              </a:rPr>
              <a:t>保证</a:t>
            </a:r>
            <a:r>
              <a:rPr lang="zh-CN" altLang="en-US" dirty="0">
                <a:latin typeface="Times New Roman" panose="02020603050405020304" pitchFamily="18" charset="0"/>
                <a:ea typeface="微软雅黑" panose="020B0503020204020204" charset="-122"/>
                <a:sym typeface="+mn-ea"/>
              </a:rPr>
              <a:t>漏洞与</a:t>
            </a:r>
            <a:r>
              <a:rPr lang="en-US" altLang="zh-CN" dirty="0">
                <a:latin typeface="Times New Roman" panose="02020603050405020304" pitchFamily="18" charset="0"/>
                <a:ea typeface="微软雅黑" panose="020B0503020204020204" charset="-122"/>
                <a:sym typeface="+mn-ea"/>
              </a:rPr>
              <a:t>Gas</a:t>
            </a:r>
            <a:r>
              <a:rPr lang="zh-CN" altLang="en-US" dirty="0">
                <a:latin typeface="Times New Roman" panose="02020603050405020304" pitchFamily="18" charset="0"/>
                <a:ea typeface="微软雅黑" panose="020B0503020204020204" charset="-122"/>
                <a:sym typeface="+mn-ea"/>
              </a:rPr>
              <a:t>低效模式定位一致</a:t>
            </a:r>
            <a:endParaRPr lang="zh-CN" altLang="en-US" dirty="0">
              <a:latin typeface="Times New Roman" panose="02020603050405020304" pitchFamily="18" charset="0"/>
              <a:ea typeface="微软雅黑" panose="020B0503020204020204" charset="-122"/>
              <a:sym typeface="+mn-ea"/>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文本框 122"/>
          <p:cNvSpPr txBox="1"/>
          <p:nvPr/>
        </p:nvSpPr>
        <p:spPr>
          <a:xfrm>
            <a:off x="729017" y="2296947"/>
            <a:ext cx="902811" cy="523220"/>
          </a:xfrm>
          <a:prstGeom prst="rect">
            <a:avLst/>
          </a:prstGeom>
          <a:noFill/>
        </p:spPr>
        <p:txBody>
          <a:bodyPr wrap="none" rtlCol="0">
            <a:spAutoFit/>
          </a:bodyPr>
          <a:lstStyle/>
          <a:p>
            <a:r>
              <a:rPr lang="zh-CN" altLang="en-US" sz="2800" b="1" dirty="0">
                <a:solidFill>
                  <a:srgbClr val="005825"/>
                </a:solidFill>
                <a:latin typeface="华文楷体" panose="02010600040101010101" pitchFamily="2" charset="-122"/>
                <a:ea typeface="华文楷体" panose="02010600040101010101" pitchFamily="2" charset="-122"/>
              </a:rPr>
              <a:t>目录</a:t>
            </a:r>
            <a:endParaRPr lang="zh-CN" altLang="en-US" sz="2800" b="1" dirty="0">
              <a:solidFill>
                <a:srgbClr val="005825"/>
              </a:solidFill>
              <a:latin typeface="华文楷体" panose="02010600040101010101" pitchFamily="2" charset="-122"/>
              <a:ea typeface="华文楷体" panose="02010600040101010101" pitchFamily="2" charset="-122"/>
            </a:endParaRPr>
          </a:p>
        </p:txBody>
      </p:sp>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313714"/>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838200" y="2892878"/>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821784" y="5406094"/>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729995" y="2978852"/>
            <a:ext cx="377026"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1</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81" name="文本框 80"/>
          <p:cNvSpPr txBox="1"/>
          <p:nvPr/>
        </p:nvSpPr>
        <p:spPr>
          <a:xfrm>
            <a:off x="1188439" y="3045578"/>
            <a:ext cx="1706880" cy="398780"/>
          </a:xfrm>
          <a:prstGeom prst="rect">
            <a:avLst/>
          </a:prstGeom>
          <a:noFill/>
        </p:spPr>
        <p:txBody>
          <a:bodyPr wrap="none" rtlCol="0">
            <a:spAutoFit/>
          </a:bodyPr>
          <a:lstStyle/>
          <a:p>
            <a:r>
              <a:rPr lang="zh-CN" altLang="en-US" sz="2000" dirty="0">
                <a:solidFill>
                  <a:schemeClr val="tx1">
                    <a:lumMod val="75000"/>
                    <a:lumOff val="25000"/>
                  </a:schemeClr>
                </a:solidFill>
                <a:ea typeface="华文楷体" panose="02010600040101010101" pitchFamily="2" charset="-122"/>
              </a:rPr>
              <a:t>论文研究背景</a:t>
            </a:r>
            <a:endParaRPr lang="zh-CN" altLang="en-US" sz="2000" dirty="0">
              <a:solidFill>
                <a:schemeClr val="tx1">
                  <a:lumMod val="75000"/>
                  <a:lumOff val="25000"/>
                </a:schemeClr>
              </a:solidFill>
              <a:ea typeface="华文楷体" panose="02010600040101010101" pitchFamily="2" charset="-122"/>
            </a:endParaRPr>
          </a:p>
        </p:txBody>
      </p:sp>
      <p:cxnSp>
        <p:nvCxnSpPr>
          <p:cNvPr id="104" name="直接连接符 103"/>
          <p:cNvCxnSpPr/>
          <p:nvPr/>
        </p:nvCxnSpPr>
        <p:spPr>
          <a:xfrm flipH="1">
            <a:off x="941026" y="3158486"/>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729995" y="3558234"/>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2</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09" name="文本框 108"/>
          <p:cNvSpPr txBox="1"/>
          <p:nvPr/>
        </p:nvSpPr>
        <p:spPr>
          <a:xfrm>
            <a:off x="1188439" y="3624960"/>
            <a:ext cx="2722880" cy="398780"/>
          </a:xfrm>
          <a:prstGeom prst="rect">
            <a:avLst/>
          </a:prstGeom>
          <a:noFill/>
        </p:spPr>
        <p:txBody>
          <a:bodyPr wrap="none" rtlCol="0">
            <a:spAutoFit/>
          </a:bodyPr>
          <a:lstStyle/>
          <a:p>
            <a:pPr algn="l"/>
            <a:r>
              <a:rPr lang="zh-CN" altLang="en-US" sz="2000" dirty="0">
                <a:solidFill>
                  <a:schemeClr val="bg1">
                    <a:lumMod val="85000"/>
                  </a:schemeClr>
                </a:solidFill>
                <a:ea typeface="华文楷体" panose="02010600040101010101" pitchFamily="2" charset="-122"/>
              </a:rPr>
              <a:t>代码片段相似匹配方法</a:t>
            </a:r>
            <a:endParaRPr lang="zh-CN" altLang="en-US" sz="2000" dirty="0">
              <a:solidFill>
                <a:schemeClr val="tx1">
                  <a:lumMod val="75000"/>
                  <a:lumOff val="25000"/>
                </a:schemeClr>
              </a:solidFill>
              <a:ea typeface="华文楷体" panose="02010600040101010101" pitchFamily="2" charset="-122"/>
            </a:endParaRPr>
          </a:p>
        </p:txBody>
      </p:sp>
      <p:cxnSp>
        <p:nvCxnSpPr>
          <p:cNvPr id="110" name="直接连接符 109"/>
          <p:cNvCxnSpPr/>
          <p:nvPr/>
        </p:nvCxnSpPr>
        <p:spPr>
          <a:xfrm flipH="1">
            <a:off x="941026" y="3737868"/>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729994" y="4131977"/>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3</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17" name="文本框 116"/>
          <p:cNvSpPr txBox="1"/>
          <p:nvPr/>
        </p:nvSpPr>
        <p:spPr>
          <a:xfrm>
            <a:off x="1188439" y="4198703"/>
            <a:ext cx="3738880" cy="398780"/>
          </a:xfrm>
          <a:prstGeom prst="rect">
            <a:avLst/>
          </a:prstGeom>
          <a:noFill/>
        </p:spPr>
        <p:txBody>
          <a:bodyPr wrap="none" rtlCol="0">
            <a:spAutoFit/>
          </a:bodyPr>
          <a:lstStyle/>
          <a:p>
            <a:pPr algn="l"/>
            <a:r>
              <a:rPr lang="zh-CN" altLang="en-US" sz="2000" dirty="0">
                <a:solidFill>
                  <a:schemeClr val="bg1">
                    <a:lumMod val="85000"/>
                  </a:schemeClr>
                </a:solidFill>
                <a:ea typeface="华文楷体" panose="02010600040101010101" pitchFamily="2" charset="-122"/>
              </a:rPr>
              <a:t>问答网站智能合约实证研究方法</a:t>
            </a:r>
            <a:endParaRPr lang="zh-CN" altLang="en-US" sz="2000" dirty="0">
              <a:solidFill>
                <a:schemeClr val="bg1">
                  <a:lumMod val="85000"/>
                </a:schemeClr>
              </a:solidFill>
              <a:ea typeface="华文楷体" panose="02010600040101010101" pitchFamily="2" charset="-122"/>
            </a:endParaRPr>
          </a:p>
        </p:txBody>
      </p:sp>
      <p:cxnSp>
        <p:nvCxnSpPr>
          <p:cNvPr id="118" name="直接连接符 117"/>
          <p:cNvCxnSpPr/>
          <p:nvPr/>
        </p:nvCxnSpPr>
        <p:spPr>
          <a:xfrm flipH="1">
            <a:off x="941026" y="4311611"/>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29" name="椭圆 16"/>
          <p:cNvSpPr/>
          <p:nvPr/>
        </p:nvSpPr>
        <p:spPr>
          <a:xfrm>
            <a:off x="6015342" y="2416389"/>
            <a:ext cx="288032" cy="288032"/>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30" name="椭圆 17"/>
          <p:cNvSpPr/>
          <p:nvPr/>
        </p:nvSpPr>
        <p:spPr>
          <a:xfrm>
            <a:off x="6336316" y="2099297"/>
            <a:ext cx="288032" cy="288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29" name="文本框 28"/>
          <p:cNvSpPr txBox="1"/>
          <p:nvPr/>
        </p:nvSpPr>
        <p:spPr>
          <a:xfrm>
            <a:off x="729017" y="4740626"/>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4</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1187462" y="4807352"/>
            <a:ext cx="1452880" cy="398780"/>
          </a:xfrm>
          <a:prstGeom prst="rect">
            <a:avLst/>
          </a:prstGeom>
          <a:noFill/>
        </p:spPr>
        <p:txBody>
          <a:bodyPr wrap="none" rtlCol="0">
            <a:spAutoFit/>
          </a:bodyPr>
          <a:lstStyle/>
          <a:p>
            <a:r>
              <a:rPr lang="zh-CN" altLang="en-US" sz="2000" dirty="0">
                <a:solidFill>
                  <a:schemeClr val="bg1">
                    <a:lumMod val="85000"/>
                  </a:schemeClr>
                </a:solidFill>
                <a:ea typeface="华文楷体" panose="02010600040101010101" pitchFamily="2" charset="-122"/>
              </a:rPr>
              <a:t>总结与展望</a:t>
            </a:r>
            <a:endParaRPr lang="zh-CN" altLang="en-US" sz="2000" dirty="0">
              <a:solidFill>
                <a:schemeClr val="bg1">
                  <a:lumMod val="85000"/>
                </a:schemeClr>
              </a:solidFill>
              <a:ea typeface="华文楷体" panose="02010600040101010101" pitchFamily="2" charset="-122"/>
            </a:endParaRPr>
          </a:p>
        </p:txBody>
      </p:sp>
      <p:cxnSp>
        <p:nvCxnSpPr>
          <p:cNvPr id="31" name="直接连接符 30"/>
          <p:cNvCxnSpPr/>
          <p:nvPr/>
        </p:nvCxnSpPr>
        <p:spPr>
          <a:xfrm flipH="1">
            <a:off x="940049" y="4920260"/>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381000" y="1642745"/>
            <a:ext cx="9144635" cy="219329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实验二：代码克隆方法的查准率与查全率？</a:t>
            </a:r>
            <a:endParaRPr lang="zh-CN" altLang="en-US" sz="1600" dirty="0">
              <a:latin typeface="Times New Roman" panose="02020603050405020304" pitchFamily="18" charset="0"/>
              <a:ea typeface="微软雅黑" panose="020B0503020204020204" charset="-122"/>
              <a:sym typeface="+mn-ea"/>
            </a:endParaRPr>
          </a:p>
          <a:p>
            <a:pPr lvl="0"/>
            <a:r>
              <a:rPr lang="zh-CN" altLang="en-US" sz="1600" dirty="0">
                <a:latin typeface="Times New Roman" panose="02020603050405020304" pitchFamily="18" charset="0"/>
                <a:ea typeface="微软雅黑" panose="020B0503020204020204" charset="-122"/>
                <a:sym typeface="+mn-ea"/>
              </a:rPr>
              <a:t>结果：</a:t>
            </a:r>
            <a:endParaRPr lang="zh-CN" altLang="en-US" sz="16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找到</a:t>
            </a:r>
            <a:r>
              <a:rPr lang="zh-CN" altLang="en-US" sz="1400" dirty="0">
                <a:solidFill>
                  <a:srgbClr val="FF0000"/>
                </a:solidFill>
                <a:latin typeface="Times New Roman" panose="02020603050405020304" pitchFamily="18" charset="0"/>
                <a:ea typeface="微软雅黑" panose="020B0503020204020204" charset="-122"/>
                <a:sym typeface="+mn-ea"/>
              </a:rPr>
              <a:t>1</a:t>
            </a:r>
            <a:r>
              <a:rPr lang="en-US" altLang="zh-CN" sz="1400" dirty="0">
                <a:solidFill>
                  <a:srgbClr val="FF0000"/>
                </a:solidFill>
                <a:latin typeface="Times New Roman" panose="02020603050405020304" pitchFamily="18" charset="0"/>
                <a:ea typeface="微软雅黑" panose="020B0503020204020204" charset="-122"/>
                <a:sym typeface="+mn-ea"/>
              </a:rPr>
              <a:t>,</a:t>
            </a:r>
            <a:r>
              <a:rPr lang="zh-CN" altLang="en-US" sz="1400" dirty="0">
                <a:solidFill>
                  <a:srgbClr val="FF0000"/>
                </a:solidFill>
                <a:latin typeface="Times New Roman" panose="02020603050405020304" pitchFamily="18" charset="0"/>
                <a:ea typeface="微软雅黑" panose="020B0503020204020204" charset="-122"/>
                <a:sym typeface="+mn-ea"/>
              </a:rPr>
              <a:t>120</a:t>
            </a:r>
            <a:r>
              <a:rPr lang="zh-CN" altLang="en-US" sz="1400" dirty="0">
                <a:latin typeface="Times New Roman" panose="02020603050405020304" pitchFamily="18" charset="0"/>
                <a:ea typeface="微软雅黑" panose="020B0503020204020204" charset="-122"/>
                <a:sym typeface="+mn-ea"/>
              </a:rPr>
              <a:t> 个合约代码克隆对和 </a:t>
            </a:r>
            <a:r>
              <a:rPr lang="zh-CN" altLang="en-US" sz="1400" dirty="0">
                <a:solidFill>
                  <a:srgbClr val="FF0000"/>
                </a:solidFill>
                <a:latin typeface="Times New Roman" panose="02020603050405020304" pitchFamily="18" charset="0"/>
                <a:ea typeface="微软雅黑" panose="020B0503020204020204" charset="-122"/>
                <a:sym typeface="+mn-ea"/>
              </a:rPr>
              <a:t>609 </a:t>
            </a:r>
            <a:r>
              <a:rPr lang="zh-CN" altLang="en-US" sz="1400" dirty="0">
                <a:latin typeface="Times New Roman" panose="02020603050405020304" pitchFamily="18" charset="0"/>
                <a:ea typeface="微软雅黑" panose="020B0503020204020204" charset="-122"/>
                <a:sym typeface="+mn-ea"/>
              </a:rPr>
              <a:t>个函数代码克隆对，总共</a:t>
            </a:r>
            <a:r>
              <a:rPr lang="en-US" altLang="zh-CN" sz="1400" dirty="0">
                <a:solidFill>
                  <a:srgbClr val="FF0000"/>
                </a:solidFill>
                <a:latin typeface="Times New Roman" panose="02020603050405020304" pitchFamily="18" charset="0"/>
                <a:ea typeface="微软雅黑" panose="020B0503020204020204" charset="-122"/>
                <a:sym typeface="+mn-ea"/>
              </a:rPr>
              <a:t>1,729</a:t>
            </a:r>
            <a:r>
              <a:rPr lang="zh-CN" altLang="en-US" sz="1400" dirty="0">
                <a:latin typeface="Times New Roman" panose="02020603050405020304" pitchFamily="18" charset="0"/>
                <a:ea typeface="微软雅黑" panose="020B0503020204020204" charset="-122"/>
                <a:sym typeface="+mn-ea"/>
              </a:rPr>
              <a:t>个代码克隆</a:t>
            </a:r>
            <a:r>
              <a:rPr lang="zh-CN" altLang="en-US" sz="1400" dirty="0">
                <a:latin typeface="Times New Roman" panose="02020603050405020304" pitchFamily="18" charset="0"/>
                <a:ea typeface="微软雅黑" panose="020B0503020204020204" charset="-122"/>
                <a:sym typeface="+mn-ea"/>
              </a:rPr>
              <a:t>对</a:t>
            </a:r>
            <a:endParaRPr lang="zh-CN" altLang="en-US" sz="14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达到了</a:t>
            </a:r>
            <a:r>
              <a:rPr lang="en-US" altLang="zh-CN" sz="1400" dirty="0">
                <a:solidFill>
                  <a:srgbClr val="FF0000"/>
                </a:solidFill>
                <a:latin typeface="Times New Roman" panose="02020603050405020304" pitchFamily="18" charset="0"/>
                <a:ea typeface="微软雅黑" panose="020B0503020204020204" charset="-122"/>
                <a:sym typeface="+mn-ea"/>
              </a:rPr>
              <a:t>90%</a:t>
            </a:r>
            <a:r>
              <a:rPr lang="zh-CN" altLang="en-US" sz="1400" dirty="0">
                <a:latin typeface="Times New Roman" panose="02020603050405020304" pitchFamily="18" charset="0"/>
                <a:ea typeface="微软雅黑" panose="020B0503020204020204" charset="-122"/>
                <a:sym typeface="+mn-ea"/>
              </a:rPr>
              <a:t>的查准率与</a:t>
            </a:r>
            <a:r>
              <a:rPr lang="en-US" altLang="zh-CN" sz="1400" dirty="0">
                <a:solidFill>
                  <a:srgbClr val="FF0000"/>
                </a:solidFill>
                <a:latin typeface="Times New Roman" panose="02020603050405020304" pitchFamily="18" charset="0"/>
                <a:ea typeface="微软雅黑" panose="020B0503020204020204" charset="-122"/>
                <a:sym typeface="+mn-ea"/>
              </a:rPr>
              <a:t>98%</a:t>
            </a:r>
            <a:r>
              <a:rPr lang="zh-CN" altLang="en-US" sz="1400" dirty="0">
                <a:latin typeface="Times New Roman" panose="02020603050405020304" pitchFamily="18" charset="0"/>
                <a:ea typeface="微软雅黑" panose="020B0503020204020204" charset="-122"/>
                <a:sym typeface="+mn-ea"/>
              </a:rPr>
              <a:t>的</a:t>
            </a:r>
            <a:r>
              <a:rPr lang="zh-CN" altLang="en-US" sz="1400" dirty="0">
                <a:latin typeface="Times New Roman" panose="02020603050405020304" pitchFamily="18" charset="0"/>
                <a:ea typeface="微软雅黑" panose="020B0503020204020204" charset="-122"/>
                <a:sym typeface="+mn-ea"/>
              </a:rPr>
              <a:t>查全率</a:t>
            </a:r>
            <a:endParaRPr lang="zh-CN" altLang="en-US" sz="1400" dirty="0">
              <a:latin typeface="Times New Roman" panose="02020603050405020304" pitchFamily="18" charset="0"/>
              <a:ea typeface="微软雅黑" panose="020B0503020204020204" charset="-122"/>
              <a:sym typeface="+mn-ea"/>
            </a:endParaRPr>
          </a:p>
          <a:p>
            <a:pPr lvl="0"/>
            <a:r>
              <a:rPr lang="zh-CN" altLang="en-US" sz="1600" dirty="0">
                <a:latin typeface="Times New Roman" panose="02020603050405020304" pitchFamily="18" charset="0"/>
                <a:ea typeface="微软雅黑" panose="020B0503020204020204" charset="-122"/>
                <a:sym typeface="+mn-ea"/>
              </a:rPr>
              <a:t>分析：</a:t>
            </a:r>
            <a:endParaRPr lang="zh-CN" altLang="en-US" sz="1600" dirty="0">
              <a:latin typeface="Times New Roman" panose="02020603050405020304" pitchFamily="18" charset="0"/>
              <a:ea typeface="微软雅黑" panose="020B0503020204020204" charset="-122"/>
              <a:sym typeface="+mn-ea"/>
            </a:endParaRPr>
          </a:p>
          <a:p>
            <a:pPr lvl="1"/>
            <a:r>
              <a:rPr lang="en-US" altLang="zh-CN" sz="1390" dirty="0">
                <a:latin typeface="Times New Roman" panose="02020603050405020304" pitchFamily="18" charset="0"/>
                <a:ea typeface="微软雅黑" panose="020B0503020204020204" charset="-122"/>
                <a:sym typeface="+mn-ea"/>
              </a:rPr>
              <a:t>NiCad2 的结果完全被</a:t>
            </a:r>
            <a:r>
              <a:rPr lang="zh-CN" altLang="en-US" sz="1390" dirty="0">
                <a:latin typeface="Times New Roman" panose="02020603050405020304" pitchFamily="18" charset="0"/>
                <a:ea typeface="微软雅黑" panose="020B0503020204020204" charset="-122"/>
                <a:sym typeface="+mn-ea"/>
              </a:rPr>
              <a:t>验证</a:t>
            </a:r>
            <a:r>
              <a:rPr lang="en-US" altLang="zh-CN" sz="1390" dirty="0">
                <a:latin typeface="Times New Roman" panose="02020603050405020304" pitchFamily="18" charset="0"/>
                <a:ea typeface="微软雅黑" panose="020B0503020204020204" charset="-122"/>
                <a:sym typeface="+mn-ea"/>
              </a:rPr>
              <a:t>数据集包含</a:t>
            </a:r>
            <a:r>
              <a:rPr lang="zh-CN" altLang="en-US" sz="1390" dirty="0">
                <a:latin typeface="Times New Roman" panose="02020603050405020304" pitchFamily="18" charset="0"/>
                <a:ea typeface="微软雅黑" panose="020B0503020204020204" charset="-122"/>
                <a:sym typeface="+mn-ea"/>
              </a:rPr>
              <a:t>，</a:t>
            </a:r>
            <a:r>
              <a:rPr lang="en-US" altLang="zh-CN" sz="1390" dirty="0">
                <a:latin typeface="Times New Roman" panose="02020603050405020304" pitchFamily="18" charset="0"/>
                <a:ea typeface="微软雅黑" panose="020B0503020204020204" charset="-122"/>
                <a:sym typeface="+mn-ea"/>
              </a:rPr>
              <a:t>NiCad3</a:t>
            </a:r>
            <a:r>
              <a:rPr lang="zh-CN" altLang="en-US" sz="1390" dirty="0">
                <a:latin typeface="Times New Roman" panose="02020603050405020304" pitchFamily="18" charset="0"/>
                <a:ea typeface="微软雅黑" panose="020B0503020204020204" charset="-122"/>
                <a:sym typeface="+mn-ea"/>
              </a:rPr>
              <a:t>有效性过低，均不适用</a:t>
            </a:r>
            <a:endParaRPr lang="zh-CN" altLang="en-US" sz="1390" dirty="0">
              <a:latin typeface="Times New Roman" panose="02020603050405020304" pitchFamily="18" charset="0"/>
              <a:ea typeface="微软雅黑" panose="020B0503020204020204" charset="-122"/>
              <a:sym typeface="+mn-ea"/>
            </a:endParaRPr>
          </a:p>
          <a:p>
            <a:pPr lvl="1"/>
            <a:r>
              <a:rPr lang="zh-CN" altLang="en-US" sz="1395" dirty="0">
                <a:latin typeface="Times New Roman" panose="02020603050405020304" pitchFamily="18" charset="0"/>
                <a:ea typeface="微软雅黑" panose="020B0503020204020204" charset="-122"/>
                <a:sym typeface="+mn-ea"/>
              </a:rPr>
              <a:t>其他</a:t>
            </a:r>
            <a:r>
              <a:rPr lang="zh-CN" altLang="en-US" sz="1395" dirty="0">
                <a:latin typeface="Times New Roman" panose="02020603050405020304" pitchFamily="18" charset="0"/>
                <a:ea typeface="微软雅黑" panose="020B0503020204020204" charset="-122"/>
                <a:sym typeface="+mn-ea"/>
              </a:rPr>
              <a:t>代码克隆方法不能区分漏洞与</a:t>
            </a:r>
            <a:r>
              <a:rPr lang="en-US" altLang="zh-CN" sz="1395" dirty="0">
                <a:latin typeface="Times New Roman" panose="02020603050405020304" pitchFamily="18" charset="0"/>
                <a:ea typeface="微软雅黑" panose="020B0503020204020204" charset="-122"/>
                <a:sym typeface="+mn-ea"/>
              </a:rPr>
              <a:t>Gas</a:t>
            </a:r>
            <a:r>
              <a:rPr lang="zh-CN" altLang="en-US" sz="1395" dirty="0">
                <a:latin typeface="Times New Roman" panose="02020603050405020304" pitchFamily="18" charset="0"/>
                <a:ea typeface="微软雅黑" panose="020B0503020204020204" charset="-122"/>
                <a:sym typeface="+mn-ea"/>
              </a:rPr>
              <a:t>低效模式定位一致的</a:t>
            </a:r>
            <a:r>
              <a:rPr lang="zh-CN" altLang="en-US" sz="1395" dirty="0">
                <a:latin typeface="Times New Roman" panose="02020603050405020304" pitchFamily="18" charset="0"/>
                <a:ea typeface="微软雅黑" panose="020B0503020204020204" charset="-122"/>
                <a:sym typeface="+mn-ea"/>
              </a:rPr>
              <a:t>代码克隆对</a:t>
            </a:r>
            <a:endParaRPr lang="zh-CN" altLang="en-US" sz="1395" dirty="0">
              <a:latin typeface="Times New Roman" panose="02020603050405020304" pitchFamily="18" charset="0"/>
              <a:ea typeface="微软雅黑" panose="020B0503020204020204" charset="-122"/>
              <a:sym typeface="+mn-ea"/>
            </a:endParaRPr>
          </a:p>
        </p:txBody>
      </p:sp>
      <p:sp>
        <p:nvSpPr>
          <p:cNvPr id="2" name="矩形 1"/>
          <p:cNvSpPr/>
          <p:nvPr/>
        </p:nvSpPr>
        <p:spPr>
          <a:xfrm>
            <a:off x="4923224" y="400267"/>
            <a:ext cx="2468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代码片段相似匹配方法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86054"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2"/>
          <a:stretch>
            <a:fillRect/>
          </a:stretch>
        </p:blipFill>
        <p:spPr>
          <a:xfrm>
            <a:off x="989330" y="3836035"/>
            <a:ext cx="7164705" cy="271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文本框 122"/>
          <p:cNvSpPr txBox="1"/>
          <p:nvPr/>
        </p:nvSpPr>
        <p:spPr>
          <a:xfrm>
            <a:off x="729017" y="2296947"/>
            <a:ext cx="902811" cy="523220"/>
          </a:xfrm>
          <a:prstGeom prst="rect">
            <a:avLst/>
          </a:prstGeom>
          <a:noFill/>
        </p:spPr>
        <p:txBody>
          <a:bodyPr wrap="none" rtlCol="0">
            <a:spAutoFit/>
          </a:bodyPr>
          <a:lstStyle/>
          <a:p>
            <a:r>
              <a:rPr lang="zh-CN" altLang="en-US" sz="2800" b="1" dirty="0">
                <a:solidFill>
                  <a:srgbClr val="005825"/>
                </a:solidFill>
                <a:latin typeface="华文楷体" panose="02010600040101010101" pitchFamily="2" charset="-122"/>
                <a:ea typeface="华文楷体" panose="02010600040101010101" pitchFamily="2" charset="-122"/>
              </a:rPr>
              <a:t>目录</a:t>
            </a:r>
            <a:endParaRPr lang="zh-CN" altLang="en-US" sz="2800" b="1" dirty="0">
              <a:solidFill>
                <a:srgbClr val="005825"/>
              </a:solidFill>
              <a:latin typeface="华文楷体" panose="02010600040101010101" pitchFamily="2" charset="-122"/>
              <a:ea typeface="华文楷体" panose="02010600040101010101" pitchFamily="2" charset="-122"/>
            </a:endParaRPr>
          </a:p>
        </p:txBody>
      </p:sp>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313714"/>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838200" y="2892878"/>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821784" y="5406094"/>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729995" y="2978852"/>
            <a:ext cx="377026"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1</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81" name="文本框 80"/>
          <p:cNvSpPr txBox="1"/>
          <p:nvPr/>
        </p:nvSpPr>
        <p:spPr>
          <a:xfrm>
            <a:off x="1188439" y="3045578"/>
            <a:ext cx="1706880" cy="398780"/>
          </a:xfrm>
          <a:prstGeom prst="rect">
            <a:avLst/>
          </a:prstGeom>
          <a:noFill/>
        </p:spPr>
        <p:txBody>
          <a:bodyPr wrap="none" rtlCol="0">
            <a:spAutoFit/>
          </a:bodyPr>
          <a:lstStyle/>
          <a:p>
            <a:pPr algn="l"/>
            <a:r>
              <a:rPr lang="zh-CN" altLang="en-US" sz="2000" dirty="0">
                <a:solidFill>
                  <a:schemeClr val="bg1">
                    <a:lumMod val="85000"/>
                  </a:schemeClr>
                </a:solidFill>
                <a:ea typeface="华文楷体" panose="02010600040101010101" pitchFamily="2" charset="-122"/>
                <a:sym typeface="+mn-ea"/>
              </a:rPr>
              <a:t>论文研究背景</a:t>
            </a:r>
            <a:endParaRPr lang="zh-CN" altLang="en-US" sz="2000" dirty="0">
              <a:solidFill>
                <a:schemeClr val="bg1">
                  <a:lumMod val="85000"/>
                </a:schemeClr>
              </a:solidFill>
              <a:ea typeface="华文楷体" panose="02010600040101010101" pitchFamily="2" charset="-122"/>
            </a:endParaRPr>
          </a:p>
        </p:txBody>
      </p:sp>
      <p:cxnSp>
        <p:nvCxnSpPr>
          <p:cNvPr id="104" name="直接连接符 103"/>
          <p:cNvCxnSpPr/>
          <p:nvPr/>
        </p:nvCxnSpPr>
        <p:spPr>
          <a:xfrm flipH="1">
            <a:off x="941026" y="3158486"/>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729995" y="3558234"/>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2</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09" name="文本框 108"/>
          <p:cNvSpPr txBox="1"/>
          <p:nvPr/>
        </p:nvSpPr>
        <p:spPr>
          <a:xfrm>
            <a:off x="1188439" y="3624960"/>
            <a:ext cx="2722880" cy="398780"/>
          </a:xfrm>
          <a:prstGeom prst="rect">
            <a:avLst/>
          </a:prstGeom>
          <a:noFill/>
        </p:spPr>
        <p:txBody>
          <a:bodyPr wrap="none" rtlCol="0">
            <a:spAutoFit/>
          </a:bodyPr>
          <a:lstStyle/>
          <a:p>
            <a:pPr algn="l"/>
            <a:r>
              <a:rPr lang="zh-CN" altLang="en-US" sz="2000" dirty="0">
                <a:solidFill>
                  <a:schemeClr val="bg1">
                    <a:lumMod val="85000"/>
                  </a:schemeClr>
                </a:solidFill>
                <a:ea typeface="华文楷体" panose="02010600040101010101" pitchFamily="2" charset="-122"/>
              </a:rPr>
              <a:t>代码片段相似匹配方法</a:t>
            </a:r>
            <a:endParaRPr lang="zh-CN" altLang="en-US" sz="2000" dirty="0">
              <a:solidFill>
                <a:schemeClr val="bg1">
                  <a:lumMod val="85000"/>
                </a:schemeClr>
              </a:solidFill>
              <a:ea typeface="华文楷体" panose="02010600040101010101" pitchFamily="2" charset="-122"/>
            </a:endParaRPr>
          </a:p>
        </p:txBody>
      </p:sp>
      <p:cxnSp>
        <p:nvCxnSpPr>
          <p:cNvPr id="110" name="直接连接符 109"/>
          <p:cNvCxnSpPr/>
          <p:nvPr/>
        </p:nvCxnSpPr>
        <p:spPr>
          <a:xfrm flipH="1">
            <a:off x="941026" y="3737868"/>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729994" y="4131977"/>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3</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17" name="文本框 116"/>
          <p:cNvSpPr txBox="1"/>
          <p:nvPr/>
        </p:nvSpPr>
        <p:spPr>
          <a:xfrm>
            <a:off x="1188439" y="4198703"/>
            <a:ext cx="3738880" cy="398780"/>
          </a:xfrm>
          <a:prstGeom prst="rect">
            <a:avLst/>
          </a:prstGeom>
          <a:noFill/>
        </p:spPr>
        <p:txBody>
          <a:bodyPr wrap="none" rtlCol="0">
            <a:spAutoFit/>
          </a:bodyPr>
          <a:lstStyle/>
          <a:p>
            <a:pPr algn="l"/>
            <a:r>
              <a:rPr lang="zh-CN" altLang="en-US" sz="2000" dirty="0">
                <a:solidFill>
                  <a:schemeClr val="tx1">
                    <a:lumMod val="75000"/>
                    <a:lumOff val="25000"/>
                  </a:schemeClr>
                </a:solidFill>
                <a:ea typeface="华文楷体" panose="02010600040101010101" pitchFamily="2" charset="-122"/>
              </a:rPr>
              <a:t>问答网站智能合约实证研究方法</a:t>
            </a:r>
            <a:endParaRPr lang="zh-CN" altLang="en-US" sz="2000" dirty="0">
              <a:solidFill>
                <a:schemeClr val="tx1">
                  <a:lumMod val="75000"/>
                  <a:lumOff val="25000"/>
                </a:schemeClr>
              </a:solidFill>
              <a:ea typeface="华文楷体" panose="02010600040101010101" pitchFamily="2" charset="-122"/>
            </a:endParaRPr>
          </a:p>
        </p:txBody>
      </p:sp>
      <p:cxnSp>
        <p:nvCxnSpPr>
          <p:cNvPr id="118" name="直接连接符 117"/>
          <p:cNvCxnSpPr/>
          <p:nvPr/>
        </p:nvCxnSpPr>
        <p:spPr>
          <a:xfrm flipH="1">
            <a:off x="941026" y="4311611"/>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29" name="椭圆 16"/>
          <p:cNvSpPr/>
          <p:nvPr/>
        </p:nvSpPr>
        <p:spPr>
          <a:xfrm>
            <a:off x="6015342" y="2416389"/>
            <a:ext cx="288032" cy="288032"/>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30" name="椭圆 17"/>
          <p:cNvSpPr/>
          <p:nvPr/>
        </p:nvSpPr>
        <p:spPr>
          <a:xfrm>
            <a:off x="6336316" y="2099297"/>
            <a:ext cx="288032" cy="288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29" name="文本框 28"/>
          <p:cNvSpPr txBox="1"/>
          <p:nvPr/>
        </p:nvSpPr>
        <p:spPr>
          <a:xfrm>
            <a:off x="729017" y="4740626"/>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4</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1187462" y="4807352"/>
            <a:ext cx="1452880" cy="398780"/>
          </a:xfrm>
          <a:prstGeom prst="rect">
            <a:avLst/>
          </a:prstGeom>
          <a:noFill/>
        </p:spPr>
        <p:txBody>
          <a:bodyPr wrap="none" rtlCol="0">
            <a:spAutoFit/>
          </a:bodyPr>
          <a:lstStyle/>
          <a:p>
            <a:r>
              <a:rPr lang="zh-CN" altLang="en-US" sz="2000" dirty="0">
                <a:solidFill>
                  <a:schemeClr val="bg1">
                    <a:lumMod val="85000"/>
                  </a:schemeClr>
                </a:solidFill>
                <a:ea typeface="华文楷体" panose="02010600040101010101" pitchFamily="2" charset="-122"/>
              </a:rPr>
              <a:t>总结与展望</a:t>
            </a:r>
            <a:endParaRPr lang="zh-CN" altLang="en-US" sz="2000" dirty="0">
              <a:solidFill>
                <a:schemeClr val="bg1">
                  <a:lumMod val="85000"/>
                </a:schemeClr>
              </a:solidFill>
              <a:ea typeface="华文楷体" panose="02010600040101010101" pitchFamily="2" charset="-122"/>
            </a:endParaRPr>
          </a:p>
        </p:txBody>
      </p:sp>
      <p:cxnSp>
        <p:nvCxnSpPr>
          <p:cNvPr id="31" name="直接连接符 30"/>
          <p:cNvCxnSpPr/>
          <p:nvPr/>
        </p:nvCxnSpPr>
        <p:spPr>
          <a:xfrm flipH="1">
            <a:off x="940049" y="4920260"/>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问题引入</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76860" y="1718195"/>
            <a:ext cx="8626972" cy="3784600"/>
          </a:xfrm>
          <a:prstGeom prst="rect">
            <a:avLst/>
          </a:prstGeom>
          <a:noFill/>
        </p:spPr>
        <p:txBody>
          <a:bodyPr wrap="square" rtlCol="0">
            <a:spAutoFit/>
          </a:bodyPr>
          <a:p>
            <a:pPr marL="285750" indent="-285750">
              <a:buClr>
                <a:schemeClr val="accent6">
                  <a:lumMod val="75000"/>
                </a:schemeClr>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charset="-122"/>
              </a:rPr>
              <a:t>目标：检测完整合约漏洞与</a:t>
            </a:r>
            <a:r>
              <a:rPr lang="en-US" altLang="zh-CN" sz="2000" b="1" dirty="0">
                <a:latin typeface="Times New Roman" panose="02020603050405020304" pitchFamily="18" charset="0"/>
                <a:ea typeface="微软雅黑" panose="020B0503020204020204" charset="-122"/>
              </a:rPr>
              <a:t>Gas</a:t>
            </a:r>
            <a:r>
              <a:rPr lang="zh-CN" altLang="en-US" sz="2000" b="1" dirty="0">
                <a:latin typeface="Times New Roman" panose="02020603050405020304" pitchFamily="18" charset="0"/>
                <a:ea typeface="微软雅黑" panose="020B0503020204020204" charset="-122"/>
              </a:rPr>
              <a:t>低效模式，定位到</a:t>
            </a:r>
            <a:r>
              <a:rPr lang="en-US" altLang="zh-CN" sz="2000" b="1" dirty="0">
                <a:latin typeface="Times New Roman" panose="02020603050405020304" pitchFamily="18" charset="0"/>
                <a:ea typeface="微软雅黑" panose="020B0503020204020204" charset="-122"/>
              </a:rPr>
              <a:t>StackOverflow</a:t>
            </a:r>
            <a:r>
              <a:rPr lang="zh-CN" altLang="en-US" sz="2000" b="1" dirty="0">
                <a:latin typeface="Times New Roman" panose="02020603050405020304" pitchFamily="18" charset="0"/>
                <a:ea typeface="微软雅黑" panose="020B0503020204020204" charset="-122"/>
              </a:rPr>
              <a:t>后检测扩散情况</a:t>
            </a:r>
            <a:endParaRPr lang="zh-CN" altLang="en-US" sz="2000" b="1" dirty="0">
              <a:latin typeface="Times New Roman" panose="02020603050405020304" pitchFamily="18" charset="0"/>
              <a:ea typeface="微软雅黑" panose="020B0503020204020204" charset="-122"/>
            </a:endParaRPr>
          </a:p>
          <a:p>
            <a:pPr marL="285750" indent="-285750">
              <a:buClr>
                <a:schemeClr val="accent6">
                  <a:lumMod val="75000"/>
                </a:schemeClr>
              </a:buClr>
              <a:buFont typeface="Wingdings" panose="05000000000000000000" pitchFamily="2" charset="2"/>
              <a:buChar char="n"/>
            </a:pPr>
            <a:r>
              <a:rPr lang="zh-CN" altLang="en-US" sz="2000" b="1" dirty="0">
                <a:latin typeface="Times New Roman" panose="02020603050405020304" pitchFamily="18" charset="0"/>
                <a:ea typeface="微软雅黑" panose="020B0503020204020204" charset="-122"/>
                <a:sym typeface="+mn-ea"/>
              </a:rPr>
              <a:t>研究问题：</a:t>
            </a:r>
            <a:endParaRPr lang="zh-CN" altLang="en-US" sz="2000"/>
          </a:p>
          <a:p>
            <a:pPr marL="742950" lvl="1" indent="-285750">
              <a:buClr>
                <a:schemeClr val="accent6">
                  <a:lumMod val="75000"/>
                </a:schemeClr>
              </a:buClr>
              <a:buFont typeface="Wingdings" panose="05000000000000000000" pitchFamily="2" charset="2"/>
              <a:buChar char="p"/>
            </a:pPr>
            <a:r>
              <a:rPr lang="en-US" altLang="zh-CN" sz="2000" b="1" dirty="0">
                <a:solidFill>
                  <a:srgbClr val="000000"/>
                </a:solidFill>
                <a:latin typeface="Times New Roman" panose="02020603050405020304" pitchFamily="18" charset="0"/>
                <a:ea typeface="微软雅黑" panose="020B0503020204020204" charset="-122"/>
              </a:rPr>
              <a:t>StackOverflow</a:t>
            </a:r>
            <a:r>
              <a:rPr lang="zh-CN" altLang="en-US" sz="2000" b="1" dirty="0">
                <a:solidFill>
                  <a:srgbClr val="000000"/>
                </a:solidFill>
                <a:latin typeface="Times New Roman" panose="02020603050405020304" pitchFamily="18" charset="0"/>
                <a:ea typeface="微软雅黑" panose="020B0503020204020204" charset="-122"/>
              </a:rPr>
              <a:t>存在多少漏洞？</a:t>
            </a:r>
            <a:endParaRPr lang="zh-CN" altLang="en-US" sz="2000" b="1" dirty="0">
              <a:solidFill>
                <a:srgbClr val="000000"/>
              </a:solidFill>
              <a:latin typeface="Times New Roman" panose="02020603050405020304" pitchFamily="18" charset="0"/>
              <a:ea typeface="微软雅黑" panose="020B0503020204020204" charset="-122"/>
            </a:endParaRPr>
          </a:p>
          <a:p>
            <a:pPr marL="1200150" lvl="2" indent="-285750">
              <a:buClr>
                <a:schemeClr val="accent6">
                  <a:lumMod val="75000"/>
                </a:schemeClr>
              </a:buClr>
              <a:buFont typeface="Wingdings" panose="05000000000000000000" pitchFamily="2" charset="2"/>
              <a:buChar char="p"/>
            </a:pPr>
            <a:r>
              <a:rPr lang="zh-CN" altLang="en-US" sz="2000" dirty="0">
                <a:latin typeface="Times New Roman" panose="02020603050405020304" pitchFamily="18" charset="0"/>
                <a:ea typeface="微软雅黑" panose="020B0503020204020204" charset="-122"/>
              </a:rPr>
              <a:t>有多少代码片段不</a:t>
            </a:r>
            <a:r>
              <a:rPr lang="zh-CN" altLang="en-US" sz="2000" dirty="0">
                <a:latin typeface="Times New Roman" panose="02020603050405020304" pitchFamily="18" charset="0"/>
                <a:ea typeface="微软雅黑" panose="020B0503020204020204" charset="-122"/>
              </a:rPr>
              <a:t>安全？什么漏洞最多？被接受答案更安全</a:t>
            </a:r>
            <a:r>
              <a:rPr lang="zh-CN" altLang="en-US" sz="2000" dirty="0">
                <a:latin typeface="Times New Roman" panose="02020603050405020304" pitchFamily="18" charset="0"/>
                <a:ea typeface="微软雅黑" panose="020B0503020204020204" charset="-122"/>
              </a:rPr>
              <a:t>？</a:t>
            </a:r>
            <a:endParaRPr lang="zh-CN" altLang="en-US" sz="2000" dirty="0">
              <a:latin typeface="Times New Roman" panose="02020603050405020304" pitchFamily="18" charset="0"/>
              <a:ea typeface="微软雅黑" panose="020B0503020204020204" charset="-122"/>
            </a:endParaRPr>
          </a:p>
          <a:p>
            <a:pPr marL="1200150" lvl="2" indent="-285750">
              <a:buClr>
                <a:schemeClr val="accent6">
                  <a:lumMod val="75000"/>
                </a:schemeClr>
              </a:buClr>
              <a:buFont typeface="Wingdings" panose="05000000000000000000" pitchFamily="2" charset="2"/>
              <a:buChar char="p"/>
            </a:pPr>
            <a:endParaRPr lang="zh-CN" altLang="en-US" sz="2000" dirty="0">
              <a:latin typeface="Times New Roman" panose="02020603050405020304" pitchFamily="18" charset="0"/>
              <a:ea typeface="微软雅黑" panose="020B0503020204020204" charset="-122"/>
            </a:endParaRPr>
          </a:p>
          <a:p>
            <a:pPr marL="742950" lvl="1" indent="-285750">
              <a:buClr>
                <a:schemeClr val="accent6">
                  <a:lumMod val="75000"/>
                </a:schemeClr>
              </a:buClr>
              <a:buFont typeface="Wingdings" panose="05000000000000000000" pitchFamily="2" charset="2"/>
              <a:buChar char="p"/>
            </a:pPr>
            <a:r>
              <a:rPr lang="en-US" altLang="zh-CN" sz="2000" b="1" dirty="0">
                <a:solidFill>
                  <a:srgbClr val="000000"/>
                </a:solidFill>
                <a:latin typeface="Times New Roman" panose="02020603050405020304" pitchFamily="18" charset="0"/>
                <a:ea typeface="微软雅黑" panose="020B0503020204020204" charset="-122"/>
              </a:rPr>
              <a:t>StackOverflow</a:t>
            </a:r>
            <a:r>
              <a:rPr lang="zh-CN" altLang="en-US" sz="2000" b="1" dirty="0">
                <a:solidFill>
                  <a:srgbClr val="000000"/>
                </a:solidFill>
                <a:latin typeface="Times New Roman" panose="02020603050405020304" pitchFamily="18" charset="0"/>
                <a:ea typeface="微软雅黑" panose="020B0503020204020204" charset="-122"/>
              </a:rPr>
              <a:t>存在多少</a:t>
            </a:r>
            <a:r>
              <a:rPr lang="en-US" altLang="zh-CN" sz="2000" b="1" dirty="0">
                <a:solidFill>
                  <a:srgbClr val="000000"/>
                </a:solidFill>
                <a:latin typeface="Times New Roman" panose="02020603050405020304" pitchFamily="18" charset="0"/>
                <a:ea typeface="微软雅黑" panose="020B0503020204020204" charset="-122"/>
              </a:rPr>
              <a:t>Gas</a:t>
            </a:r>
            <a:r>
              <a:rPr lang="zh-CN" altLang="en-US" sz="2000" b="1" dirty="0">
                <a:solidFill>
                  <a:srgbClr val="000000"/>
                </a:solidFill>
                <a:latin typeface="Times New Roman" panose="02020603050405020304" pitchFamily="18" charset="0"/>
                <a:ea typeface="微软雅黑" panose="020B0503020204020204" charset="-122"/>
              </a:rPr>
              <a:t>低效模式？</a:t>
            </a:r>
            <a:endParaRPr lang="zh-CN" altLang="en-US" sz="2000" b="1" dirty="0">
              <a:solidFill>
                <a:srgbClr val="000000"/>
              </a:solidFill>
              <a:latin typeface="Times New Roman" panose="02020603050405020304" pitchFamily="18" charset="0"/>
              <a:ea typeface="微软雅黑" panose="020B0503020204020204" charset="-122"/>
            </a:endParaRPr>
          </a:p>
          <a:p>
            <a:pPr marL="1200150" lvl="2" indent="-285750">
              <a:buClr>
                <a:schemeClr val="accent6">
                  <a:lumMod val="75000"/>
                </a:schemeClr>
              </a:buClr>
              <a:buFont typeface="Wingdings" panose="05000000000000000000" pitchFamily="2" charset="2"/>
              <a:buChar char="p"/>
            </a:pPr>
            <a:r>
              <a:rPr lang="zh-CN" altLang="en-US" sz="2000" dirty="0">
                <a:latin typeface="Times New Roman" panose="02020603050405020304" pitchFamily="18" charset="0"/>
                <a:ea typeface="微软雅黑" panose="020B0503020204020204" charset="-122"/>
                <a:sym typeface="+mn-ea"/>
              </a:rPr>
              <a:t>有多少低效代码片段？什么写法导致？它们的</a:t>
            </a:r>
            <a:r>
              <a:rPr lang="en-US" altLang="zh-CN" sz="2000" dirty="0">
                <a:latin typeface="Times New Roman" panose="02020603050405020304" pitchFamily="18" charset="0"/>
                <a:ea typeface="微软雅黑" panose="020B0503020204020204" charset="-122"/>
                <a:sym typeface="+mn-ea"/>
              </a:rPr>
              <a:t>Gas</a:t>
            </a:r>
            <a:r>
              <a:rPr lang="zh-CN" altLang="en-US" sz="2000" dirty="0">
                <a:latin typeface="Times New Roman" panose="02020603050405020304" pitchFamily="18" charset="0"/>
                <a:ea typeface="微软雅黑" panose="020B0503020204020204" charset="-122"/>
                <a:sym typeface="+mn-ea"/>
              </a:rPr>
              <a:t>消耗是多少？</a:t>
            </a:r>
            <a:endParaRPr lang="zh-CN" altLang="en-US" sz="2000" dirty="0">
              <a:latin typeface="Times New Roman" panose="02020603050405020304" pitchFamily="18" charset="0"/>
              <a:ea typeface="微软雅黑" panose="020B0503020204020204" charset="-122"/>
              <a:sym typeface="+mn-ea"/>
            </a:endParaRPr>
          </a:p>
          <a:p>
            <a:pPr marL="1200150" lvl="2" indent="-285750">
              <a:buClr>
                <a:schemeClr val="accent6">
                  <a:lumMod val="75000"/>
                </a:schemeClr>
              </a:buClr>
              <a:buFont typeface="Wingdings" panose="05000000000000000000" pitchFamily="2" charset="2"/>
              <a:buChar char="p"/>
            </a:pPr>
            <a:endParaRPr lang="zh-CN" altLang="en-US" sz="2000" dirty="0">
              <a:latin typeface="Times New Roman" panose="02020603050405020304" pitchFamily="18" charset="0"/>
              <a:ea typeface="微软雅黑" panose="020B0503020204020204" charset="-122"/>
              <a:sym typeface="+mn-ea"/>
            </a:endParaRPr>
          </a:p>
          <a:p>
            <a:pPr marL="742950" lvl="1" indent="-285750">
              <a:buClr>
                <a:schemeClr val="accent6">
                  <a:lumMod val="75000"/>
                </a:schemeClr>
              </a:buClr>
              <a:buFont typeface="Wingdings" panose="05000000000000000000" pitchFamily="2" charset="2"/>
              <a:buChar char="p"/>
            </a:pPr>
            <a:r>
              <a:rPr lang="en-US" altLang="zh-CN" sz="2000" b="1" dirty="0">
                <a:solidFill>
                  <a:srgbClr val="000000"/>
                </a:solidFill>
                <a:latin typeface="Times New Roman" panose="02020603050405020304" pitchFamily="18" charset="0"/>
                <a:ea typeface="微软雅黑" panose="020B0503020204020204" charset="-122"/>
              </a:rPr>
              <a:t>来自 StackOverflow 的漏洞与Gas低效模式在开源智能合约中的普遍程度？</a:t>
            </a:r>
            <a:endParaRPr lang="zh-CN" altLang="en-US" sz="2000" b="1" dirty="0">
              <a:solidFill>
                <a:schemeClr val="tx1"/>
              </a:solidFill>
              <a:latin typeface="Times New Roman" panose="02020603050405020304" pitchFamily="18" charset="0"/>
              <a:ea typeface="微软雅黑" panose="020B0503020204020204" charset="-122"/>
            </a:endParaRPr>
          </a:p>
          <a:p>
            <a:pPr marL="1200150" lvl="2" indent="-285750">
              <a:buClr>
                <a:schemeClr val="accent6">
                  <a:lumMod val="75000"/>
                </a:schemeClr>
              </a:buClr>
              <a:buFont typeface="Wingdings" panose="05000000000000000000" pitchFamily="2" charset="2"/>
              <a:buChar char="p"/>
            </a:pPr>
            <a:r>
              <a:rPr lang="zh-CN" altLang="en-US" sz="2000" dirty="0">
                <a:solidFill>
                  <a:schemeClr val="tx1"/>
                </a:solidFill>
                <a:latin typeface="Times New Roman" panose="02020603050405020304" pitchFamily="18" charset="0"/>
                <a:ea typeface="微软雅黑" panose="020B0503020204020204" charset="-122"/>
              </a:rPr>
              <a:t>复用严重程度？漏洞与</a:t>
            </a:r>
            <a:r>
              <a:rPr lang="en-US" altLang="zh-CN" sz="2000" dirty="0">
                <a:solidFill>
                  <a:schemeClr val="tx1"/>
                </a:solidFill>
                <a:latin typeface="Times New Roman" panose="02020603050405020304" pitchFamily="18" charset="0"/>
                <a:ea typeface="微软雅黑" panose="020B0503020204020204" charset="-122"/>
              </a:rPr>
              <a:t>Gas</a:t>
            </a:r>
            <a:r>
              <a:rPr lang="zh-CN" altLang="en-US" sz="2000" dirty="0">
                <a:solidFill>
                  <a:schemeClr val="tx1"/>
                </a:solidFill>
                <a:latin typeface="Times New Roman" panose="02020603050405020304" pitchFamily="18" charset="0"/>
                <a:ea typeface="微软雅黑" panose="020B0503020204020204" charset="-122"/>
              </a:rPr>
              <a:t>低效模式扩散</a:t>
            </a:r>
            <a:r>
              <a:rPr lang="zh-CN" altLang="en-US" sz="2000" dirty="0">
                <a:solidFill>
                  <a:schemeClr val="tx1"/>
                </a:solidFill>
                <a:latin typeface="Times New Roman" panose="02020603050405020304" pitchFamily="18" charset="0"/>
                <a:ea typeface="微软雅黑" panose="020B0503020204020204" charset="-122"/>
              </a:rPr>
              <a:t>程度？</a:t>
            </a:r>
            <a:endParaRPr lang="zh-CN" altLang="en-US" sz="2000" dirty="0">
              <a:solidFill>
                <a:schemeClr val="tx1"/>
              </a:solidFill>
              <a:latin typeface="Times New Roman" panose="02020603050405020304" pitchFamily="18"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1"/>
          <a:stretch>
            <a:fillRect/>
          </a:stretch>
        </p:blipFill>
        <p:spPr>
          <a:xfrm>
            <a:off x="1252220" y="1750060"/>
            <a:ext cx="6696710" cy="4485640"/>
          </a:xfrm>
          <a:prstGeom prst="rect">
            <a:avLst/>
          </a:prstGeom>
          <a:noFill/>
          <a:ln w="9525">
            <a:noFill/>
          </a:ln>
        </p:spPr>
      </p:pic>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方法介绍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12" name="矩形 11"/>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1"/>
          <a:stretch>
            <a:fillRect/>
          </a:stretch>
        </p:blipFill>
        <p:spPr>
          <a:xfrm>
            <a:off x="398145" y="1717040"/>
            <a:ext cx="6696710" cy="4485640"/>
          </a:xfrm>
          <a:prstGeom prst="rect">
            <a:avLst/>
          </a:prstGeom>
          <a:noFill/>
          <a:ln w="9525">
            <a:noFill/>
          </a:ln>
        </p:spPr>
      </p:pic>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方法介绍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12" name="矩形 11"/>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512445" y="2828290"/>
            <a:ext cx="5792470" cy="7143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755765" y="2058670"/>
            <a:ext cx="2292350" cy="81153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marL="342900" lvl="0" indent="-342900">
              <a:buAutoNum type="arabicPeriod"/>
            </a:pPr>
            <a:r>
              <a:rPr lang="zh-CN" altLang="en-US" sz="1800" b="1" dirty="0">
                <a:solidFill>
                  <a:srgbClr val="005825"/>
                </a:solidFill>
                <a:latin typeface="Times New Roman" panose="02020603050405020304" pitchFamily="18" charset="0"/>
                <a:ea typeface="微软雅黑" panose="020B0503020204020204" charset="-122"/>
              </a:rPr>
              <a:t>相似代码匹配</a:t>
            </a:r>
            <a:endParaRPr lang="zh-CN" altLang="en-US" sz="1800" b="1" dirty="0">
              <a:solidFill>
                <a:srgbClr val="005825"/>
              </a:solidFill>
              <a:latin typeface="Times New Roman" panose="02020603050405020304" pitchFamily="18" charset="0"/>
              <a:ea typeface="微软雅黑" panose="020B0503020204020204" charset="-122"/>
            </a:endParaRPr>
          </a:p>
          <a:p>
            <a:pPr marL="800100" lvl="1" indent="-342900">
              <a:buAutoNum type="arabicPeriod"/>
            </a:pPr>
            <a:endParaRPr lang="zh-CN" altLang="en-US" sz="1800" b="1" dirty="0">
              <a:solidFill>
                <a:srgbClr val="005825"/>
              </a:solidFill>
              <a:latin typeface="Times New Roman" panose="02020603050405020304" pitchFamily="18" charset="0"/>
              <a:ea typeface="微软雅黑" panose="020B0503020204020204"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方法介绍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12" name="矩形 11"/>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5212715" y="3992245"/>
            <a:ext cx="1168400" cy="817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755765" y="2058670"/>
            <a:ext cx="2292350" cy="130937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marL="342900" lvl="0" indent="-342900">
              <a:buAutoNum type="arabicPeriod"/>
            </a:pPr>
            <a:r>
              <a:rPr lang="zh-CN" altLang="en-US" sz="1800" dirty="0">
                <a:latin typeface="Times New Roman" panose="02020603050405020304" pitchFamily="18" charset="0"/>
                <a:ea typeface="微软雅黑" panose="020B0503020204020204" charset="-122"/>
              </a:rPr>
              <a:t>相似代码匹配</a:t>
            </a:r>
            <a:endParaRPr lang="zh-CN" altLang="en-US" sz="1800" dirty="0">
              <a:latin typeface="Times New Roman" panose="02020603050405020304" pitchFamily="18" charset="0"/>
              <a:ea typeface="微软雅黑" panose="020B0503020204020204" charset="-122"/>
            </a:endParaRPr>
          </a:p>
          <a:p>
            <a:pPr marL="342900" lvl="0" indent="-342900">
              <a:buAutoNum type="arabicPeriod"/>
            </a:pPr>
            <a:r>
              <a:rPr lang="zh-CN" altLang="en-US" sz="1800" b="1" dirty="0">
                <a:solidFill>
                  <a:srgbClr val="005825"/>
                </a:solidFill>
                <a:latin typeface="Times New Roman" panose="02020603050405020304" pitchFamily="18" charset="0"/>
                <a:ea typeface="微软雅黑" panose="020B0503020204020204" charset="-122"/>
                <a:sym typeface="+mn-ea"/>
              </a:rPr>
              <a:t>漏洞检测</a:t>
            </a:r>
            <a:endParaRPr lang="zh-CN" altLang="en-US" sz="1800" b="1" dirty="0">
              <a:solidFill>
                <a:srgbClr val="005825"/>
              </a:solidFill>
              <a:latin typeface="Times New Roman" panose="02020603050405020304" pitchFamily="18" charset="0"/>
              <a:ea typeface="微软雅黑" panose="020B0503020204020204" charset="-122"/>
              <a:sym typeface="+mn-ea"/>
            </a:endParaRPr>
          </a:p>
          <a:p>
            <a:pPr marL="342900" lvl="0" indent="-342900">
              <a:buAutoNum type="arabicPeriod"/>
            </a:pPr>
            <a:r>
              <a:rPr lang="en-US" altLang="zh-CN" sz="1800" b="1" dirty="0">
                <a:solidFill>
                  <a:srgbClr val="005825"/>
                </a:solidFill>
                <a:latin typeface="Times New Roman" panose="02020603050405020304" pitchFamily="18" charset="0"/>
                <a:ea typeface="微软雅黑" panose="020B0503020204020204" charset="-122"/>
                <a:sym typeface="+mn-ea"/>
              </a:rPr>
              <a:t>Gas</a:t>
            </a:r>
            <a:r>
              <a:rPr lang="zh-CN" altLang="en-US" sz="1800" b="1" dirty="0">
                <a:solidFill>
                  <a:srgbClr val="005825"/>
                </a:solidFill>
                <a:latin typeface="Times New Roman" panose="02020603050405020304" pitchFamily="18" charset="0"/>
                <a:ea typeface="微软雅黑" panose="020B0503020204020204" charset="-122"/>
                <a:sym typeface="+mn-ea"/>
              </a:rPr>
              <a:t>低效模式检测</a:t>
            </a:r>
            <a:endParaRPr lang="zh-CN" altLang="en-US" sz="1800" b="1" dirty="0">
              <a:solidFill>
                <a:srgbClr val="005825"/>
              </a:solidFill>
              <a:latin typeface="Times New Roman" panose="02020603050405020304" pitchFamily="18" charset="0"/>
              <a:ea typeface="微软雅黑" panose="020B0503020204020204" charset="-122"/>
              <a:sym typeface="+mn-ea"/>
            </a:endParaRPr>
          </a:p>
          <a:p>
            <a:pPr marL="342900" lvl="0" indent="-342900">
              <a:buAutoNum type="arabicPeriod"/>
            </a:pPr>
            <a:endParaRPr lang="zh-CN" altLang="en-US" sz="1800" b="1" dirty="0">
              <a:solidFill>
                <a:srgbClr val="005825"/>
              </a:solidFill>
              <a:latin typeface="Times New Roman" panose="02020603050405020304" pitchFamily="18" charset="0"/>
              <a:ea typeface="微软雅黑" panose="020B0503020204020204" charset="-122"/>
              <a:sym typeface="+mn-ea"/>
            </a:endParaRPr>
          </a:p>
        </p:txBody>
      </p:sp>
      <p:pic>
        <p:nvPicPr>
          <p:cNvPr id="2" name="图片 1"/>
          <p:cNvPicPr/>
          <p:nvPr/>
        </p:nvPicPr>
        <p:blipFill>
          <a:blip r:embed="rId2"/>
          <a:stretch>
            <a:fillRect/>
          </a:stretch>
        </p:blipFill>
        <p:spPr>
          <a:xfrm>
            <a:off x="398145" y="1717040"/>
            <a:ext cx="6696710" cy="4485640"/>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1"/>
          <a:stretch>
            <a:fillRect/>
          </a:stretch>
        </p:blipFill>
        <p:spPr>
          <a:xfrm>
            <a:off x="398145" y="1717040"/>
            <a:ext cx="6696710" cy="4485640"/>
          </a:xfrm>
          <a:prstGeom prst="rect">
            <a:avLst/>
          </a:prstGeom>
          <a:noFill/>
          <a:ln w="9525">
            <a:noFill/>
          </a:ln>
        </p:spPr>
      </p:pic>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方法介绍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12" name="矩形 11"/>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398145" y="4007485"/>
            <a:ext cx="1206500" cy="7575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755765" y="2058670"/>
            <a:ext cx="2292350" cy="161417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marL="342900" lvl="0" indent="-342900">
              <a:buAutoNum type="arabicPeriod"/>
            </a:pPr>
            <a:r>
              <a:rPr lang="zh-CN" altLang="en-US" sz="1800" dirty="0">
                <a:latin typeface="Times New Roman" panose="02020603050405020304" pitchFamily="18" charset="0"/>
                <a:ea typeface="微软雅黑" panose="020B0503020204020204" charset="-122"/>
              </a:rPr>
              <a:t>相似代码匹配</a:t>
            </a:r>
            <a:endParaRPr lang="zh-CN" altLang="en-US" sz="1800" dirty="0">
              <a:latin typeface="Times New Roman" panose="02020603050405020304" pitchFamily="18" charset="0"/>
              <a:ea typeface="微软雅黑" panose="020B0503020204020204" charset="-122"/>
            </a:endParaRPr>
          </a:p>
          <a:p>
            <a:pPr marL="342900" lvl="0" indent="-342900">
              <a:buAutoNum type="arabicPeriod"/>
            </a:pPr>
            <a:r>
              <a:rPr lang="zh-CN" altLang="en-US" sz="1800" dirty="0">
                <a:latin typeface="Times New Roman" panose="02020603050405020304" pitchFamily="18" charset="0"/>
                <a:ea typeface="微软雅黑" panose="020B0503020204020204" charset="-122"/>
                <a:sym typeface="+mn-ea"/>
              </a:rPr>
              <a:t>漏洞检测</a:t>
            </a:r>
            <a:endParaRPr lang="zh-CN" altLang="en-US" sz="1800" dirty="0">
              <a:latin typeface="Times New Roman" panose="02020603050405020304" pitchFamily="18" charset="0"/>
              <a:ea typeface="微软雅黑" panose="020B0503020204020204" charset="-122"/>
              <a:sym typeface="+mn-ea"/>
            </a:endParaRPr>
          </a:p>
          <a:p>
            <a:pPr marL="342900" lvl="0" indent="-342900">
              <a:buAutoNum type="arabicPeriod"/>
            </a:pPr>
            <a:r>
              <a:rPr lang="en-US" altLang="zh-CN" sz="1800" dirty="0">
                <a:solidFill>
                  <a:schemeClr val="tx1"/>
                </a:solidFill>
                <a:latin typeface="Times New Roman" panose="02020603050405020304" pitchFamily="18" charset="0"/>
                <a:ea typeface="微软雅黑" panose="020B0503020204020204" charset="-122"/>
                <a:sym typeface="+mn-ea"/>
              </a:rPr>
              <a:t>Gas</a:t>
            </a:r>
            <a:r>
              <a:rPr lang="zh-CN" altLang="en-US" sz="1800" dirty="0">
                <a:solidFill>
                  <a:schemeClr val="tx1"/>
                </a:solidFill>
                <a:latin typeface="Times New Roman" panose="02020603050405020304" pitchFamily="18" charset="0"/>
                <a:ea typeface="微软雅黑" panose="020B0503020204020204" charset="-122"/>
                <a:sym typeface="+mn-ea"/>
              </a:rPr>
              <a:t>低效模式检测</a:t>
            </a:r>
            <a:endParaRPr lang="zh-CN" altLang="en-US" sz="1800" dirty="0">
              <a:solidFill>
                <a:schemeClr val="tx1"/>
              </a:solidFill>
              <a:latin typeface="Times New Roman" panose="02020603050405020304" pitchFamily="18" charset="0"/>
              <a:ea typeface="微软雅黑" panose="020B0503020204020204" charset="-122"/>
              <a:sym typeface="+mn-ea"/>
            </a:endParaRPr>
          </a:p>
          <a:p>
            <a:pPr marL="342900" lvl="0" indent="-342900">
              <a:buAutoNum type="arabicPeriod"/>
            </a:pPr>
            <a:r>
              <a:rPr lang="zh-CN" altLang="en-US" sz="1800" b="1" dirty="0">
                <a:solidFill>
                  <a:srgbClr val="005825"/>
                </a:solidFill>
                <a:latin typeface="Times New Roman" panose="02020603050405020304" pitchFamily="18" charset="0"/>
                <a:ea typeface="微软雅黑" panose="020B0503020204020204" charset="-122"/>
                <a:sym typeface="+mn-ea"/>
              </a:rPr>
              <a:t>漏洞与gas低效模式定位</a:t>
            </a:r>
            <a:endParaRPr lang="zh-CN" altLang="en-US" sz="1800" b="1" dirty="0">
              <a:solidFill>
                <a:srgbClr val="005825"/>
              </a:solidFill>
              <a:latin typeface="Times New Roman" panose="02020603050405020304" pitchFamily="18" charset="0"/>
              <a:ea typeface="微软雅黑" panose="020B0503020204020204"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1"/>
          <a:stretch>
            <a:fillRect/>
          </a:stretch>
        </p:blipFill>
        <p:spPr>
          <a:xfrm>
            <a:off x="442595" y="1718310"/>
            <a:ext cx="6696710" cy="4485640"/>
          </a:xfrm>
          <a:prstGeom prst="rect">
            <a:avLst/>
          </a:prstGeom>
          <a:noFill/>
          <a:ln w="9525">
            <a:noFill/>
          </a:ln>
        </p:spPr>
      </p:pic>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方法介绍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12" name="矩形 11"/>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5154295" y="4944745"/>
            <a:ext cx="1393190" cy="12592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755765" y="2058670"/>
            <a:ext cx="2292350" cy="191833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marL="342900" lvl="0" indent="-342900">
              <a:buAutoNum type="arabicPeriod"/>
            </a:pPr>
            <a:r>
              <a:rPr lang="zh-CN" altLang="en-US" sz="1800" dirty="0">
                <a:latin typeface="Times New Roman" panose="02020603050405020304" pitchFamily="18" charset="0"/>
                <a:ea typeface="微软雅黑" panose="020B0503020204020204" charset="-122"/>
              </a:rPr>
              <a:t>相似代码匹配</a:t>
            </a:r>
            <a:endParaRPr lang="zh-CN" altLang="en-US" sz="1800" dirty="0">
              <a:latin typeface="Times New Roman" panose="02020603050405020304" pitchFamily="18" charset="0"/>
              <a:ea typeface="微软雅黑" panose="020B0503020204020204" charset="-122"/>
            </a:endParaRPr>
          </a:p>
          <a:p>
            <a:pPr marL="342900" lvl="0" indent="-342900">
              <a:buAutoNum type="arabicPeriod"/>
            </a:pPr>
            <a:r>
              <a:rPr lang="zh-CN" altLang="en-US" sz="1800" dirty="0">
                <a:latin typeface="Times New Roman" panose="02020603050405020304" pitchFamily="18" charset="0"/>
                <a:ea typeface="微软雅黑" panose="020B0503020204020204" charset="-122"/>
                <a:sym typeface="+mn-ea"/>
              </a:rPr>
              <a:t>漏洞检测</a:t>
            </a:r>
            <a:endParaRPr lang="zh-CN" altLang="en-US" sz="1800" dirty="0">
              <a:latin typeface="Times New Roman" panose="02020603050405020304" pitchFamily="18" charset="0"/>
              <a:ea typeface="微软雅黑" panose="020B0503020204020204" charset="-122"/>
              <a:sym typeface="+mn-ea"/>
            </a:endParaRPr>
          </a:p>
          <a:p>
            <a:pPr marL="342900" lvl="0" indent="-342900">
              <a:buAutoNum type="arabicPeriod"/>
            </a:pPr>
            <a:r>
              <a:rPr lang="en-US" altLang="zh-CN" sz="1800" dirty="0">
                <a:latin typeface="Times New Roman" panose="02020603050405020304" pitchFamily="18" charset="0"/>
                <a:ea typeface="微软雅黑" panose="020B0503020204020204" charset="-122"/>
                <a:sym typeface="+mn-ea"/>
              </a:rPr>
              <a:t>Gas</a:t>
            </a:r>
            <a:r>
              <a:rPr lang="zh-CN" altLang="en-US" sz="1800" dirty="0">
                <a:latin typeface="Times New Roman" panose="02020603050405020304" pitchFamily="18" charset="0"/>
                <a:ea typeface="微软雅黑" panose="020B0503020204020204" charset="-122"/>
                <a:sym typeface="+mn-ea"/>
              </a:rPr>
              <a:t>低效模式检测</a:t>
            </a:r>
            <a:endParaRPr lang="zh-CN" altLang="en-US" sz="1800" dirty="0">
              <a:latin typeface="Times New Roman" panose="02020603050405020304" pitchFamily="18" charset="0"/>
              <a:ea typeface="微软雅黑" panose="020B0503020204020204" charset="-122"/>
              <a:sym typeface="+mn-ea"/>
            </a:endParaRPr>
          </a:p>
          <a:p>
            <a:pPr marL="342900" lvl="0" indent="-342900">
              <a:buAutoNum type="arabicPeriod"/>
            </a:pPr>
            <a:r>
              <a:rPr lang="zh-CN" altLang="en-US" sz="1800" dirty="0">
                <a:latin typeface="Times New Roman" panose="02020603050405020304" pitchFamily="18" charset="0"/>
                <a:ea typeface="微软雅黑" panose="020B0503020204020204" charset="-122"/>
                <a:sym typeface="+mn-ea"/>
              </a:rPr>
              <a:t>漏洞与gas低效模式</a:t>
            </a:r>
            <a:r>
              <a:rPr lang="zh-CN" altLang="en-US" sz="1800" dirty="0">
                <a:latin typeface="Times New Roman" panose="02020603050405020304" pitchFamily="18" charset="0"/>
                <a:ea typeface="微软雅黑" panose="020B0503020204020204" charset="-122"/>
                <a:sym typeface="+mn-ea"/>
              </a:rPr>
              <a:t>定位</a:t>
            </a:r>
            <a:endParaRPr lang="zh-CN" altLang="en-US" sz="1800" dirty="0">
              <a:latin typeface="Times New Roman" panose="02020603050405020304" pitchFamily="18" charset="0"/>
              <a:ea typeface="微软雅黑" panose="020B0503020204020204" charset="-122"/>
              <a:sym typeface="+mn-ea"/>
            </a:endParaRPr>
          </a:p>
          <a:p>
            <a:pPr marL="342900" lvl="0" indent="-342900">
              <a:buAutoNum type="arabicPeriod"/>
            </a:pPr>
            <a:r>
              <a:rPr lang="zh-CN" altLang="en-US" sz="1800" b="1" dirty="0">
                <a:solidFill>
                  <a:srgbClr val="005825"/>
                </a:solidFill>
                <a:latin typeface="Times New Roman" panose="02020603050405020304" pitchFamily="18" charset="0"/>
                <a:ea typeface="微软雅黑" panose="020B0503020204020204" charset="-122"/>
                <a:sym typeface="+mn-ea"/>
              </a:rPr>
              <a:t>扩散</a:t>
            </a:r>
            <a:r>
              <a:rPr lang="zh-CN" altLang="en-US" sz="1800" b="1" dirty="0">
                <a:solidFill>
                  <a:srgbClr val="005825"/>
                </a:solidFill>
                <a:latin typeface="Times New Roman" panose="02020603050405020304" pitchFamily="18" charset="0"/>
                <a:ea typeface="微软雅黑" panose="020B0503020204020204" charset="-122"/>
                <a:sym typeface="+mn-ea"/>
              </a:rPr>
              <a:t>检测</a:t>
            </a:r>
            <a:endParaRPr lang="zh-CN" altLang="en-US" sz="1800" b="1" dirty="0">
              <a:solidFill>
                <a:srgbClr val="005825"/>
              </a:solidFill>
              <a:latin typeface="Times New Roman" panose="02020603050405020304" pitchFamily="18" charset="0"/>
              <a:ea typeface="微软雅黑" panose="020B0503020204020204"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漏洞检测</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9" name="矩形 8"/>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矩形 60"/>
          <p:cNvSpPr/>
          <p:nvPr/>
        </p:nvSpPr>
        <p:spPr>
          <a:xfrm>
            <a:off x="276860" y="1717040"/>
            <a:ext cx="8251190" cy="4681855"/>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完整智能合约的漏洞检测工具较多，目前有</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23</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个，</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仅</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9</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个符合标准</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smartBugs</a:t>
            </a:r>
            <a:r>
              <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rPr>
              <a:t>[4]</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的研究结果表明，</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Mythril</a:t>
            </a:r>
            <a:r>
              <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rPr>
              <a:t>[5]</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与</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Slither</a:t>
            </a:r>
            <a:r>
              <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rPr>
              <a:t>[6]</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的组合能够达到时间与准确性的平衡</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算术漏洞（</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Arithmetic</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）的数量较多，选择了基于</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Oyente</a:t>
            </a:r>
            <a:r>
              <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rPr>
              <a:t>[7]</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的</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Osiris</a:t>
            </a:r>
            <a:r>
              <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rPr>
              <a:t>[8]</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endPar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0" algn="l">
              <a:buClr>
                <a:srgbClr val="005825"/>
              </a:buClr>
              <a:buFont typeface="Wingdings" panose="05000000000000000000" charset="0"/>
              <a:buNone/>
            </a:pPr>
            <a:endParaRPr lang="zh-CN" altLang="en-US" baseline="300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3" name="图片 12"/>
          <p:cNvPicPr>
            <a:picLocks noChangeAspect="1"/>
          </p:cNvPicPr>
          <p:nvPr/>
        </p:nvPicPr>
        <p:blipFill>
          <a:blip r:embed="rId2"/>
          <a:stretch>
            <a:fillRect/>
          </a:stretch>
        </p:blipFill>
        <p:spPr>
          <a:xfrm>
            <a:off x="1285875" y="3877945"/>
            <a:ext cx="6571615" cy="2615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漏洞检测</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9" name="矩形 8"/>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矩形 60"/>
          <p:cNvSpPr/>
          <p:nvPr/>
        </p:nvSpPr>
        <p:spPr>
          <a:xfrm>
            <a:off x="276860" y="1717040"/>
            <a:ext cx="4100195" cy="459740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筛除工具检测的警告结果，对</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55</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种</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漏洞，通过</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DASP</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归类法归类为十种漏洞</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类型</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对检测精度做开源项目上的验证，整体准确率为</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90.28%</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endPar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endParaRPr>
          </a:p>
          <a:p>
            <a:pPr indent="0" algn="l">
              <a:buClr>
                <a:srgbClr val="005825"/>
              </a:buClr>
              <a:buFont typeface="Wingdings" panose="05000000000000000000" charset="0"/>
              <a:buNone/>
            </a:pPr>
            <a:endParaRPr lang="zh-CN" altLang="en-US" baseline="300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2"/>
          <a:stretch>
            <a:fillRect/>
          </a:stretch>
        </p:blipFill>
        <p:spPr>
          <a:xfrm>
            <a:off x="4377055" y="1306830"/>
            <a:ext cx="4616450" cy="2781300"/>
          </a:xfrm>
          <a:prstGeom prst="rect">
            <a:avLst/>
          </a:prstGeom>
        </p:spPr>
      </p:pic>
      <p:sp>
        <p:nvSpPr>
          <p:cNvPr id="14" name="文本框 13"/>
          <p:cNvSpPr txBox="1"/>
          <p:nvPr/>
        </p:nvSpPr>
        <p:spPr>
          <a:xfrm>
            <a:off x="5313680" y="4238625"/>
            <a:ext cx="2742565" cy="368300"/>
          </a:xfrm>
          <a:prstGeom prst="rect">
            <a:avLst/>
          </a:prstGeom>
          <a:noFill/>
        </p:spPr>
        <p:txBody>
          <a:bodyPr wrap="square" rtlCol="0">
            <a:spAutoFit/>
          </a:bodyPr>
          <a:p>
            <a:r>
              <a:rPr lang="zh-CN" altLang="en-US"/>
              <a:t>表</a:t>
            </a:r>
            <a:r>
              <a:rPr lang="en-US" altLang="zh-CN"/>
              <a:t>1 </a:t>
            </a:r>
            <a:r>
              <a:rPr lang="zh-CN" altLang="en-US"/>
              <a:t>工具结果的十种类型</a:t>
            </a:r>
            <a:endParaRPr lang="zh-CN" altLang="en-US"/>
          </a:p>
        </p:txBody>
      </p:sp>
      <p:graphicFrame>
        <p:nvGraphicFramePr>
          <p:cNvPr id="2" name="表格 1"/>
          <p:cNvGraphicFramePr/>
          <p:nvPr>
            <p:custDataLst>
              <p:tags r:id="rId3"/>
            </p:custDataLst>
          </p:nvPr>
        </p:nvGraphicFramePr>
        <p:xfrm>
          <a:off x="688975" y="5090795"/>
          <a:ext cx="7766685" cy="1028700"/>
        </p:xfrm>
        <a:graphic>
          <a:graphicData uri="http://schemas.openxmlformats.org/drawingml/2006/table">
            <a:tbl>
              <a:tblPr firstRow="1" bandRow="1">
                <a:tableStyleId>{5C22544A-7EE6-4342-B048-85BDC9FD1C3A}</a:tableStyleId>
              </a:tblPr>
              <a:tblGrid>
                <a:gridCol w="655955"/>
                <a:gridCol w="915670"/>
                <a:gridCol w="701040"/>
                <a:gridCol w="698500"/>
                <a:gridCol w="876935"/>
                <a:gridCol w="967105"/>
                <a:gridCol w="899795"/>
                <a:gridCol w="1163320"/>
                <a:gridCol w="888365"/>
              </a:tblGrid>
              <a:tr h="485140">
                <a:tc>
                  <a:txBody>
                    <a:bodyPr/>
                    <a:p>
                      <a:pPr indent="0" algn="ctr">
                        <a:buNone/>
                      </a:pPr>
                      <a:r>
                        <a:rPr lang="zh-CN" sz="1400" b="0">
                          <a:solidFill>
                            <a:srgbClr val="494949"/>
                          </a:solidFill>
                          <a:latin typeface="Arial" panose="020B0604020202020204" pitchFamily="34" charset="0"/>
                          <a:ea typeface="宋体" panose="02010600030101010101" pitchFamily="2" charset="-122"/>
                        </a:rPr>
                        <a:t>漏洞类型</a:t>
                      </a:r>
                      <a:endParaRPr lang="zh-CN" altLang="en-US" sz="1400" b="0">
                        <a:solidFill>
                          <a:srgbClr val="494949"/>
                        </a:solidFill>
                        <a:latin typeface="Arial" panose="020B0604020202020204" pitchFamily="34" charset="0"/>
                        <a:ea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Access-Control</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Arithmetic</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Denial-Service</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Reentrancy</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Unchecked-Low-Calls</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Front-Running</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Time-Manipulation</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400" b="0">
                          <a:solidFill>
                            <a:srgbClr val="494949"/>
                          </a:solidFill>
                          <a:latin typeface="宋体" panose="02010600030101010101" pitchFamily="2" charset="-122"/>
                        </a:rPr>
                        <a:t>总体</a:t>
                      </a:r>
                      <a:endParaRPr lang="zh-CN"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71780">
                <a:tc>
                  <a:txBody>
                    <a:bodyPr/>
                    <a:p>
                      <a:pPr indent="0" algn="ctr">
                        <a:buNone/>
                      </a:pPr>
                      <a:r>
                        <a:rPr lang="zh-CN" sz="1400" b="0">
                          <a:solidFill>
                            <a:srgbClr val="494949"/>
                          </a:solidFill>
                          <a:latin typeface="Arial" panose="020B0604020202020204" pitchFamily="34" charset="0"/>
                          <a:ea typeface="宋体" panose="02010600030101010101" pitchFamily="2" charset="-122"/>
                        </a:rPr>
                        <a:t>正确</a:t>
                      </a:r>
                      <a:endParaRPr lang="zh-CN" altLang="en-US" sz="1400" b="0">
                        <a:solidFill>
                          <a:srgbClr val="494949"/>
                        </a:solidFill>
                        <a:latin typeface="Arial" panose="020B0604020202020204" pitchFamily="34" charset="0"/>
                        <a:ea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44/50 </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42/50</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50/50 </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38</a:t>
                      </a:r>
                      <a:r>
                        <a:rPr lang="en-US" sz="1400">
                          <a:solidFill>
                            <a:srgbClr val="494949"/>
                          </a:solidFill>
                          <a:latin typeface="宋体" panose="02010600030101010101" pitchFamily="2" charset="-122"/>
                          <a:sym typeface="+mn-ea"/>
                        </a:rPr>
                        <a:t>/50</a:t>
                      </a:r>
                      <a:r>
                        <a:rPr lang="en-US" sz="1400" b="0">
                          <a:solidFill>
                            <a:srgbClr val="494949"/>
                          </a:solidFill>
                          <a:latin typeface="宋体" panose="02010600030101010101" pitchFamily="2" charset="-122"/>
                        </a:rPr>
                        <a:t> </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50</a:t>
                      </a:r>
                      <a:r>
                        <a:rPr lang="en-US" sz="1400">
                          <a:solidFill>
                            <a:srgbClr val="494949"/>
                          </a:solidFill>
                          <a:latin typeface="宋体" panose="02010600030101010101" pitchFamily="2" charset="-122"/>
                          <a:sym typeface="+mn-ea"/>
                        </a:rPr>
                        <a:t>/50</a:t>
                      </a:r>
                      <a:r>
                        <a:rPr lang="en-US" sz="1400" b="0">
                          <a:solidFill>
                            <a:srgbClr val="494949"/>
                          </a:solidFill>
                          <a:latin typeface="宋体" panose="02010600030101010101" pitchFamily="2" charset="-122"/>
                        </a:rPr>
                        <a:t> </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46</a:t>
                      </a:r>
                      <a:r>
                        <a:rPr lang="en-US" sz="1400">
                          <a:solidFill>
                            <a:srgbClr val="494949"/>
                          </a:solidFill>
                          <a:latin typeface="宋体" panose="02010600030101010101" pitchFamily="2" charset="-122"/>
                          <a:sym typeface="+mn-ea"/>
                        </a:rPr>
                        <a:t>/50</a:t>
                      </a:r>
                      <a:r>
                        <a:rPr lang="en-US" sz="1400" b="0">
                          <a:solidFill>
                            <a:srgbClr val="494949"/>
                          </a:solidFill>
                          <a:latin typeface="宋体" panose="02010600030101010101" pitchFamily="2" charset="-122"/>
                        </a:rPr>
                        <a:t> </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50</a:t>
                      </a:r>
                      <a:r>
                        <a:rPr lang="en-US" sz="1400">
                          <a:solidFill>
                            <a:srgbClr val="494949"/>
                          </a:solidFill>
                          <a:latin typeface="宋体" panose="02010600030101010101" pitchFamily="2" charset="-122"/>
                          <a:sym typeface="+mn-ea"/>
                        </a:rPr>
                        <a:t>/50</a:t>
                      </a:r>
                      <a:r>
                        <a:rPr lang="en-US" sz="1400" b="0">
                          <a:solidFill>
                            <a:srgbClr val="494949"/>
                          </a:solidFill>
                          <a:latin typeface="宋体" panose="02010600030101010101" pitchFamily="2" charset="-122"/>
                        </a:rPr>
                        <a:t> </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en-US" sz="1400" b="0">
                          <a:solidFill>
                            <a:srgbClr val="494949"/>
                          </a:solidFill>
                          <a:latin typeface="宋体" panose="02010600030101010101" pitchFamily="2" charset="-122"/>
                        </a:rPr>
                        <a:t>316</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90500">
                <a:tc>
                  <a:txBody>
                    <a:bodyPr/>
                    <a:p>
                      <a:pPr indent="0" algn="ctr">
                        <a:buNone/>
                      </a:pPr>
                      <a:r>
                        <a:rPr lang="zh-CN" altLang="en-US" sz="1400" b="0">
                          <a:solidFill>
                            <a:srgbClr val="494949"/>
                          </a:solidFill>
                          <a:latin typeface="宋体" panose="02010600030101010101" pitchFamily="2" charset="-122"/>
                        </a:rPr>
                        <a:t>百分比</a:t>
                      </a:r>
                      <a:endParaRPr lang="zh-CN"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88.20%</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84%</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100%</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75%</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100%</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91.60%</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494949"/>
                          </a:solidFill>
                          <a:latin typeface="宋体" panose="02010600030101010101" pitchFamily="2" charset="-122"/>
                        </a:rPr>
                        <a:t>100%</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en-US" sz="1400" b="0">
                          <a:solidFill>
                            <a:srgbClr val="494949"/>
                          </a:solidFill>
                          <a:latin typeface="宋体" panose="02010600030101010101" pitchFamily="2" charset="-122"/>
                        </a:rPr>
                        <a:t>90.28%</a:t>
                      </a:r>
                      <a:endParaRPr lang="en-US" altLang="en-US" sz="1400" b="0">
                        <a:solidFill>
                          <a:srgbClr val="494949"/>
                        </a:solidFill>
                        <a:latin typeface="宋体" panose="02010600030101010101" pitchFamily="2" charset="-122"/>
                      </a:endParaRPr>
                    </a:p>
                  </a:txBody>
                  <a:tcPr marL="12700" marR="12700" marT="1270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007870" y="1118235"/>
            <a:ext cx="5127625" cy="4396105"/>
          </a:xfrm>
          <a:prstGeom prst="rect">
            <a:avLst/>
          </a:prstGeom>
        </p:spPr>
      </p:pic>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461645" y="5612765"/>
            <a:ext cx="8417560" cy="53975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Clr>
                <a:srgbClr val="005825"/>
              </a:buClr>
              <a:buFont typeface="Wingdings" panose="05000000000000000000" charset="0"/>
              <a:buChar char="n"/>
            </a:pPr>
            <a:r>
              <a:rPr lang="en-US" altLang="zh-CN">
                <a:solidFill>
                  <a:schemeClr val="tx1"/>
                </a:solidFill>
                <a:latin typeface="微软雅黑" panose="020B0503020204020204" charset="-122"/>
                <a:ea typeface="微软雅黑" panose="020B0503020204020204" charset="-122"/>
                <a:cs typeface="微软雅黑" panose="020B0503020204020204" charset="-122"/>
              </a:rPr>
              <a:t>程序员问答网站</a:t>
            </a:r>
            <a:r>
              <a:rPr lang="zh-CN" altLang="en-US">
                <a:solidFill>
                  <a:schemeClr val="tx1"/>
                </a:solidFill>
                <a:latin typeface="微软雅黑" panose="020B0503020204020204" charset="-122"/>
                <a:ea typeface="微软雅黑" panose="020B0503020204020204" charset="-122"/>
                <a:cs typeface="微软雅黑" panose="020B0503020204020204" charset="-122"/>
              </a:rPr>
              <a:t>（如</a:t>
            </a:r>
            <a:r>
              <a:rPr lang="en-US" altLang="zh-CN">
                <a:solidFill>
                  <a:schemeClr val="tx1"/>
                </a:solidFill>
                <a:latin typeface="微软雅黑" panose="020B0503020204020204" charset="-122"/>
                <a:ea typeface="微软雅黑" panose="020B0503020204020204" charset="-122"/>
                <a:cs typeface="微软雅黑" panose="020B0503020204020204" charset="-122"/>
              </a:rPr>
              <a:t>StackOverflow</a:t>
            </a:r>
            <a:r>
              <a:rPr lang="zh-CN" altLang="en-US">
                <a:solidFill>
                  <a:schemeClr val="tx1"/>
                </a:solidFill>
                <a:latin typeface="微软雅黑" panose="020B0503020204020204" charset="-122"/>
                <a:ea typeface="微软雅黑" panose="020B0503020204020204" charset="-122"/>
                <a:cs typeface="微软雅黑" panose="020B0503020204020204" charset="-122"/>
              </a:rPr>
              <a:t>）由帖子组成</a:t>
            </a:r>
            <a:r>
              <a:rPr lang="en-US" altLang="zh-CN">
                <a:solidFill>
                  <a:schemeClr val="tx1"/>
                </a:solidFill>
                <a:latin typeface="微软雅黑" panose="020B0503020204020204" charset="-122"/>
                <a:ea typeface="微软雅黑" panose="020B0503020204020204" charset="-122"/>
                <a:cs typeface="微软雅黑" panose="020B0503020204020204" charset="-122"/>
              </a:rPr>
              <a:t>，</a:t>
            </a:r>
            <a:r>
              <a:rPr lang="zh-CN" altLang="en-US">
                <a:solidFill>
                  <a:schemeClr val="tx1"/>
                </a:solidFill>
                <a:latin typeface="微软雅黑" panose="020B0503020204020204" charset="-122"/>
                <a:ea typeface="微软雅黑" panose="020B0503020204020204" charset="-122"/>
                <a:cs typeface="微软雅黑" panose="020B0503020204020204" charset="-122"/>
              </a:rPr>
              <a:t>帖子</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包含代码片段</a:t>
            </a:r>
            <a:endParaRPr lang="en-US" altLang="zh-CN">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5" name="矩形 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研究</a:t>
            </a:r>
            <a:r>
              <a:rPr lang="zh-CN" altLang="en-US" sz="2800" b="1">
                <a:latin typeface="微软雅黑" panose="020B0503020204020204" charset="-122"/>
                <a:ea typeface="微软雅黑" panose="020B0503020204020204" charset="-122"/>
                <a:cs typeface="微软雅黑" panose="020B0503020204020204" charset="-122"/>
                <a:sym typeface="+mn-ea"/>
              </a:rPr>
              <a:t>背景</a:t>
            </a:r>
            <a:endParaRPr lang="zh-CN" altLang="en-US" sz="2800" b="1" dirty="0">
              <a:solidFill>
                <a:schemeClr val="tx1">
                  <a:lumMod val="75000"/>
                  <a:lumOff val="25000"/>
                </a:schemeClr>
              </a:solidFill>
              <a:ea typeface="华文楷体" panose="02010600040101010101" pitchFamily="2"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2968625"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sym typeface="+mn-ea"/>
              </a:rPr>
              <a:t>Gas低效模式检测</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5" name="表格 14"/>
          <p:cNvGraphicFramePr/>
          <p:nvPr>
            <p:custDataLst>
              <p:tags r:id="rId2"/>
            </p:custDataLst>
          </p:nvPr>
        </p:nvGraphicFramePr>
        <p:xfrm>
          <a:off x="665480" y="2930525"/>
          <a:ext cx="7812405" cy="2830830"/>
        </p:xfrm>
        <a:graphic>
          <a:graphicData uri="http://schemas.openxmlformats.org/drawingml/2006/table">
            <a:tbl>
              <a:tblPr firstRow="1" bandRow="1">
                <a:tableStyleId>{5C22544A-7EE6-4342-B048-85BDC9FD1C3A}</a:tableStyleId>
              </a:tblPr>
              <a:tblGrid>
                <a:gridCol w="1527175"/>
                <a:gridCol w="412750"/>
                <a:gridCol w="363855"/>
                <a:gridCol w="1763395"/>
                <a:gridCol w="1184275"/>
                <a:gridCol w="2560955"/>
              </a:tblGrid>
              <a:tr h="326390">
                <a:tc>
                  <a:txBody>
                    <a:bodyPr/>
                    <a:p>
                      <a:pPr indent="0" algn="ctr">
                        <a:buNone/>
                      </a:pPr>
                      <a:r>
                        <a:rPr lang="zh-CN" sz="1600" b="0">
                          <a:solidFill>
                            <a:srgbClr val="000000"/>
                          </a:solidFill>
                          <a:latin typeface="Arial" panose="020B0604020202020204" pitchFamily="34" charset="0"/>
                          <a:ea typeface="宋体" panose="02010600030101010101" pitchFamily="2" charset="-122"/>
                        </a:rPr>
                        <a:t>方法名</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CLI</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可用</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Gas低效模式发现</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源代码输入</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描述</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6390">
                <a:tc>
                  <a:txBody>
                    <a:bodyPr/>
                    <a:p>
                      <a:pPr indent="0" algn="ctr">
                        <a:buNone/>
                      </a:pPr>
                      <a:r>
                        <a:rPr lang="en-US" sz="1600" b="0">
                          <a:solidFill>
                            <a:srgbClr val="000000"/>
                          </a:solidFill>
                          <a:latin typeface="宋体" panose="02010600030101010101" pitchFamily="2" charset="-122"/>
                        </a:rPr>
                        <a:t>GasChecker</a:t>
                      </a:r>
                      <a:r>
                        <a:rPr lang="en-US" sz="1600" b="0" baseline="30000">
                          <a:solidFill>
                            <a:srgbClr val="000000"/>
                          </a:solidFill>
                          <a:latin typeface="宋体" panose="02010600030101010101" pitchFamily="2" charset="-122"/>
                        </a:rPr>
                        <a:t>[9]</a:t>
                      </a:r>
                      <a:endParaRPr lang="en-US" altLang="en-US" sz="1600" b="0" baseline="3000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无公开代码</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6390">
                <a:tc>
                  <a:txBody>
                    <a:bodyPr/>
                    <a:p>
                      <a:pPr indent="0" algn="ctr">
                        <a:buNone/>
                      </a:pPr>
                      <a:r>
                        <a:rPr lang="en-US" sz="1600" b="0">
                          <a:solidFill>
                            <a:srgbClr val="000000"/>
                          </a:solidFill>
                          <a:latin typeface="宋体" panose="02010600030101010101" pitchFamily="2" charset="-122"/>
                        </a:rPr>
                        <a:t>GASPER</a:t>
                      </a:r>
                      <a:r>
                        <a:rPr lang="en-US" sz="1600" baseline="30000">
                          <a:solidFill>
                            <a:srgbClr val="000000"/>
                          </a:solidFill>
                          <a:latin typeface="宋体" panose="02010600030101010101" pitchFamily="2" charset="-122"/>
                          <a:sym typeface="+mn-ea"/>
                        </a:rPr>
                        <a:t>[10]</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无公开代码</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6390">
                <a:tc>
                  <a:txBody>
                    <a:bodyPr/>
                    <a:p>
                      <a:pPr indent="0" algn="ctr">
                        <a:buNone/>
                      </a:pPr>
                      <a:r>
                        <a:rPr lang="en-US" sz="1600" b="0">
                          <a:solidFill>
                            <a:srgbClr val="000000"/>
                          </a:solidFill>
                          <a:latin typeface="宋体" panose="02010600030101010101" pitchFamily="2" charset="-122"/>
                        </a:rPr>
                        <a:t>GasBound</a:t>
                      </a:r>
                      <a:r>
                        <a:rPr lang="en-US" sz="1600" baseline="30000">
                          <a:solidFill>
                            <a:srgbClr val="000000"/>
                          </a:solidFill>
                          <a:latin typeface="宋体" panose="02010600030101010101" pitchFamily="2" charset="-122"/>
                          <a:sym typeface="+mn-ea"/>
                        </a:rPr>
                        <a:t>[11]</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参数变量的Gas估计</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6390">
                <a:tc>
                  <a:txBody>
                    <a:bodyPr/>
                    <a:p>
                      <a:pPr indent="0" algn="ctr">
                        <a:buNone/>
                      </a:pPr>
                      <a:r>
                        <a:rPr lang="en-US" sz="1600" b="0">
                          <a:solidFill>
                            <a:srgbClr val="000000"/>
                          </a:solidFill>
                          <a:latin typeface="宋体" panose="02010600030101010101" pitchFamily="2" charset="-122"/>
                        </a:rPr>
                        <a:t>Gasmet</a:t>
                      </a:r>
                      <a:r>
                        <a:rPr lang="en-US" sz="1600" baseline="30000">
                          <a:solidFill>
                            <a:srgbClr val="000000"/>
                          </a:solidFill>
                          <a:latin typeface="宋体" panose="02010600030101010101" pitchFamily="2" charset="-122"/>
                          <a:sym typeface="+mn-ea"/>
                        </a:rPr>
                        <a:t>[12]</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定义并发现代码异味</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6390">
                <a:tc>
                  <a:txBody>
                    <a:bodyPr/>
                    <a:p>
                      <a:pPr indent="0" algn="ctr">
                        <a:buNone/>
                      </a:pPr>
                      <a:r>
                        <a:rPr lang="en-US" sz="1600" b="0">
                          <a:solidFill>
                            <a:srgbClr val="000000"/>
                          </a:solidFill>
                          <a:latin typeface="宋体" panose="02010600030101010101" pitchFamily="2" charset="-122"/>
                        </a:rPr>
                        <a:t>MiniGasCost</a:t>
                      </a:r>
                      <a:r>
                        <a:rPr lang="en-US" sz="1600" baseline="30000">
                          <a:solidFill>
                            <a:srgbClr val="000000"/>
                          </a:solidFill>
                          <a:latin typeface="宋体" panose="02010600030101010101" pitchFamily="2" charset="-122"/>
                          <a:sym typeface="+mn-ea"/>
                        </a:rPr>
                        <a:t>[13]</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X</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无公开代码</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6390">
                <a:tc>
                  <a:txBody>
                    <a:bodyPr/>
                    <a:p>
                      <a:pPr indent="0" algn="ctr">
                        <a:buNone/>
                      </a:pPr>
                      <a:r>
                        <a:rPr lang="en-US" sz="1600" b="0">
                          <a:solidFill>
                            <a:srgbClr val="000000"/>
                          </a:solidFill>
                          <a:latin typeface="宋体" panose="02010600030101010101" pitchFamily="2" charset="-122"/>
                        </a:rPr>
                        <a:t>GPFinder</a:t>
                      </a:r>
                      <a:r>
                        <a:rPr lang="en-US" sz="1600" baseline="30000">
                          <a:solidFill>
                            <a:srgbClr val="000000"/>
                          </a:solidFill>
                          <a:latin typeface="宋体" panose="02010600030101010101" pitchFamily="2" charset="-122"/>
                          <a:sym typeface="+mn-ea"/>
                        </a:rPr>
                        <a:t>[14]</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能够检测6种Gas低效模式</a:t>
                      </a:r>
                      <a:endParaRPr lang="zh-CN" altLang="en-US"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6390">
                <a:tc>
                  <a:txBody>
                    <a:bodyPr/>
                    <a:p>
                      <a:pPr indent="0" algn="ctr">
                        <a:buNone/>
                      </a:pPr>
                      <a:r>
                        <a:rPr lang="en-US" sz="1600" b="0">
                          <a:solidFill>
                            <a:srgbClr val="000000"/>
                          </a:solidFill>
                          <a:latin typeface="宋体" panose="02010600030101010101" pitchFamily="2" charset="-122"/>
                        </a:rPr>
                        <a:t>GasResource</a:t>
                      </a:r>
                      <a:r>
                        <a:rPr lang="en-US" sz="1600" baseline="30000">
                          <a:solidFill>
                            <a:srgbClr val="000000"/>
                          </a:solidFill>
                          <a:latin typeface="宋体" panose="02010600030101010101" pitchFamily="2" charset="-122"/>
                          <a:sym typeface="+mn-ea"/>
                        </a:rPr>
                        <a:t>[15]</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宋体" panose="02010600030101010101" pitchFamily="2" charset="-122"/>
                        </a:rPr>
                        <a:t>√</a:t>
                      </a:r>
                      <a:endParaRPr lang="en-US" altLang="en-US" sz="16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600" b="0">
                          <a:solidFill>
                            <a:srgbClr val="000000"/>
                          </a:solidFill>
                          <a:latin typeface="Arial" panose="020B0604020202020204" pitchFamily="34" charset="0"/>
                          <a:ea typeface="宋体" panose="02010600030101010101" pitchFamily="2" charset="-122"/>
                        </a:rPr>
                        <a:t>无solidity语言</a:t>
                      </a:r>
                      <a:r>
                        <a:rPr lang="zh-CN" sz="1600" b="0">
                          <a:solidFill>
                            <a:srgbClr val="000000"/>
                          </a:solidFill>
                          <a:latin typeface="Arial" panose="020B0604020202020204" pitchFamily="34" charset="0"/>
                          <a:ea typeface="宋体" panose="02010600030101010101" pitchFamily="2" charset="-122"/>
                        </a:rPr>
                        <a:t>实现</a:t>
                      </a:r>
                      <a:endParaRPr lang="zh-CN" sz="16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61" name="矩形 60"/>
          <p:cNvSpPr/>
          <p:nvPr/>
        </p:nvSpPr>
        <p:spPr>
          <a:xfrm>
            <a:off x="276860" y="1718310"/>
            <a:ext cx="8310880" cy="188976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285750" indent="-285750" algn="l">
              <a:buClr>
                <a:srgbClr val="005825"/>
              </a:buClr>
              <a:buFont typeface="Wingdings" panose="05000000000000000000" charset="0"/>
              <a:buChar char="n"/>
            </a:pPr>
            <a:endParaRPr 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r>
              <a:rPr lang="zh-CN" altLang="en-US" dirty="0">
                <a:solidFill>
                  <a:schemeClr val="tx1"/>
                </a:solidFill>
                <a:latin typeface="Times New Roman" panose="02020603050405020304" pitchFamily="18" charset="0"/>
                <a:ea typeface="微软雅黑" panose="020B0503020204020204" charset="-122"/>
                <a:sym typeface="+mn-ea"/>
              </a:rPr>
              <a:t>根据四种标准对</a:t>
            </a:r>
            <a:r>
              <a:rPr lang="en-US" altLang="zh-CN" dirty="0">
                <a:solidFill>
                  <a:schemeClr val="tx1"/>
                </a:solidFill>
                <a:latin typeface="Times New Roman" panose="02020603050405020304" pitchFamily="18" charset="0"/>
                <a:ea typeface="微软雅黑" panose="020B0503020204020204" charset="-122"/>
                <a:sym typeface="+mn-ea"/>
              </a:rPr>
              <a:t>Gas</a:t>
            </a:r>
            <a:r>
              <a:rPr lang="zh-CN" altLang="en-US" dirty="0">
                <a:solidFill>
                  <a:schemeClr val="tx1"/>
                </a:solidFill>
                <a:latin typeface="Times New Roman" panose="02020603050405020304" pitchFamily="18" charset="0"/>
                <a:ea typeface="微软雅黑" panose="020B0503020204020204" charset="-122"/>
                <a:sym typeface="+mn-ea"/>
              </a:rPr>
              <a:t>工具</a:t>
            </a:r>
            <a:r>
              <a:rPr lang="zh-CN" altLang="en-US" dirty="0">
                <a:solidFill>
                  <a:schemeClr val="tx1"/>
                </a:solidFill>
                <a:latin typeface="Times New Roman" panose="02020603050405020304" pitchFamily="18" charset="0"/>
                <a:ea typeface="微软雅黑" panose="020B0503020204020204" charset="-122"/>
                <a:sym typeface="+mn-ea"/>
              </a:rPr>
              <a:t>归类</a:t>
            </a:r>
            <a:endParaRPr lang="en-US" altLang="zh-CN" dirty="0">
              <a:solidFill>
                <a:schemeClr val="tx1"/>
              </a:solidFill>
              <a:latin typeface="Times New Roman" panose="02020603050405020304" pitchFamily="18" charset="0"/>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2968625"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Gas低效模式检测</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2" name="表格 1"/>
          <p:cNvGraphicFramePr/>
          <p:nvPr>
            <p:custDataLst>
              <p:tags r:id="rId2"/>
            </p:custDataLst>
          </p:nvPr>
        </p:nvGraphicFramePr>
        <p:xfrm>
          <a:off x="892175" y="3716655"/>
          <a:ext cx="7360285" cy="2286000"/>
        </p:xfrm>
        <a:graphic>
          <a:graphicData uri="http://schemas.openxmlformats.org/drawingml/2006/table">
            <a:tbl>
              <a:tblPr firstRow="1" bandRow="1">
                <a:tableStyleId>{5940675A-B579-460E-94D1-54222C63F5DA}</a:tableStyleId>
              </a:tblPr>
              <a:tblGrid>
                <a:gridCol w="1601470"/>
                <a:gridCol w="2360295"/>
                <a:gridCol w="3398520"/>
              </a:tblGrid>
              <a:tr h="297180">
                <a:tc>
                  <a:txBody>
                    <a:bodyPr/>
                    <a:p>
                      <a:pPr algn="ctr">
                        <a:buNone/>
                      </a:pPr>
                      <a:r>
                        <a:rPr lang="en-US" altLang="zh-CN" sz="1400"/>
                        <a:t>ID</a:t>
                      </a:r>
                      <a:endParaRPr lang="en-US" altLang="zh-CN" sz="1400"/>
                    </a:p>
                  </a:txBody>
                  <a:tcPr>
                    <a:lnR>
                      <a:noFill/>
                    </a:lnR>
                  </a:tcPr>
                </a:tc>
                <a:tc>
                  <a:txBody>
                    <a:bodyPr/>
                    <a:p>
                      <a:pPr algn="ctr">
                        <a:buNone/>
                      </a:pPr>
                      <a:r>
                        <a:rPr lang="en-US" altLang="zh-CN" sz="1400"/>
                        <a:t>Pattern</a:t>
                      </a:r>
                      <a:endParaRPr lang="en-US" altLang="zh-CN" sz="1400"/>
                    </a:p>
                  </a:txBody>
                  <a:tcPr>
                    <a:lnL>
                      <a:noFill/>
                    </a:lnL>
                    <a:lnR>
                      <a:noFill/>
                    </a:lnR>
                  </a:tcPr>
                </a:tc>
                <a:tc>
                  <a:txBody>
                    <a:bodyPr/>
                    <a:p>
                      <a:pPr algn="ctr">
                        <a:buNone/>
                      </a:pPr>
                      <a:r>
                        <a:rPr lang="zh-CN" altLang="en-US" sz="1400"/>
                        <a:t>描述</a:t>
                      </a:r>
                      <a:endParaRPr lang="zh-CN" altLang="en-US" sz="1400"/>
                    </a:p>
                  </a:txBody>
                  <a:tcPr>
                    <a:lnL>
                      <a:noFill/>
                    </a:lnL>
                    <a:lnR w="12700" cmpd="sng">
                      <a:solidFill>
                        <a:schemeClr val="tx1"/>
                      </a:solidFill>
                      <a:prstDash val="solid"/>
                    </a:lnR>
                  </a:tcPr>
                </a:tc>
              </a:tr>
              <a:tr h="212400">
                <a:tc>
                  <a:txBody>
                    <a:bodyPr/>
                    <a:p>
                      <a:pPr algn="ctr">
                        <a:buNone/>
                      </a:pPr>
                      <a:r>
                        <a:rPr lang="en-US" altLang="zh-CN" sz="1400"/>
                        <a:t>1</a:t>
                      </a:r>
                      <a:endParaRPr lang="en-US" altLang="zh-CN" sz="1400"/>
                    </a:p>
                  </a:txBody>
                  <a:tcPr>
                    <a:lnR>
                      <a:noFill/>
                    </a:lnR>
                  </a:tcPr>
                </a:tc>
                <a:tc>
                  <a:txBody>
                    <a:bodyPr/>
                    <a:p>
                      <a:pPr algn="ctr">
                        <a:buNone/>
                      </a:pPr>
                      <a:r>
                        <a:rPr lang="zh-CN" altLang="en-US" sz="1400"/>
                        <a:t>稀疏存储</a:t>
                      </a:r>
                      <a:endParaRPr lang="zh-CN" altLang="en-US" sz="1400"/>
                    </a:p>
                  </a:txBody>
                  <a:tcPr>
                    <a:lnL>
                      <a:noFill/>
                    </a:lnL>
                    <a:lnR>
                      <a:noFill/>
                    </a:lnR>
                  </a:tcPr>
                </a:tc>
                <a:tc>
                  <a:txBody>
                    <a:bodyPr/>
                    <a:p>
                      <a:pPr algn="ctr">
                        <a:buNone/>
                      </a:pPr>
                      <a:r>
                        <a:rPr lang="zh-CN" altLang="en-US" sz="1400"/>
                        <a:t>变量</a:t>
                      </a:r>
                      <a:r>
                        <a:rPr lang="zh-CN" altLang="en-US" sz="1400">
                          <a:sym typeface="+mn-ea"/>
                        </a:rPr>
                        <a:t>定义</a:t>
                      </a:r>
                      <a:r>
                        <a:rPr lang="zh-CN" altLang="en-US" sz="1400"/>
                        <a:t>顺序不</a:t>
                      </a:r>
                      <a:r>
                        <a:rPr lang="zh-CN" altLang="en-US" sz="1400">
                          <a:sym typeface="+mn-ea"/>
                        </a:rPr>
                        <a:t>正确</a:t>
                      </a:r>
                      <a:endParaRPr lang="zh-CN" altLang="en-US" sz="1400">
                        <a:sym typeface="+mn-ea"/>
                      </a:endParaRPr>
                    </a:p>
                  </a:txBody>
                  <a:tcPr>
                    <a:lnL>
                      <a:noFill/>
                    </a:lnL>
                  </a:tcPr>
                </a:tc>
              </a:tr>
              <a:tr h="212400">
                <a:tc>
                  <a:txBody>
                    <a:bodyPr/>
                    <a:p>
                      <a:pPr algn="ctr">
                        <a:buClrTx/>
                        <a:buSzTx/>
                        <a:buFontTx/>
                        <a:buNone/>
                      </a:pPr>
                      <a:r>
                        <a:rPr lang="en-US" altLang="zh-CN" sz="1400"/>
                        <a:t>2</a:t>
                      </a:r>
                      <a:endParaRPr lang="en-US" altLang="zh-CN" sz="1400"/>
                    </a:p>
                  </a:txBody>
                  <a:tcPr>
                    <a:lnR>
                      <a:noFill/>
                    </a:lnR>
                  </a:tcPr>
                </a:tc>
                <a:tc>
                  <a:txBody>
                    <a:bodyPr/>
                    <a:p>
                      <a:pPr algn="ctr">
                        <a:buClrTx/>
                        <a:buSzTx/>
                        <a:buFontTx/>
                        <a:buNone/>
                      </a:pPr>
                      <a:r>
                        <a:rPr lang="zh-CN" altLang="en-US" sz="1400"/>
                        <a:t>无打包存储</a:t>
                      </a:r>
                      <a:endParaRPr lang="zh-CN" altLang="en-US" sz="1400"/>
                    </a:p>
                  </a:txBody>
                  <a:tcPr>
                    <a:lnL>
                      <a:noFill/>
                    </a:lnL>
                    <a:lnR>
                      <a:noFill/>
                    </a:lnR>
                  </a:tcPr>
                </a:tc>
                <a:tc>
                  <a:txBody>
                    <a:bodyPr/>
                    <a:p>
                      <a:pPr algn="ctr">
                        <a:buClrTx/>
                        <a:buSzTx/>
                        <a:buFontTx/>
                        <a:buNone/>
                      </a:pPr>
                      <a:r>
                        <a:rPr lang="zh-CN" altLang="en-US" sz="1400"/>
                        <a:t>使用额外字节码将变量转换</a:t>
                      </a:r>
                      <a:endParaRPr lang="zh-CN" altLang="en-US" sz="1400"/>
                    </a:p>
                    <a:p>
                      <a:pPr algn="ctr">
                        <a:buClrTx/>
                        <a:buSzTx/>
                        <a:buFontTx/>
                        <a:buNone/>
                      </a:pPr>
                      <a:r>
                        <a:rPr lang="zh-CN" altLang="en-US" sz="1400"/>
                        <a:t>为 32 字节格式</a:t>
                      </a:r>
                      <a:endParaRPr lang="zh-CN" altLang="en-US" sz="1400"/>
                    </a:p>
                  </a:txBody>
                  <a:tcPr>
                    <a:lnL>
                      <a:noFill/>
                    </a:lnL>
                  </a:tcPr>
                </a:tc>
              </a:tr>
              <a:tr h="212400">
                <a:tc>
                  <a:txBody>
                    <a:bodyPr/>
                    <a:p>
                      <a:pPr algn="ctr">
                        <a:buClrTx/>
                        <a:buSzTx/>
                        <a:buFontTx/>
                        <a:buNone/>
                      </a:pPr>
                      <a:r>
                        <a:rPr lang="en-US" altLang="zh-CN" sz="1400"/>
                        <a:t>3</a:t>
                      </a:r>
                      <a:endParaRPr lang="en-US" altLang="zh-CN" sz="1400"/>
                    </a:p>
                  </a:txBody>
                  <a:tcPr>
                    <a:lnR>
                      <a:noFill/>
                    </a:lnR>
                  </a:tcPr>
                </a:tc>
                <a:tc>
                  <a:txBody>
                    <a:bodyPr/>
                    <a:p>
                      <a:pPr algn="ctr">
                        <a:buClrTx/>
                        <a:buSzTx/>
                        <a:buFontTx/>
                        <a:buNone/>
                      </a:pPr>
                      <a:r>
                        <a:rPr lang="zh-CN" altLang="en-US" sz="1400"/>
                        <a:t>重复分配</a:t>
                      </a:r>
                      <a:endParaRPr lang="zh-CN" altLang="en-US" sz="1400"/>
                    </a:p>
                  </a:txBody>
                  <a:tcPr>
                    <a:lnL>
                      <a:noFill/>
                    </a:lnL>
                    <a:lnR>
                      <a:noFill/>
                    </a:lnR>
                  </a:tcPr>
                </a:tc>
                <a:tc>
                  <a:txBody>
                    <a:bodyPr/>
                    <a:p>
                      <a:pPr algn="ctr">
                        <a:buClrTx/>
                        <a:buSzTx/>
                        <a:buFontTx/>
                        <a:buNone/>
                      </a:pPr>
                      <a:r>
                        <a:rPr lang="zh-CN" altLang="en-US" sz="1400"/>
                        <a:t>定义的同时进行无意义初始化</a:t>
                      </a:r>
                      <a:endParaRPr lang="zh-CN" altLang="en-US" sz="1400"/>
                    </a:p>
                  </a:txBody>
                  <a:tcPr>
                    <a:lnL>
                      <a:noFill/>
                    </a:lnL>
                  </a:tcPr>
                </a:tc>
              </a:tr>
              <a:tr h="212400">
                <a:tc>
                  <a:txBody>
                    <a:bodyPr/>
                    <a:p>
                      <a:pPr algn="ctr">
                        <a:buClrTx/>
                        <a:buSzTx/>
                        <a:buFontTx/>
                        <a:buNone/>
                      </a:pPr>
                      <a:r>
                        <a:rPr lang="en-US" altLang="zh-CN" sz="1400"/>
                        <a:t>4</a:t>
                      </a:r>
                      <a:endParaRPr lang="en-US" altLang="zh-CN" sz="1400"/>
                    </a:p>
                  </a:txBody>
                  <a:tcPr>
                    <a:lnR>
                      <a:noFill/>
                    </a:lnR>
                  </a:tcPr>
                </a:tc>
                <a:tc>
                  <a:txBody>
                    <a:bodyPr/>
                    <a:p>
                      <a:pPr algn="ctr">
                        <a:buClrTx/>
                        <a:buSzTx/>
                        <a:buFontTx/>
                        <a:buNone/>
                      </a:pPr>
                      <a:r>
                        <a:rPr lang="zh-CN" altLang="en-US" sz="1400"/>
                        <a:t>频繁使用全局变量</a:t>
                      </a:r>
                      <a:endParaRPr lang="zh-CN" altLang="en-US" sz="1400"/>
                    </a:p>
                  </a:txBody>
                  <a:tcPr>
                    <a:lnL>
                      <a:noFill/>
                    </a:lnL>
                    <a:lnR>
                      <a:noFill/>
                    </a:lnR>
                  </a:tcPr>
                </a:tc>
                <a:tc>
                  <a:txBody>
                    <a:bodyPr/>
                    <a:p>
                      <a:pPr algn="ctr">
                        <a:buClrTx/>
                        <a:buSzTx/>
                        <a:buFontTx/>
                        <a:buNone/>
                      </a:pPr>
                      <a:r>
                        <a:rPr lang="zh-CN" altLang="en-US" sz="1400"/>
                        <a:t>循环中读写全局变量</a:t>
                      </a:r>
                      <a:endParaRPr lang="zh-CN" altLang="en-US" sz="1400"/>
                    </a:p>
                  </a:txBody>
                  <a:tcPr>
                    <a:lnL>
                      <a:noFill/>
                    </a:lnL>
                  </a:tcPr>
                </a:tc>
              </a:tr>
              <a:tr h="212400">
                <a:tc>
                  <a:txBody>
                    <a:bodyPr/>
                    <a:p>
                      <a:pPr algn="ctr">
                        <a:buClrTx/>
                        <a:buSzTx/>
                        <a:buFontTx/>
                        <a:buNone/>
                      </a:pPr>
                      <a:r>
                        <a:rPr lang="en-US" altLang="zh-CN" sz="1400"/>
                        <a:t>5</a:t>
                      </a:r>
                      <a:endParaRPr lang="en-US" altLang="zh-CN" sz="1400"/>
                    </a:p>
                  </a:txBody>
                  <a:tcPr>
                    <a:lnR>
                      <a:noFill/>
                    </a:lnR>
                  </a:tcPr>
                </a:tc>
                <a:tc>
                  <a:txBody>
                    <a:bodyPr/>
                    <a:p>
                      <a:pPr algn="ctr">
                        <a:buClrTx/>
                        <a:buSzTx/>
                        <a:buFontTx/>
                        <a:buNone/>
                      </a:pPr>
                      <a:r>
                        <a:rPr lang="zh-CN" altLang="en-US" sz="1400"/>
                        <a:t>无短路原则</a:t>
                      </a:r>
                      <a:endParaRPr lang="zh-CN" altLang="en-US" sz="1400"/>
                    </a:p>
                  </a:txBody>
                  <a:tcPr>
                    <a:lnL>
                      <a:noFill/>
                    </a:lnL>
                    <a:lnR>
                      <a:noFill/>
                    </a:lnR>
                  </a:tcPr>
                </a:tc>
                <a:tc>
                  <a:txBody>
                    <a:bodyPr/>
                    <a:p>
                      <a:pPr algn="ctr">
                        <a:buClrTx/>
                        <a:buSzTx/>
                        <a:buFontTx/>
                        <a:buNone/>
                      </a:pPr>
                      <a:r>
                        <a:rPr lang="zh-CN" altLang="en-US" sz="1400"/>
                        <a:t>表达式 f(x)</a:t>
                      </a:r>
                      <a:r>
                        <a:rPr lang="en-US" altLang="zh-CN" sz="1400"/>
                        <a:t>||</a:t>
                      </a:r>
                      <a:r>
                        <a:rPr lang="zh-CN" altLang="en-US" sz="1400"/>
                        <a:t> g(y) 中</a:t>
                      </a:r>
                      <a:r>
                        <a:rPr lang="en-US" altLang="zh-CN" sz="1400"/>
                        <a:t> f(x)</a:t>
                      </a:r>
                      <a:r>
                        <a:rPr lang="zh-CN" altLang="en-US" sz="1400"/>
                        <a:t>消耗更多</a:t>
                      </a:r>
                      <a:r>
                        <a:rPr lang="en-US" altLang="zh-CN" sz="1400"/>
                        <a:t>Gas</a:t>
                      </a:r>
                      <a:endParaRPr lang="en-US" altLang="zh-CN" sz="1400"/>
                    </a:p>
                  </a:txBody>
                  <a:tcPr>
                    <a:lnL>
                      <a:noFill/>
                    </a:lnL>
                  </a:tcPr>
                </a:tc>
              </a:tr>
              <a:tr h="212400">
                <a:tc>
                  <a:txBody>
                    <a:bodyPr/>
                    <a:p>
                      <a:pPr algn="ctr">
                        <a:buClrTx/>
                        <a:buSzTx/>
                        <a:buFontTx/>
                        <a:buNone/>
                      </a:pPr>
                      <a:r>
                        <a:rPr lang="en-US" altLang="zh-CN" sz="1400"/>
                        <a:t>6</a:t>
                      </a:r>
                      <a:endParaRPr lang="en-US" altLang="zh-CN" sz="1400"/>
                    </a:p>
                  </a:txBody>
                  <a:tcPr>
                    <a:lnR>
                      <a:noFill/>
                    </a:lnR>
                  </a:tcPr>
                </a:tc>
                <a:tc>
                  <a:txBody>
                    <a:bodyPr/>
                    <a:p>
                      <a:pPr algn="ctr">
                        <a:buClrTx/>
                        <a:buSzTx/>
                        <a:buFontTx/>
                        <a:buNone/>
                      </a:pPr>
                      <a:r>
                        <a:rPr lang="zh-CN" altLang="en-US" sz="1400"/>
                        <a:t>函数可见性不准确</a:t>
                      </a:r>
                      <a:endParaRPr lang="zh-CN" altLang="en-US" sz="1400"/>
                    </a:p>
                  </a:txBody>
                  <a:tcPr>
                    <a:lnL>
                      <a:noFill/>
                    </a:lnL>
                    <a:lnR>
                      <a:noFill/>
                    </a:lnR>
                  </a:tcPr>
                </a:tc>
                <a:tc>
                  <a:txBody>
                    <a:bodyPr/>
                    <a:p>
                      <a:pPr algn="ctr">
                        <a:buClrTx/>
                        <a:buSzTx/>
                        <a:buFontTx/>
                        <a:buNone/>
                      </a:pPr>
                      <a:r>
                        <a:rPr lang="zh-CN" altLang="en-US" sz="1400"/>
                        <a:t>不同的</a:t>
                      </a:r>
                      <a:r>
                        <a:rPr lang="zh-CN" altLang="en-US" sz="1400">
                          <a:sym typeface="+mn-ea"/>
                        </a:rPr>
                        <a:t>函数可见性</a:t>
                      </a:r>
                      <a:r>
                        <a:rPr lang="zh-CN" altLang="en-US" sz="1400"/>
                        <a:t>消耗不同的 Gas</a:t>
                      </a:r>
                      <a:endParaRPr lang="zh-CN" altLang="en-US" sz="1400"/>
                    </a:p>
                  </a:txBody>
                  <a:tcPr>
                    <a:lnL>
                      <a:noFill/>
                    </a:lnL>
                  </a:tcPr>
                </a:tc>
              </a:tr>
            </a:tbl>
          </a:graphicData>
        </a:graphic>
      </p:graphicFrame>
      <p:sp>
        <p:nvSpPr>
          <p:cNvPr id="61" name="矩形 60"/>
          <p:cNvSpPr/>
          <p:nvPr/>
        </p:nvSpPr>
        <p:spPr>
          <a:xfrm>
            <a:off x="276860" y="1718310"/>
            <a:ext cx="8310880" cy="188976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285750" indent="-285750" algn="l">
              <a:buClr>
                <a:srgbClr val="005825"/>
              </a:buClr>
              <a:buFont typeface="Wingdings" panose="05000000000000000000" charset="0"/>
              <a:buChar char="n"/>
            </a:pPr>
            <a:endParaRPr 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r>
              <a:rPr lang="en-US">
                <a:solidFill>
                  <a:schemeClr val="tx1"/>
                </a:solidFill>
                <a:latin typeface="微软雅黑" panose="020B0503020204020204" charset="-122"/>
                <a:ea typeface="微软雅黑" panose="020B0503020204020204" charset="-122"/>
                <a:cs typeface="微软雅黑" panose="020B0503020204020204" charset="-122"/>
                <a:sym typeface="+mn-ea"/>
              </a:rPr>
              <a:t>GasFinder</a:t>
            </a:r>
            <a:endParaRPr lang="en-US" baseline="300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742950" lvl="1" indent="-285750" algn="l">
              <a:buClr>
                <a:srgbClr val="005825"/>
              </a:buClr>
              <a:buFont typeface="Wingdings" panose="05000000000000000000" charset="0"/>
              <a:buChar char="p"/>
            </a:pPr>
            <a:r>
              <a:rPr lang="zh-CN" altLang="en-US" dirty="0">
                <a:solidFill>
                  <a:schemeClr val="tx1"/>
                </a:solidFill>
                <a:latin typeface="Times New Roman" panose="02020603050405020304" pitchFamily="18" charset="0"/>
                <a:ea typeface="微软雅黑" panose="020B0503020204020204" charset="-122"/>
                <a:sym typeface="+mn-ea"/>
              </a:rPr>
              <a:t>检测六种Gas低效模式，主要与变量定义，全局变量，函数可见性有关</a:t>
            </a:r>
            <a:endParaRPr lang="zh-CN" altLang="en-US" dirty="0">
              <a:solidFill>
                <a:schemeClr val="tx1"/>
              </a:solidFill>
              <a:latin typeface="Times New Roman" panose="02020603050405020304" pitchFamily="18" charset="0"/>
              <a:ea typeface="微软雅黑" panose="020B0503020204020204" charset="-122"/>
              <a:sym typeface="+mn-ea"/>
            </a:endParaRPr>
          </a:p>
          <a:p>
            <a:pPr marL="742950" lvl="1" indent="-285750" algn="l">
              <a:buClr>
                <a:srgbClr val="005825"/>
              </a:buClr>
              <a:buFont typeface="Wingdings" panose="05000000000000000000" charset="0"/>
              <a:buChar char="p"/>
            </a:pPr>
            <a:r>
              <a:rPr lang="zh-CN" altLang="en-US" dirty="0">
                <a:solidFill>
                  <a:schemeClr val="tx1"/>
                </a:solidFill>
                <a:latin typeface="Times New Roman" panose="02020603050405020304" pitchFamily="18" charset="0"/>
                <a:ea typeface="微软雅黑" panose="020B0503020204020204" charset="-122"/>
                <a:sym typeface="+mn-ea"/>
              </a:rPr>
              <a:t>每种低效模式返回变量定义行信息与变量调用行信息，不同模式不同处理</a:t>
            </a:r>
            <a:endParaRPr lang="zh-CN" altLang="en-US" dirty="0">
              <a:solidFill>
                <a:schemeClr val="tx1"/>
              </a:solidFill>
              <a:latin typeface="Times New Roman" panose="02020603050405020304" pitchFamily="18" charset="0"/>
              <a:ea typeface="微软雅黑" panose="020B0503020204020204" charset="-122"/>
              <a:sym typeface="+mn-ea"/>
            </a:endParaRPr>
          </a:p>
          <a:p>
            <a:pPr marL="742950" lvl="1" indent="-285750" algn="l">
              <a:buClr>
                <a:srgbClr val="005825"/>
              </a:buClr>
              <a:buFont typeface="Wingdings" panose="05000000000000000000" charset="0"/>
              <a:buChar char="p"/>
            </a:pPr>
            <a:r>
              <a:rPr lang="zh-CN" altLang="en-US" dirty="0">
                <a:solidFill>
                  <a:schemeClr val="tx1"/>
                </a:solidFill>
                <a:latin typeface="Times New Roman" panose="02020603050405020304" pitchFamily="18" charset="0"/>
                <a:ea typeface="微软雅黑" panose="020B0503020204020204" charset="-122"/>
                <a:sym typeface="+mn-ea"/>
              </a:rPr>
              <a:t>根据交易重放实验，估计每种</a:t>
            </a:r>
            <a:r>
              <a:rPr lang="en-US" altLang="zh-CN" dirty="0">
                <a:solidFill>
                  <a:schemeClr val="tx1"/>
                </a:solidFill>
                <a:latin typeface="Times New Roman" panose="02020603050405020304" pitchFamily="18" charset="0"/>
                <a:ea typeface="微软雅黑" panose="020B0503020204020204" charset="-122"/>
                <a:sym typeface="+mn-ea"/>
              </a:rPr>
              <a:t>Gas</a:t>
            </a:r>
            <a:r>
              <a:rPr lang="zh-CN" altLang="en-US" dirty="0">
                <a:solidFill>
                  <a:schemeClr val="tx1"/>
                </a:solidFill>
                <a:latin typeface="Times New Roman" panose="02020603050405020304" pitchFamily="18" charset="0"/>
                <a:ea typeface="微软雅黑" panose="020B0503020204020204" charset="-122"/>
                <a:sym typeface="+mn-ea"/>
              </a:rPr>
              <a:t>低效模式的</a:t>
            </a:r>
            <a:r>
              <a:rPr lang="en-US" altLang="zh-CN" dirty="0">
                <a:solidFill>
                  <a:schemeClr val="tx1"/>
                </a:solidFill>
                <a:latin typeface="Times New Roman" panose="02020603050405020304" pitchFamily="18" charset="0"/>
                <a:ea typeface="微软雅黑" panose="020B0503020204020204" charset="-122"/>
                <a:sym typeface="+mn-ea"/>
              </a:rPr>
              <a:t>Gas</a:t>
            </a:r>
            <a:r>
              <a:rPr lang="zh-CN" altLang="en-US" dirty="0">
                <a:solidFill>
                  <a:schemeClr val="tx1"/>
                </a:solidFill>
                <a:latin typeface="Times New Roman" panose="02020603050405020304" pitchFamily="18" charset="0"/>
                <a:ea typeface="微软雅黑" panose="020B0503020204020204" charset="-122"/>
                <a:sym typeface="+mn-ea"/>
              </a:rPr>
              <a:t>消耗</a:t>
            </a:r>
            <a:endParaRPr lang="zh-CN" altLang="en-US" dirty="0">
              <a:solidFill>
                <a:schemeClr val="tx1"/>
              </a:solidFill>
              <a:latin typeface="Times New Roman" panose="02020603050405020304" pitchFamily="18" charset="0"/>
              <a:ea typeface="微软雅黑" panose="020B0503020204020204" charset="-122"/>
              <a:sym typeface="+mn-ea"/>
            </a:endParaRPr>
          </a:p>
          <a:p>
            <a:pPr indent="0" algn="l">
              <a:buClr>
                <a:srgbClr val="005825"/>
              </a:buClr>
              <a:buFont typeface="Wingdings" panose="05000000000000000000" charset="0"/>
              <a:buNone/>
            </a:pPr>
            <a:endParaRPr lang="zh-CN" altLang="en-US" dirty="0">
              <a:solidFill>
                <a:schemeClr val="tx1"/>
              </a:solidFill>
              <a:latin typeface="Times New Roman" panose="02020603050405020304" pitchFamily="18" charset="0"/>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2968625"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Gas低效模式检测</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矩形 60"/>
          <p:cNvSpPr/>
          <p:nvPr/>
        </p:nvSpPr>
        <p:spPr>
          <a:xfrm>
            <a:off x="276860" y="1718310"/>
            <a:ext cx="8310880" cy="188976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285750" indent="-285750" algn="l">
              <a:buClr>
                <a:srgbClr val="005825"/>
              </a:buClr>
              <a:buFont typeface="Wingdings" panose="05000000000000000000" charset="0"/>
              <a:buChar char="n"/>
            </a:pPr>
            <a:endParaRPr 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r>
              <a:rPr lang="en-US">
                <a:solidFill>
                  <a:schemeClr val="tx1"/>
                </a:solidFill>
                <a:latin typeface="微软雅黑" panose="020B0503020204020204" charset="-122"/>
                <a:ea typeface="微软雅黑" panose="020B0503020204020204" charset="-122"/>
                <a:cs typeface="微软雅黑" panose="020B0503020204020204" charset="-122"/>
                <a:sym typeface="+mn-ea"/>
              </a:rPr>
              <a:t>GasFinder</a:t>
            </a:r>
            <a:endParaRPr lang="en-US" baseline="300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742950" lvl="1" indent="-285750" algn="l">
              <a:buClr>
                <a:srgbClr val="005825"/>
              </a:buClr>
              <a:buFont typeface="Wingdings" panose="05000000000000000000" charset="0"/>
              <a:buChar char="p"/>
            </a:pPr>
            <a:r>
              <a:rPr lang="zh-CN" altLang="en-US" dirty="0">
                <a:solidFill>
                  <a:schemeClr val="tx1"/>
                </a:solidFill>
                <a:latin typeface="Times New Roman" panose="02020603050405020304" pitchFamily="18" charset="0"/>
                <a:ea typeface="微软雅黑" panose="020B0503020204020204" charset="-122"/>
                <a:sym typeface="+mn-ea"/>
              </a:rPr>
              <a:t>检测六种Gas低效模式，主要与变量定义，全局变量，函数可见性有关</a:t>
            </a:r>
            <a:endParaRPr lang="zh-CN" altLang="en-US" dirty="0">
              <a:solidFill>
                <a:schemeClr val="tx1"/>
              </a:solidFill>
              <a:latin typeface="Times New Roman" panose="02020603050405020304" pitchFamily="18" charset="0"/>
              <a:ea typeface="微软雅黑" panose="020B0503020204020204" charset="-122"/>
              <a:sym typeface="+mn-ea"/>
            </a:endParaRPr>
          </a:p>
          <a:p>
            <a:pPr marL="742950" lvl="1" indent="-285750" algn="l">
              <a:buClr>
                <a:srgbClr val="005825"/>
              </a:buClr>
              <a:buFont typeface="Wingdings" panose="05000000000000000000" charset="0"/>
              <a:buChar char="p"/>
            </a:pPr>
            <a:r>
              <a:rPr lang="zh-CN" altLang="en-US" dirty="0">
                <a:solidFill>
                  <a:schemeClr val="tx1"/>
                </a:solidFill>
                <a:latin typeface="Times New Roman" panose="02020603050405020304" pitchFamily="18" charset="0"/>
                <a:ea typeface="微软雅黑" panose="020B0503020204020204" charset="-122"/>
                <a:sym typeface="+mn-ea"/>
              </a:rPr>
              <a:t>每种低效模式返回变量定义行信息与变量调用行信息，不同模式不同处理</a:t>
            </a:r>
            <a:endParaRPr lang="zh-CN" altLang="en-US" dirty="0">
              <a:solidFill>
                <a:schemeClr val="tx1"/>
              </a:solidFill>
              <a:latin typeface="Times New Roman" panose="02020603050405020304" pitchFamily="18" charset="0"/>
              <a:ea typeface="微软雅黑" panose="020B0503020204020204" charset="-122"/>
              <a:sym typeface="+mn-ea"/>
            </a:endParaRPr>
          </a:p>
          <a:p>
            <a:pPr marL="742950" lvl="1" indent="-285750" algn="l">
              <a:buClr>
                <a:srgbClr val="005825"/>
              </a:buClr>
              <a:buFont typeface="Wingdings" panose="05000000000000000000" charset="0"/>
              <a:buChar char="p"/>
            </a:pPr>
            <a:r>
              <a:rPr lang="zh-CN" altLang="en-US" dirty="0">
                <a:solidFill>
                  <a:schemeClr val="tx1"/>
                </a:solidFill>
                <a:latin typeface="Times New Roman" panose="02020603050405020304" pitchFamily="18" charset="0"/>
                <a:ea typeface="微软雅黑" panose="020B0503020204020204" charset="-122"/>
                <a:sym typeface="+mn-ea"/>
              </a:rPr>
              <a:t>根据交易重放实验，估计每种</a:t>
            </a:r>
            <a:r>
              <a:rPr lang="en-US" altLang="zh-CN" dirty="0">
                <a:solidFill>
                  <a:schemeClr val="tx1"/>
                </a:solidFill>
                <a:latin typeface="Times New Roman" panose="02020603050405020304" pitchFamily="18" charset="0"/>
                <a:ea typeface="微软雅黑" panose="020B0503020204020204" charset="-122"/>
                <a:sym typeface="+mn-ea"/>
              </a:rPr>
              <a:t>Gas</a:t>
            </a:r>
            <a:r>
              <a:rPr lang="zh-CN" altLang="en-US" dirty="0">
                <a:solidFill>
                  <a:schemeClr val="tx1"/>
                </a:solidFill>
                <a:latin typeface="Times New Roman" panose="02020603050405020304" pitchFamily="18" charset="0"/>
                <a:ea typeface="微软雅黑" panose="020B0503020204020204" charset="-122"/>
                <a:sym typeface="+mn-ea"/>
              </a:rPr>
              <a:t>低效模式的</a:t>
            </a:r>
            <a:r>
              <a:rPr lang="en-US" altLang="zh-CN" dirty="0">
                <a:solidFill>
                  <a:schemeClr val="tx1"/>
                </a:solidFill>
                <a:latin typeface="Times New Roman" panose="02020603050405020304" pitchFamily="18" charset="0"/>
                <a:ea typeface="微软雅黑" panose="020B0503020204020204" charset="-122"/>
                <a:sym typeface="+mn-ea"/>
              </a:rPr>
              <a:t>Gas</a:t>
            </a:r>
            <a:r>
              <a:rPr lang="zh-CN" altLang="en-US" dirty="0">
                <a:solidFill>
                  <a:schemeClr val="tx1"/>
                </a:solidFill>
                <a:latin typeface="Times New Roman" panose="02020603050405020304" pitchFamily="18" charset="0"/>
                <a:ea typeface="微软雅黑" panose="020B0503020204020204" charset="-122"/>
                <a:sym typeface="+mn-ea"/>
              </a:rPr>
              <a:t>消耗</a:t>
            </a:r>
            <a:endParaRPr lang="zh-CN" altLang="en-US" dirty="0">
              <a:solidFill>
                <a:schemeClr val="tx1"/>
              </a:solidFill>
              <a:latin typeface="Times New Roman" panose="02020603050405020304" pitchFamily="18" charset="0"/>
              <a:ea typeface="微软雅黑" panose="020B0503020204020204" charset="-122"/>
              <a:sym typeface="+mn-ea"/>
            </a:endParaRPr>
          </a:p>
          <a:p>
            <a:pPr indent="0" algn="l">
              <a:buClr>
                <a:srgbClr val="005825"/>
              </a:buClr>
              <a:buFont typeface="Wingdings" panose="05000000000000000000" charset="0"/>
              <a:buNone/>
            </a:pPr>
            <a:endParaRPr lang="zh-CN" altLang="en-US" dirty="0">
              <a:solidFill>
                <a:schemeClr val="tx1"/>
              </a:solidFill>
              <a:latin typeface="Times New Roman" panose="02020603050405020304" pitchFamily="18" charset="0"/>
              <a:ea typeface="微软雅黑" panose="020B0503020204020204" charset="-122"/>
              <a:sym typeface="+mn-ea"/>
            </a:endParaRPr>
          </a:p>
        </p:txBody>
      </p:sp>
      <p:pic>
        <p:nvPicPr>
          <p:cNvPr id="9" name="图片 8"/>
          <p:cNvPicPr>
            <a:picLocks noChangeAspect="1"/>
          </p:cNvPicPr>
          <p:nvPr/>
        </p:nvPicPr>
        <p:blipFill>
          <a:blip r:embed="rId2"/>
          <a:stretch>
            <a:fillRect/>
          </a:stretch>
        </p:blipFill>
        <p:spPr>
          <a:xfrm>
            <a:off x="1611630" y="3759200"/>
            <a:ext cx="5920740" cy="2371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4035425"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漏洞与</a:t>
            </a:r>
            <a:r>
              <a:rPr lang="en-US" altLang="zh-CN" sz="2800" b="1">
                <a:latin typeface="微软雅黑" panose="020B0503020204020204" charset="-122"/>
                <a:ea typeface="微软雅黑" panose="020B0503020204020204" charset="-122"/>
                <a:cs typeface="微软雅黑" panose="020B0503020204020204" charset="-122"/>
              </a:rPr>
              <a:t>Gas</a:t>
            </a:r>
            <a:r>
              <a:rPr lang="zh-CN" altLang="en-US" sz="2800" b="1">
                <a:latin typeface="微软雅黑" panose="020B0503020204020204" charset="-122"/>
                <a:ea typeface="微软雅黑" panose="020B0503020204020204" charset="-122"/>
                <a:cs typeface="微软雅黑" panose="020B0503020204020204" charset="-122"/>
              </a:rPr>
              <a:t>低效模式定位</a:t>
            </a:r>
            <a:endParaRPr lang="zh-CN" altLang="en-US" sz="2800" b="1">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2"/>
          <a:stretch>
            <a:fillRect/>
          </a:stretch>
        </p:blipFill>
        <p:spPr>
          <a:xfrm>
            <a:off x="57785" y="3481070"/>
            <a:ext cx="9029065" cy="2181860"/>
          </a:xfrm>
          <a:prstGeom prst="rect">
            <a:avLst/>
          </a:prstGeom>
        </p:spPr>
      </p:pic>
      <p:sp>
        <p:nvSpPr>
          <p:cNvPr id="73" name="文本框 72"/>
          <p:cNvSpPr txBox="1"/>
          <p:nvPr/>
        </p:nvSpPr>
        <p:spPr>
          <a:xfrm>
            <a:off x="276860" y="1717040"/>
            <a:ext cx="8439150" cy="191833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r>
              <a:rPr lang="zh-CN" altLang="en-US" sz="1800" dirty="0">
                <a:latin typeface="Times New Roman" panose="02020603050405020304" pitchFamily="18" charset="0"/>
                <a:ea typeface="微软雅黑" panose="020B0503020204020204" charset="-122"/>
              </a:rPr>
              <a:t>工具的检测结果以 &lt; </a:t>
            </a:r>
            <a:r>
              <a:rPr lang="zh-CN" altLang="en-US" sz="1800" dirty="0">
                <a:latin typeface="Times New Roman" panose="02020603050405020304" pitchFamily="18" charset="0"/>
                <a:ea typeface="微软雅黑" panose="020B0503020204020204" charset="-122"/>
              </a:rPr>
              <a:t>检测类型, 行信息 &gt; 的形式返回检测结果</a:t>
            </a:r>
            <a:endParaRPr lang="zh-CN" altLang="en-US" sz="1800" dirty="0">
              <a:latin typeface="Times New Roman" panose="02020603050405020304" pitchFamily="18" charset="0"/>
              <a:ea typeface="微软雅黑" panose="020B0503020204020204" charset="-122"/>
            </a:endParaRPr>
          </a:p>
          <a:p>
            <a:endParaRPr lang="zh-CN" altLang="en-US" sz="1800" dirty="0">
              <a:latin typeface="Times New Roman" panose="02020603050405020304" pitchFamily="18" charset="0"/>
              <a:ea typeface="微软雅黑" panose="020B0503020204020204" charset="-122"/>
            </a:endParaRPr>
          </a:p>
          <a:p>
            <a:r>
              <a:rPr lang="zh-CN" altLang="en-US" sz="1800" dirty="0">
                <a:latin typeface="Times New Roman" panose="02020603050405020304" pitchFamily="18" charset="0"/>
                <a:ea typeface="微软雅黑" panose="020B0503020204020204" charset="-122"/>
              </a:rPr>
              <a:t>当一个</a:t>
            </a:r>
            <a:r>
              <a:rPr lang="zh-CN" altLang="en-US" sz="1800" dirty="0">
                <a:latin typeface="Times New Roman" panose="02020603050405020304" pitchFamily="18" charset="0"/>
                <a:ea typeface="微软雅黑" panose="020B0503020204020204" charset="-122"/>
                <a:sym typeface="+mn-ea"/>
              </a:rPr>
              <a:t>漏洞与Gas低效模式</a:t>
            </a:r>
            <a:r>
              <a:rPr lang="zh-CN" altLang="en-US" sz="1800" dirty="0">
                <a:latin typeface="Times New Roman" panose="02020603050405020304" pitchFamily="18" charset="0"/>
                <a:ea typeface="微软雅黑" panose="020B0503020204020204" charset="-122"/>
              </a:rPr>
              <a:t>存在于代码克隆对范围时，将其定位到</a:t>
            </a:r>
            <a:r>
              <a:rPr lang="en-US" altLang="zh-CN" sz="1800" dirty="0">
                <a:latin typeface="Times New Roman" panose="02020603050405020304" pitchFamily="18" charset="0"/>
                <a:ea typeface="微软雅黑" panose="020B0503020204020204" charset="-122"/>
              </a:rPr>
              <a:t>StackOverflow</a:t>
            </a:r>
            <a:r>
              <a:rPr lang="zh-CN" altLang="en-US" sz="1800" dirty="0">
                <a:latin typeface="Times New Roman" panose="02020603050405020304" pitchFamily="18" charset="0"/>
                <a:ea typeface="微软雅黑" panose="020B0503020204020204" charset="-122"/>
              </a:rPr>
              <a:t>的代码片段</a:t>
            </a:r>
            <a:endParaRPr lang="zh-CN" altLang="en-US" sz="1800" dirty="0">
              <a:latin typeface="Times New Roman" panose="02020603050405020304" pitchFamily="18" charset="0"/>
              <a:ea typeface="微软雅黑" panose="020B0503020204020204" charset="-122"/>
            </a:endParaRPr>
          </a:p>
          <a:p>
            <a:endParaRPr lang="zh-CN" altLang="en-US" sz="1800" dirty="0">
              <a:latin typeface="Times New Roman" panose="02020603050405020304" pitchFamily="18" charset="0"/>
              <a:ea typeface="微软雅黑" panose="020B0503020204020204" charset="-122"/>
            </a:endParaRPr>
          </a:p>
          <a:p>
            <a:endParaRPr lang="zh-CN" altLang="en-US" sz="1800" dirty="0">
              <a:latin typeface="Times New Roman" panose="02020603050405020304" pitchFamily="18" charset="0"/>
              <a:ea typeface="微软雅黑" panose="020B0503020204020204" charset="-122"/>
            </a:endParaRPr>
          </a:p>
        </p:txBody>
      </p:sp>
      <p:sp>
        <p:nvSpPr>
          <p:cNvPr id="2" name="矩形 1"/>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扩散</a:t>
            </a:r>
            <a:r>
              <a:rPr lang="zh-CN" altLang="en-US" sz="2800" b="1">
                <a:latin typeface="微软雅黑" panose="020B0503020204020204" charset="-122"/>
                <a:ea typeface="微软雅黑" panose="020B0503020204020204" charset="-122"/>
                <a:cs typeface="微软雅黑" panose="020B0503020204020204" charset="-122"/>
              </a:rPr>
              <a:t>检测</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73" name="文本框 72"/>
          <p:cNvSpPr txBox="1"/>
          <p:nvPr/>
        </p:nvSpPr>
        <p:spPr>
          <a:xfrm>
            <a:off x="3748405" y="1040130"/>
            <a:ext cx="5377815" cy="331724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800" dirty="0">
                <a:latin typeface="Times New Roman" panose="02020603050405020304" pitchFamily="18" charset="0"/>
                <a:ea typeface="微软雅黑" panose="020B0503020204020204" charset="-122"/>
              </a:rPr>
              <a:t>扩散检测</a:t>
            </a:r>
            <a:endParaRPr lang="zh-CN" altLang="en-US" sz="1800" dirty="0">
              <a:latin typeface="Times New Roman" panose="02020603050405020304" pitchFamily="18" charset="0"/>
              <a:ea typeface="微软雅黑" panose="020B0503020204020204" charset="-122"/>
            </a:endParaRPr>
          </a:p>
          <a:p>
            <a:pPr lvl="1"/>
            <a:r>
              <a:rPr lang="en-US" sz="1620" dirty="0">
                <a:latin typeface="Times New Roman" panose="02020603050405020304" pitchFamily="18" charset="0"/>
                <a:ea typeface="微软雅黑" panose="020B0503020204020204" charset="-122"/>
              </a:rPr>
              <a:t>StackOverflow</a:t>
            </a:r>
            <a:r>
              <a:rPr sz="1620" dirty="0">
                <a:latin typeface="Times New Roman" panose="02020603050405020304" pitchFamily="18" charset="0"/>
                <a:ea typeface="微软雅黑" panose="020B0503020204020204" charset="-122"/>
              </a:rPr>
              <a:t>上的</a:t>
            </a:r>
            <a:r>
              <a:rPr lang="zh-CN" altLang="en-US" sz="1620" dirty="0">
                <a:latin typeface="Times New Roman" panose="02020603050405020304" pitchFamily="18" charset="0"/>
                <a:ea typeface="微软雅黑" panose="020B0503020204020204" charset="-122"/>
                <a:sym typeface="+mn-ea"/>
              </a:rPr>
              <a:t>漏洞与</a:t>
            </a:r>
            <a:r>
              <a:rPr lang="en-US" altLang="zh-CN" sz="1620" dirty="0">
                <a:latin typeface="Times New Roman" panose="02020603050405020304" pitchFamily="18" charset="0"/>
                <a:ea typeface="微软雅黑" panose="020B0503020204020204" charset="-122"/>
                <a:sym typeface="+mn-ea"/>
              </a:rPr>
              <a:t>Gas</a:t>
            </a:r>
            <a:r>
              <a:rPr lang="zh-CN" altLang="en-US" sz="1620" dirty="0">
                <a:latin typeface="Times New Roman" panose="02020603050405020304" pitchFamily="18" charset="0"/>
                <a:ea typeface="微软雅黑" panose="020B0503020204020204" charset="-122"/>
                <a:sym typeface="+mn-ea"/>
              </a:rPr>
              <a:t>低效模式</a:t>
            </a:r>
            <a:r>
              <a:rPr sz="1620" dirty="0">
                <a:latin typeface="Times New Roman" panose="02020603050405020304" pitchFamily="18" charset="0"/>
                <a:ea typeface="微软雅黑" panose="020B0503020204020204" charset="-122"/>
              </a:rPr>
              <a:t>是否在</a:t>
            </a:r>
            <a:r>
              <a:rPr lang="zh-CN" sz="1620" dirty="0">
                <a:latin typeface="Times New Roman" panose="02020603050405020304" pitchFamily="18" charset="0"/>
                <a:ea typeface="微软雅黑" panose="020B0503020204020204" charset="-122"/>
              </a:rPr>
              <a:t>开源项目</a:t>
            </a:r>
            <a:r>
              <a:rPr sz="1620" dirty="0">
                <a:latin typeface="Times New Roman" panose="02020603050405020304" pitchFamily="18" charset="0"/>
                <a:ea typeface="微软雅黑" panose="020B0503020204020204" charset="-122"/>
              </a:rPr>
              <a:t>中普遍存在</a:t>
            </a:r>
            <a:r>
              <a:rPr lang="zh-CN" sz="1620" dirty="0">
                <a:latin typeface="Times New Roman" panose="02020603050405020304" pitchFamily="18" charset="0"/>
                <a:ea typeface="微软雅黑" panose="020B0503020204020204" charset="-122"/>
              </a:rPr>
              <a:t>，方法是找到</a:t>
            </a:r>
            <a:r>
              <a:rPr lang="zh-CN" sz="1620" dirty="0">
                <a:solidFill>
                  <a:schemeClr val="tx1"/>
                </a:solidFill>
                <a:latin typeface="Times New Roman" panose="02020603050405020304" pitchFamily="18" charset="0"/>
                <a:ea typeface="微软雅黑" panose="020B0503020204020204" charset="-122"/>
              </a:rPr>
              <a:t>包含代码克隆对的开源项目的</a:t>
            </a:r>
            <a:r>
              <a:rPr lang="zh-CN" sz="1620" dirty="0">
                <a:solidFill>
                  <a:srgbClr val="FF0000"/>
                </a:solidFill>
                <a:latin typeface="Times New Roman" panose="02020603050405020304" pitchFamily="18" charset="0"/>
                <a:ea typeface="微软雅黑" panose="020B0503020204020204" charset="-122"/>
              </a:rPr>
              <a:t>重用次数</a:t>
            </a:r>
            <a:endParaRPr lang="zh-CN" sz="1620" dirty="0">
              <a:solidFill>
                <a:srgbClr val="FF0000"/>
              </a:solidFill>
              <a:latin typeface="Times New Roman" panose="02020603050405020304" pitchFamily="18" charset="0"/>
              <a:ea typeface="微软雅黑" panose="020B0503020204020204" charset="-122"/>
            </a:endParaRPr>
          </a:p>
          <a:p>
            <a:pPr lvl="1"/>
            <a:r>
              <a:rPr lang="zh-CN" altLang="en-US" sz="1620" dirty="0">
                <a:latin typeface="Times New Roman" panose="02020603050405020304" pitchFamily="18" charset="0"/>
                <a:ea typeface="微软雅黑" panose="020B0503020204020204" charset="-122"/>
              </a:rPr>
              <a:t>提取</a:t>
            </a:r>
            <a:r>
              <a:rPr lang="zh-CN" sz="1620" dirty="0">
                <a:latin typeface="Times New Roman" panose="02020603050405020304" pitchFamily="18" charset="0"/>
                <a:ea typeface="微软雅黑" panose="020B0503020204020204" charset="-122"/>
                <a:sym typeface="+mn-ea"/>
              </a:rPr>
              <a:t>开源项目</a:t>
            </a:r>
            <a:r>
              <a:rPr lang="zh-CN" altLang="en-US" sz="1620" dirty="0">
                <a:latin typeface="Times New Roman" panose="02020603050405020304" pitchFamily="18" charset="0"/>
                <a:ea typeface="微软雅黑" panose="020B0503020204020204" charset="-122"/>
              </a:rPr>
              <a:t>的AST，得到所有节点的</a:t>
            </a:r>
            <a:r>
              <a:rPr lang="zh-CN" altLang="en-US" sz="1620" dirty="0">
                <a:solidFill>
                  <a:srgbClr val="FF0000"/>
                </a:solidFill>
                <a:latin typeface="Times New Roman" panose="02020603050405020304" pitchFamily="18" charset="0"/>
                <a:ea typeface="微软雅黑" panose="020B0503020204020204" charset="-122"/>
              </a:rPr>
              <a:t>哈希序列</a:t>
            </a:r>
            <a:endParaRPr lang="zh-CN" altLang="en-US" sz="1620" dirty="0">
              <a:solidFill>
                <a:srgbClr val="FF0000"/>
              </a:solidFill>
              <a:latin typeface="Times New Roman" panose="02020603050405020304" pitchFamily="18" charset="0"/>
              <a:ea typeface="微软雅黑" panose="020B0503020204020204" charset="-122"/>
            </a:endParaRPr>
          </a:p>
          <a:p>
            <a:pPr lvl="1"/>
            <a:endParaRPr lang="zh-CN" altLang="en-US" sz="1620" dirty="0">
              <a:latin typeface="Times New Roman" panose="02020603050405020304" pitchFamily="18" charset="0"/>
              <a:ea typeface="微软雅黑" panose="020B0503020204020204" charset="-122"/>
            </a:endParaRPr>
          </a:p>
          <a:p>
            <a:pPr lvl="0"/>
            <a:r>
              <a:rPr lang="zh-CN" altLang="en-US" sz="1800" dirty="0">
                <a:latin typeface="Times New Roman" panose="02020603050405020304" pitchFamily="18" charset="0"/>
                <a:ea typeface="微软雅黑" panose="020B0503020204020204" charset="-122"/>
              </a:rPr>
              <a:t>复用规则：</a:t>
            </a:r>
            <a:endParaRPr lang="zh-CN" altLang="en-US" sz="1800" dirty="0">
              <a:latin typeface="Times New Roman" panose="02020603050405020304" pitchFamily="18" charset="0"/>
              <a:ea typeface="微软雅黑" panose="020B0503020204020204" charset="-122"/>
            </a:endParaRPr>
          </a:p>
          <a:p>
            <a:pPr lvl="1"/>
            <a:r>
              <a:rPr lang="zh-CN" altLang="en-US" sz="1620" dirty="0">
                <a:latin typeface="Times New Roman" panose="02020603050405020304" pitchFamily="18" charset="0"/>
                <a:ea typeface="微软雅黑" panose="020B0503020204020204" charset="-122"/>
              </a:rPr>
              <a:t>合约名称相同</a:t>
            </a:r>
            <a:endParaRPr lang="zh-CN" altLang="en-US" sz="1620" dirty="0">
              <a:latin typeface="Times New Roman" panose="02020603050405020304" pitchFamily="18" charset="0"/>
              <a:ea typeface="微软雅黑" panose="020B0503020204020204" charset="-122"/>
            </a:endParaRPr>
          </a:p>
          <a:p>
            <a:pPr lvl="1"/>
            <a:r>
              <a:rPr lang="zh-CN" altLang="en-US" sz="1620" dirty="0">
                <a:latin typeface="Times New Roman" panose="02020603050405020304" pitchFamily="18" charset="0"/>
                <a:ea typeface="微软雅黑" panose="020B0503020204020204" charset="-122"/>
              </a:rPr>
              <a:t>合约</a:t>
            </a:r>
            <a:r>
              <a:rPr sz="1620" dirty="0">
                <a:latin typeface="Times New Roman" panose="02020603050405020304" pitchFamily="18" charset="0"/>
                <a:ea typeface="微软雅黑" panose="020B0503020204020204" charset="-122"/>
              </a:rPr>
              <a:t>Token 序列的最长匹配子序列</a:t>
            </a:r>
            <a:r>
              <a:rPr lang="zh-CN" sz="1620" dirty="0">
                <a:latin typeface="Times New Roman" panose="02020603050405020304" pitchFamily="18" charset="0"/>
                <a:ea typeface="微软雅黑" panose="020B0503020204020204" charset="-122"/>
              </a:rPr>
              <a:t>超过阈值</a:t>
            </a:r>
            <a:endParaRPr lang="zh-CN" altLang="en-US" sz="1620" dirty="0">
              <a:latin typeface="Times New Roman" panose="02020603050405020304" pitchFamily="18" charset="0"/>
              <a:ea typeface="微软雅黑" panose="020B0503020204020204" charset="-122"/>
            </a:endParaRPr>
          </a:p>
        </p:txBody>
      </p:sp>
      <p:sp>
        <p:nvSpPr>
          <p:cNvPr id="2" name="矩形 1"/>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2"/>
          <a:stretch>
            <a:fillRect/>
          </a:stretch>
        </p:blipFill>
        <p:spPr>
          <a:xfrm>
            <a:off x="179705" y="2581910"/>
            <a:ext cx="3095625" cy="3801110"/>
          </a:xfrm>
          <a:prstGeom prst="rect">
            <a:avLst/>
          </a:prstGeom>
        </p:spPr>
      </p:pic>
      <p:grpSp>
        <p:nvGrpSpPr>
          <p:cNvPr id="12" name="组合 11"/>
          <p:cNvGrpSpPr/>
          <p:nvPr/>
        </p:nvGrpSpPr>
        <p:grpSpPr>
          <a:xfrm>
            <a:off x="3748405" y="4724400"/>
            <a:ext cx="2493010" cy="1332230"/>
            <a:chOff x="2879" y="7468"/>
            <a:chExt cx="3926" cy="2098"/>
          </a:xfrm>
        </p:grpSpPr>
        <p:sp>
          <p:nvSpPr>
            <p:cNvPr id="13" name="文本框 12"/>
            <p:cNvSpPr txBox="1"/>
            <p:nvPr/>
          </p:nvSpPr>
          <p:spPr>
            <a:xfrm>
              <a:off x="3041" y="7633"/>
              <a:ext cx="3610" cy="822"/>
            </a:xfrm>
            <a:prstGeom prst="rect">
              <a:avLst/>
            </a:prstGeom>
            <a:solidFill>
              <a:schemeClr val="accent4">
                <a:alpha val="51000"/>
              </a:schemeClr>
            </a:solidFill>
          </p:spPr>
          <p:txBody>
            <a:bodyPr wrap="none" rtlCol="0">
              <a:spAutoFit/>
            </a:bodyPr>
            <a:p>
              <a:r>
                <a:rPr lang="zh-CN" altLang="en-US" sz="1400"/>
                <a:t>合约</a:t>
              </a:r>
              <a:r>
                <a:rPr lang="en-US" altLang="zh-CN" sz="1400"/>
                <a:t>:0x3e7fg……::</a:t>
              </a:r>
              <a:r>
                <a:rPr lang="zh-CN" altLang="en-US" sz="1400"/>
                <a:t>第</a:t>
              </a:r>
              <a:r>
                <a:rPr lang="en-US" altLang="zh-CN" sz="1400"/>
                <a:t>3-4</a:t>
              </a:r>
              <a:r>
                <a:rPr lang="zh-CN" altLang="en-US" sz="1400"/>
                <a:t>行</a:t>
              </a:r>
              <a:endParaRPr lang="zh-CN" altLang="en-US" sz="1400"/>
            </a:p>
            <a:p>
              <a:r>
                <a:rPr lang="zh-CN" altLang="en-US" sz="1400"/>
                <a:t>合约</a:t>
              </a:r>
              <a:r>
                <a:rPr lang="en-US" altLang="zh-CN" sz="1400"/>
                <a:t>:0xg46qz……::</a:t>
              </a:r>
              <a:r>
                <a:rPr lang="zh-CN" altLang="en-US" sz="1400"/>
                <a:t>第</a:t>
              </a:r>
              <a:r>
                <a:rPr lang="en-US" altLang="zh-CN" sz="1400"/>
                <a:t>11-12</a:t>
              </a:r>
              <a:r>
                <a:rPr lang="zh-CN" altLang="en-US" sz="1400"/>
                <a:t>行</a:t>
              </a:r>
              <a:endParaRPr lang="zh-CN" altLang="en-US" sz="1400"/>
            </a:p>
          </p:txBody>
        </p:sp>
        <p:sp>
          <p:nvSpPr>
            <p:cNvPr id="16" name="文本框 15"/>
            <p:cNvSpPr txBox="1"/>
            <p:nvPr/>
          </p:nvSpPr>
          <p:spPr>
            <a:xfrm>
              <a:off x="3040" y="8597"/>
              <a:ext cx="3611" cy="822"/>
            </a:xfrm>
            <a:prstGeom prst="rect">
              <a:avLst/>
            </a:prstGeom>
            <a:solidFill>
              <a:schemeClr val="accent2">
                <a:alpha val="51000"/>
              </a:schemeClr>
            </a:solidFill>
          </p:spPr>
          <p:txBody>
            <a:bodyPr wrap="square" rtlCol="0">
              <a:spAutoFit/>
            </a:bodyPr>
            <a:p>
              <a:r>
                <a:rPr lang="zh-CN" altLang="en-US" sz="1400"/>
                <a:t>合约</a:t>
              </a:r>
              <a:r>
                <a:rPr lang="en-US" altLang="zh-CN" sz="1400"/>
                <a:t>:0x42xbw……::</a:t>
              </a:r>
              <a:r>
                <a:rPr lang="zh-CN" altLang="en-US" sz="1400"/>
                <a:t>第</a:t>
              </a:r>
              <a:r>
                <a:rPr lang="en-US" altLang="zh-CN" sz="1400"/>
                <a:t>9-10</a:t>
              </a:r>
              <a:r>
                <a:rPr lang="zh-CN" altLang="en-US" sz="1400"/>
                <a:t>行</a:t>
              </a:r>
              <a:endParaRPr lang="zh-CN" altLang="en-US" sz="1400"/>
            </a:p>
            <a:p>
              <a:r>
                <a:rPr lang="zh-CN" altLang="en-US" sz="1400"/>
                <a:t>合约</a:t>
              </a:r>
              <a:r>
                <a:rPr lang="en-US" altLang="zh-CN" sz="1400"/>
                <a:t>:0x6g4nj……::</a:t>
              </a:r>
              <a:r>
                <a:rPr lang="zh-CN" altLang="en-US" sz="1400"/>
                <a:t>第</a:t>
              </a:r>
              <a:r>
                <a:rPr lang="en-US" altLang="zh-CN" sz="1400"/>
                <a:t>11-14</a:t>
              </a:r>
              <a:r>
                <a:rPr lang="zh-CN" altLang="en-US" sz="1400"/>
                <a:t>行</a:t>
              </a:r>
              <a:endParaRPr lang="zh-CN" altLang="en-US" sz="1400"/>
            </a:p>
          </p:txBody>
        </p:sp>
        <p:sp>
          <p:nvSpPr>
            <p:cNvPr id="17" name="矩形: 圆角 1"/>
            <p:cNvSpPr/>
            <p:nvPr/>
          </p:nvSpPr>
          <p:spPr>
            <a:xfrm>
              <a:off x="2879" y="7468"/>
              <a:ext cx="3926" cy="2098"/>
            </a:xfrm>
            <a:prstGeom prst="roundRect">
              <a:avLst>
                <a:gd name="adj" fmla="val 94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8" name="肘形连接符 17"/>
          <p:cNvCxnSpPr>
            <a:stCxn id="8" idx="3"/>
            <a:endCxn id="17" idx="1"/>
          </p:cNvCxnSpPr>
          <p:nvPr/>
        </p:nvCxnSpPr>
        <p:spPr>
          <a:xfrm>
            <a:off x="3275330" y="4482465"/>
            <a:ext cx="473075" cy="908050"/>
          </a:xfrm>
          <a:prstGeom prst="bentConnector3">
            <a:avLst>
              <a:gd name="adj1" fmla="val 50067"/>
            </a:avLst>
          </a:prstGeom>
          <a:ln w="22225">
            <a:solidFill>
              <a:srgbClr val="2A6A4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629920" y="3676650"/>
            <a:ext cx="7884795" cy="2207895"/>
          </a:xfrm>
          <a:prstGeom prst="rect">
            <a:avLst/>
          </a:prstGeom>
        </p:spPr>
      </p:pic>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76860" y="1652270"/>
            <a:ext cx="8566785" cy="126746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研究问题</a:t>
            </a:r>
            <a:r>
              <a:rPr lang="zh-CN" altLang="en-US" sz="1600" dirty="0">
                <a:latin typeface="Times New Roman" panose="02020603050405020304" pitchFamily="18" charset="0"/>
                <a:ea typeface="微软雅黑" panose="020B0503020204020204" charset="-122"/>
                <a:sym typeface="+mn-ea"/>
              </a:rPr>
              <a:t>一：在 StackOverflow 中存在多少漏洞？</a:t>
            </a:r>
            <a:endParaRPr lang="en-US" sz="1395" dirty="0">
              <a:latin typeface="Times New Roman" panose="02020603050405020304" pitchFamily="18" charset="0"/>
              <a:ea typeface="微软雅黑" panose="020B0503020204020204" charset="-122"/>
              <a:sym typeface="+mn-ea"/>
            </a:endParaRPr>
          </a:p>
          <a:p>
            <a:pPr lvl="0"/>
            <a:r>
              <a:rPr lang="zh-CN" altLang="en-US" sz="1550" dirty="0">
                <a:latin typeface="Times New Roman" panose="02020603050405020304" pitchFamily="18" charset="0"/>
                <a:ea typeface="微软雅黑" panose="020B0503020204020204" charset="-122"/>
                <a:sym typeface="+mn-ea"/>
              </a:rPr>
              <a:t>发现：</a:t>
            </a:r>
            <a:endParaRPr lang="zh-CN" altLang="en-US" sz="1550" dirty="0">
              <a:latin typeface="Times New Roman" panose="02020603050405020304" pitchFamily="18" charset="0"/>
              <a:ea typeface="微软雅黑" panose="020B0503020204020204" charset="-122"/>
              <a:sym typeface="+mn-ea"/>
            </a:endParaRPr>
          </a:p>
          <a:p>
            <a:pPr lvl="1"/>
            <a:r>
              <a:rPr lang="en-US" altLang="zh-CN" sz="1395" dirty="0">
                <a:latin typeface="Times New Roman" panose="02020603050405020304" pitchFamily="18" charset="0"/>
                <a:ea typeface="微软雅黑" panose="020B0503020204020204" charset="-122"/>
                <a:sym typeface="+mn-ea"/>
              </a:rPr>
              <a:t>11.51%</a:t>
            </a:r>
            <a:r>
              <a:rPr lang="zh-CN" altLang="en-US" sz="1395" dirty="0">
                <a:latin typeface="Times New Roman" panose="02020603050405020304" pitchFamily="18" charset="0"/>
                <a:ea typeface="微软雅黑" panose="020B0503020204020204" charset="-122"/>
                <a:sym typeface="+mn-ea"/>
              </a:rPr>
              <a:t>（</a:t>
            </a:r>
            <a:r>
              <a:rPr lang="en-US" altLang="zh-CN" sz="1395" dirty="0">
                <a:latin typeface="Times New Roman" panose="02020603050405020304" pitchFamily="18" charset="0"/>
                <a:ea typeface="微软雅黑" panose="020B0503020204020204" charset="-122"/>
                <a:sym typeface="+mn-ea"/>
              </a:rPr>
              <a:t>129/1120</a:t>
            </a:r>
            <a:r>
              <a:rPr lang="zh-CN" altLang="en-US" sz="1395" dirty="0">
                <a:latin typeface="Times New Roman" panose="02020603050405020304" pitchFamily="18" charset="0"/>
                <a:ea typeface="微软雅黑" panose="020B0503020204020204" charset="-122"/>
                <a:sym typeface="+mn-ea"/>
              </a:rPr>
              <a:t>）的合约代码代码片段不安全，</a:t>
            </a:r>
            <a:r>
              <a:rPr lang="en-US" altLang="zh-CN" sz="1395" dirty="0">
                <a:latin typeface="Times New Roman" panose="02020603050405020304" pitchFamily="18" charset="0"/>
                <a:ea typeface="微软雅黑" panose="020B0503020204020204" charset="-122"/>
                <a:sym typeface="+mn-ea"/>
              </a:rPr>
              <a:t>12.64%(77/609)</a:t>
            </a:r>
            <a:r>
              <a:rPr lang="zh-CN" altLang="en-US" sz="1395" dirty="0">
                <a:latin typeface="Times New Roman" panose="02020603050405020304" pitchFamily="18" charset="0"/>
                <a:ea typeface="微软雅黑" panose="020B0503020204020204" charset="-122"/>
                <a:sym typeface="+mn-ea"/>
              </a:rPr>
              <a:t>的函数代码片段不安全</a:t>
            </a:r>
            <a:endParaRPr lang="en-US" altLang="zh-CN" sz="1395" dirty="0">
              <a:latin typeface="Times New Roman" panose="02020603050405020304" pitchFamily="18" charset="0"/>
              <a:ea typeface="微软雅黑" panose="020B0503020204020204" charset="-122"/>
              <a:sym typeface="+mn-ea"/>
            </a:endParaRPr>
          </a:p>
          <a:p>
            <a:pPr lvl="1"/>
            <a:r>
              <a:rPr lang="zh-CN" altLang="en-US" sz="1390" dirty="0">
                <a:latin typeface="Times New Roman" panose="02020603050405020304" pitchFamily="18" charset="0"/>
                <a:ea typeface="微软雅黑" panose="020B0503020204020204" charset="-122"/>
                <a:sym typeface="+mn-ea"/>
              </a:rPr>
              <a:t>合约代码片段找到</a:t>
            </a:r>
            <a:r>
              <a:rPr lang="en-US" altLang="zh-CN" sz="1390" dirty="0">
                <a:latin typeface="Times New Roman" panose="02020603050405020304" pitchFamily="18" charset="0"/>
                <a:ea typeface="微软雅黑" panose="020B0503020204020204" charset="-122"/>
                <a:sym typeface="+mn-ea"/>
              </a:rPr>
              <a:t>359</a:t>
            </a:r>
            <a:r>
              <a:rPr lang="zh-CN" altLang="en-US" sz="1390" dirty="0">
                <a:latin typeface="Times New Roman" panose="02020603050405020304" pitchFamily="18" charset="0"/>
                <a:ea typeface="微软雅黑" panose="020B0503020204020204" charset="-122"/>
                <a:sym typeface="+mn-ea"/>
              </a:rPr>
              <a:t>个漏洞，函数代码片段找到</a:t>
            </a:r>
            <a:r>
              <a:rPr lang="en-US" altLang="zh-CN" sz="1390" dirty="0">
                <a:latin typeface="Times New Roman" panose="02020603050405020304" pitchFamily="18" charset="0"/>
                <a:ea typeface="微软雅黑" panose="020B0503020204020204" charset="-122"/>
                <a:sym typeface="+mn-ea"/>
              </a:rPr>
              <a:t>119</a:t>
            </a:r>
            <a:r>
              <a:rPr lang="zh-CN" altLang="en-US" sz="1390" dirty="0">
                <a:latin typeface="Times New Roman" panose="02020603050405020304" pitchFamily="18" charset="0"/>
                <a:ea typeface="微软雅黑" panose="020B0503020204020204" charset="-122"/>
                <a:sym typeface="+mn-ea"/>
              </a:rPr>
              <a:t>个漏洞，共</a:t>
            </a:r>
            <a:r>
              <a:rPr lang="en-US" altLang="zh-CN" sz="1390" dirty="0">
                <a:latin typeface="Times New Roman" panose="02020603050405020304" pitchFamily="18" charset="0"/>
                <a:ea typeface="微软雅黑" panose="020B0503020204020204" charset="-122"/>
                <a:sym typeface="+mn-ea"/>
              </a:rPr>
              <a:t>478</a:t>
            </a:r>
            <a:r>
              <a:rPr lang="zh-CN" altLang="en-US" sz="1390" dirty="0">
                <a:latin typeface="Times New Roman" panose="02020603050405020304" pitchFamily="18" charset="0"/>
                <a:ea typeface="微软雅黑" panose="020B0503020204020204" charset="-122"/>
                <a:sym typeface="+mn-ea"/>
              </a:rPr>
              <a:t>个漏洞</a:t>
            </a:r>
            <a:endParaRPr lang="zh-CN" altLang="en-US" sz="1390" dirty="0">
              <a:latin typeface="Times New Roman" panose="02020603050405020304" pitchFamily="18" charset="0"/>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76860" y="1652270"/>
            <a:ext cx="8566785" cy="182054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研究问题</a:t>
            </a:r>
            <a:r>
              <a:rPr lang="zh-CN" altLang="en-US" sz="1600" dirty="0">
                <a:latin typeface="Times New Roman" panose="02020603050405020304" pitchFamily="18" charset="0"/>
                <a:ea typeface="微软雅黑" panose="020B0503020204020204" charset="-122"/>
                <a:sym typeface="+mn-ea"/>
              </a:rPr>
              <a:t>一：在 StackOverflow 中存在多少漏洞？</a:t>
            </a:r>
            <a:endParaRPr lang="en-US" sz="1395" dirty="0">
              <a:latin typeface="Times New Roman" panose="02020603050405020304" pitchFamily="18" charset="0"/>
              <a:ea typeface="微软雅黑" panose="020B0503020204020204" charset="-122"/>
              <a:sym typeface="+mn-ea"/>
            </a:endParaRPr>
          </a:p>
          <a:p>
            <a:pPr lvl="0"/>
            <a:r>
              <a:rPr lang="zh-CN" altLang="en-US" sz="1550" dirty="0">
                <a:latin typeface="Times New Roman" panose="02020603050405020304" pitchFamily="18" charset="0"/>
                <a:ea typeface="微软雅黑" panose="020B0503020204020204" charset="-122"/>
                <a:sym typeface="+mn-ea"/>
              </a:rPr>
              <a:t>发现：</a:t>
            </a:r>
            <a:endParaRPr lang="zh-CN" altLang="en-US" sz="1550" dirty="0">
              <a:latin typeface="Times New Roman" panose="02020603050405020304" pitchFamily="18" charset="0"/>
              <a:ea typeface="微软雅黑" panose="020B0503020204020204" charset="-122"/>
              <a:sym typeface="+mn-ea"/>
            </a:endParaRPr>
          </a:p>
          <a:p>
            <a:pPr lvl="1">
              <a:buClr>
                <a:srgbClr val="005825"/>
              </a:buClr>
            </a:pPr>
            <a:r>
              <a:rPr lang="zh-CN" altLang="en-US" sz="1390" dirty="0">
                <a:latin typeface="Times New Roman" panose="02020603050405020304" pitchFamily="18" charset="0"/>
                <a:ea typeface="微软雅黑" panose="020B0503020204020204" charset="-122"/>
                <a:sym typeface="+mn-ea"/>
              </a:rPr>
              <a:t>被接受的答案与不被接受的答案中的不安全合约</a:t>
            </a:r>
            <a:r>
              <a:rPr lang="zh-CN" altLang="en-US" sz="1390" dirty="0">
                <a:latin typeface="Times New Roman" panose="02020603050405020304" pitchFamily="18" charset="0"/>
                <a:ea typeface="微软雅黑" panose="020B0503020204020204" charset="-122"/>
                <a:sym typeface="+mn-ea"/>
              </a:rPr>
              <a:t>的比例接近</a:t>
            </a:r>
            <a:endParaRPr lang="zh-CN" altLang="en-US" sz="1390" dirty="0">
              <a:latin typeface="Times New Roman" panose="02020603050405020304" pitchFamily="18" charset="0"/>
              <a:ea typeface="微软雅黑" panose="020B0503020204020204" charset="-122"/>
              <a:sym typeface="+mn-ea"/>
            </a:endParaRPr>
          </a:p>
          <a:p>
            <a:pPr lvl="1">
              <a:buClr>
                <a:srgbClr val="005825"/>
              </a:buClr>
            </a:pPr>
            <a:r>
              <a:rPr lang="zh-CN" altLang="en-US" sz="1385" dirty="0">
                <a:latin typeface="Times New Roman" panose="02020603050405020304" pitchFamily="18" charset="0"/>
                <a:ea typeface="微软雅黑" panose="020B0503020204020204" charset="-122"/>
                <a:sym typeface="+mn-ea"/>
              </a:rPr>
              <a:t>被接受的答案中不安全函数的比例高于不被接受的答案中的不安全函数的比例</a:t>
            </a:r>
            <a:endParaRPr lang="zh-CN" altLang="en-US" sz="1390" dirty="0">
              <a:latin typeface="Times New Roman" panose="02020603050405020304" pitchFamily="18" charset="0"/>
              <a:ea typeface="微软雅黑" panose="020B0503020204020204" charset="-122"/>
              <a:sym typeface="+mn-ea"/>
            </a:endParaRPr>
          </a:p>
          <a:p>
            <a:pPr marL="457200" lvl="1" indent="0">
              <a:buNone/>
            </a:pPr>
            <a:endParaRPr lang="zh-CN" altLang="en-US" sz="1390" dirty="0">
              <a:latin typeface="Times New Roman" panose="02020603050405020304" pitchFamily="18" charset="0"/>
              <a:ea typeface="微软雅黑" panose="020B0503020204020204" charset="-122"/>
              <a:sym typeface="+mn-ea"/>
            </a:endParaRPr>
          </a:p>
          <a:p>
            <a:pPr lvl="0"/>
            <a:endParaRPr lang="zh-CN" altLang="en-US" sz="1385" dirty="0">
              <a:latin typeface="Times New Roman" panose="02020603050405020304" pitchFamily="18" charset="0"/>
              <a:ea typeface="微软雅黑" panose="020B0503020204020204" charset="-122"/>
              <a:sym typeface="+mn-ea"/>
            </a:endParaRPr>
          </a:p>
        </p:txBody>
      </p:sp>
      <p:graphicFrame>
        <p:nvGraphicFramePr>
          <p:cNvPr id="14" name="图表 13"/>
          <p:cNvGraphicFramePr/>
          <p:nvPr/>
        </p:nvGraphicFramePr>
        <p:xfrm>
          <a:off x="152400" y="3210560"/>
          <a:ext cx="4472305" cy="339344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图表 14"/>
          <p:cNvGraphicFramePr/>
          <p:nvPr/>
        </p:nvGraphicFramePr>
        <p:xfrm>
          <a:off x="4480560" y="3210560"/>
          <a:ext cx="4663440" cy="339344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76860" y="1652270"/>
            <a:ext cx="8566785" cy="159067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研究问题</a:t>
            </a:r>
            <a:r>
              <a:rPr lang="zh-CN" altLang="en-US" sz="1600" dirty="0">
                <a:latin typeface="Times New Roman" panose="02020603050405020304" pitchFamily="18" charset="0"/>
                <a:ea typeface="微软雅黑" panose="020B0503020204020204" charset="-122"/>
                <a:sym typeface="+mn-ea"/>
              </a:rPr>
              <a:t>一：在 StackOverflow 中存在多少漏洞？</a:t>
            </a:r>
            <a:endParaRPr lang="en-US" sz="1395" dirty="0">
              <a:latin typeface="Times New Roman" panose="02020603050405020304" pitchFamily="18" charset="0"/>
              <a:ea typeface="微软雅黑" panose="020B0503020204020204" charset="-122"/>
              <a:sym typeface="+mn-ea"/>
            </a:endParaRPr>
          </a:p>
          <a:p>
            <a:pPr lvl="0"/>
            <a:r>
              <a:rPr lang="zh-CN" altLang="en-US" sz="1550" dirty="0">
                <a:latin typeface="Times New Roman" panose="02020603050405020304" pitchFamily="18" charset="0"/>
                <a:ea typeface="微软雅黑" panose="020B0503020204020204" charset="-122"/>
                <a:sym typeface="+mn-ea"/>
              </a:rPr>
              <a:t>发现：</a:t>
            </a:r>
            <a:endParaRPr lang="zh-CN" altLang="en-US" sz="1550" dirty="0">
              <a:latin typeface="Times New Roman" panose="02020603050405020304" pitchFamily="18" charset="0"/>
              <a:ea typeface="微软雅黑" panose="020B0503020204020204" charset="-122"/>
              <a:sym typeface="+mn-ea"/>
            </a:endParaRPr>
          </a:p>
          <a:p>
            <a:pPr lvl="1"/>
            <a:r>
              <a:rPr lang="zh-CN" altLang="en-US" sz="1395" dirty="0">
                <a:latin typeface="Times New Roman" panose="02020603050405020304" pitchFamily="18" charset="0"/>
                <a:ea typeface="微软雅黑" panose="020B0503020204020204" charset="-122"/>
                <a:sym typeface="+mn-ea"/>
              </a:rPr>
              <a:t>Arithmetic 漏洞在所有检测到的合约漏洞占比 66%，在所有检测到的函数漏洞占比 64%</a:t>
            </a:r>
            <a:endParaRPr lang="zh-CN" altLang="en-US" sz="1395" dirty="0">
              <a:latin typeface="Times New Roman" panose="02020603050405020304" pitchFamily="18" charset="0"/>
              <a:ea typeface="微软雅黑" panose="020B0503020204020204" charset="-122"/>
              <a:sym typeface="+mn-ea"/>
            </a:endParaRPr>
          </a:p>
          <a:p>
            <a:pPr lvl="1"/>
            <a:r>
              <a:rPr lang="zh-CN" altLang="en-US" sz="1395" dirty="0">
                <a:latin typeface="Times New Roman" panose="02020603050405020304" pitchFamily="18" charset="0"/>
                <a:ea typeface="微软雅黑" panose="020B0503020204020204" charset="-122"/>
                <a:sym typeface="+mn-ea"/>
              </a:rPr>
              <a:t>Arithmetic 漏洞在 73% 的包含合约的代码片段与 78% 的包含函数的代码片段中存在</a:t>
            </a:r>
            <a:endParaRPr lang="zh-CN" altLang="en-US" sz="1395" dirty="0">
              <a:latin typeface="Times New Roman" panose="02020603050405020304" pitchFamily="18" charset="0"/>
              <a:ea typeface="微软雅黑" panose="020B0503020204020204" charset="-122"/>
              <a:sym typeface="+mn-ea"/>
            </a:endParaRPr>
          </a:p>
          <a:p>
            <a:pPr lvl="1">
              <a:buClr>
                <a:srgbClr val="005825"/>
              </a:buClr>
            </a:pPr>
            <a:endParaRPr lang="zh-CN" altLang="en-US" sz="1390" dirty="0">
              <a:latin typeface="Times New Roman" panose="02020603050405020304" pitchFamily="18" charset="0"/>
              <a:ea typeface="微软雅黑" panose="020B0503020204020204" charset="-122"/>
              <a:sym typeface="+mn-ea"/>
            </a:endParaRPr>
          </a:p>
        </p:txBody>
      </p:sp>
      <p:graphicFrame>
        <p:nvGraphicFramePr>
          <p:cNvPr id="13" name="图表 12"/>
          <p:cNvGraphicFramePr/>
          <p:nvPr/>
        </p:nvGraphicFramePr>
        <p:xfrm>
          <a:off x="-62865" y="2859405"/>
          <a:ext cx="8906510" cy="374459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911860" y="4236085"/>
            <a:ext cx="7320280" cy="1601470"/>
          </a:xfrm>
          <a:prstGeom prst="rect">
            <a:avLst/>
          </a:prstGeom>
        </p:spPr>
      </p:pic>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77495" y="1661160"/>
            <a:ext cx="8417560" cy="223964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研究问题</a:t>
            </a:r>
            <a:r>
              <a:rPr lang="zh-CN" altLang="en-US" sz="1600" dirty="0">
                <a:latin typeface="微软雅黑" panose="020B0503020204020204" charset="-122"/>
                <a:ea typeface="微软雅黑" panose="020B0503020204020204" charset="-122"/>
                <a:cs typeface="微软雅黑" panose="020B0503020204020204" charset="-122"/>
                <a:sym typeface="+mn-ea"/>
              </a:rPr>
              <a:t>二：在 StackOverflow 中存在多少 Gas 低效模式？</a:t>
            </a:r>
            <a:endParaRPr lang="zh-CN" altLang="en-US" sz="1440" dirty="0">
              <a:latin typeface="Times New Roman" panose="02020603050405020304" pitchFamily="18" charset="0"/>
              <a:ea typeface="微软雅黑" panose="020B0503020204020204" charset="-122"/>
              <a:sym typeface="+mn-ea"/>
            </a:endParaRPr>
          </a:p>
          <a:p>
            <a:pPr lvl="0"/>
            <a:r>
              <a:rPr lang="zh-CN" altLang="en-US" sz="1550" dirty="0">
                <a:latin typeface="微软雅黑" panose="020B0503020204020204" charset="-122"/>
                <a:ea typeface="微软雅黑" panose="020B0503020204020204" charset="-122"/>
                <a:cs typeface="微软雅黑" panose="020B0503020204020204" charset="-122"/>
                <a:sym typeface="+mn-ea"/>
              </a:rPr>
              <a:t>发现：</a:t>
            </a:r>
            <a:endParaRPr lang="zh-CN" altLang="en-US" sz="1550" dirty="0">
              <a:latin typeface="微软雅黑" panose="020B0503020204020204" charset="-122"/>
              <a:ea typeface="微软雅黑" panose="020B0503020204020204" charset="-122"/>
              <a:cs typeface="微软雅黑" panose="020B0503020204020204" charset="-122"/>
              <a:sym typeface="+mn-ea"/>
            </a:endParaRPr>
          </a:p>
          <a:p>
            <a:pPr lvl="1"/>
            <a:r>
              <a:rPr lang="zh-CN" altLang="en-US" sz="1395" dirty="0">
                <a:latin typeface="微软雅黑" panose="020B0503020204020204" charset="-122"/>
                <a:ea typeface="微软雅黑" panose="020B0503020204020204" charset="-122"/>
                <a:cs typeface="微软雅黑" panose="020B0503020204020204" charset="-122"/>
                <a:sym typeface="+mn-ea"/>
              </a:rPr>
              <a:t>32.14%（360/1120）的合约代码代码片段存在低效代码，13.46%(82/609)的函数代码片段存在低效代码</a:t>
            </a:r>
            <a:endParaRPr lang="zh-CN" altLang="en-US" sz="1395" dirty="0">
              <a:latin typeface="微软雅黑" panose="020B0503020204020204" charset="-122"/>
              <a:ea typeface="微软雅黑" panose="020B0503020204020204" charset="-122"/>
              <a:cs typeface="微软雅黑" panose="020B0503020204020204" charset="-122"/>
              <a:sym typeface="+mn-ea"/>
            </a:endParaRPr>
          </a:p>
          <a:p>
            <a:pPr lvl="1"/>
            <a:r>
              <a:rPr lang="zh-CN" altLang="en-US" sz="1395" dirty="0">
                <a:latin typeface="微软雅黑" panose="020B0503020204020204" charset="-122"/>
                <a:ea typeface="微软雅黑" panose="020B0503020204020204" charset="-122"/>
                <a:cs typeface="微软雅黑" panose="020B0503020204020204" charset="-122"/>
                <a:sym typeface="+mn-ea"/>
              </a:rPr>
              <a:t>合约代码片段找</a:t>
            </a:r>
            <a:r>
              <a:rPr lang="zh-CN" altLang="en-US" sz="1395" dirty="0">
                <a:solidFill>
                  <a:srgbClr val="000000"/>
                </a:solidFill>
                <a:latin typeface="微软雅黑" panose="020B0503020204020204" charset="-122"/>
                <a:ea typeface="微软雅黑" panose="020B0503020204020204" charset="-122"/>
                <a:cs typeface="微软雅黑" panose="020B0503020204020204" charset="-122"/>
                <a:sym typeface="+mn-ea"/>
              </a:rPr>
              <a:t>到</a:t>
            </a:r>
            <a:r>
              <a:rPr lang="en-US" altLang="zh-CN" sz="1395" dirty="0">
                <a:solidFill>
                  <a:srgbClr val="000000"/>
                </a:solidFill>
                <a:latin typeface="微软雅黑" panose="020B0503020204020204" charset="-122"/>
                <a:ea typeface="微软雅黑" panose="020B0503020204020204" charset="-122"/>
                <a:cs typeface="微软雅黑" panose="020B0503020204020204" charset="-122"/>
                <a:sym typeface="+mn-ea"/>
              </a:rPr>
              <a:t>459</a:t>
            </a:r>
            <a:r>
              <a:rPr lang="zh-CN" altLang="en-US" sz="1395" dirty="0">
                <a:solidFill>
                  <a:srgbClr val="000000"/>
                </a:solidFill>
                <a:latin typeface="微软雅黑" panose="020B0503020204020204" charset="-122"/>
                <a:ea typeface="微软雅黑" panose="020B0503020204020204" charset="-122"/>
                <a:cs typeface="微软雅黑" panose="020B0503020204020204" charset="-122"/>
                <a:sym typeface="+mn-ea"/>
              </a:rPr>
              <a:t>个低效模式，函数代码片段找到</a:t>
            </a:r>
            <a:r>
              <a:rPr lang="en-US" altLang="zh-CN" sz="1395" dirty="0">
                <a:solidFill>
                  <a:srgbClr val="000000"/>
                </a:solidFill>
                <a:latin typeface="微软雅黑" panose="020B0503020204020204" charset="-122"/>
                <a:ea typeface="微软雅黑" panose="020B0503020204020204" charset="-122"/>
                <a:cs typeface="微软雅黑" panose="020B0503020204020204" charset="-122"/>
                <a:sym typeface="+mn-ea"/>
              </a:rPr>
              <a:t>86</a:t>
            </a:r>
            <a:r>
              <a:rPr lang="zh-CN" altLang="en-US" sz="1395" dirty="0">
                <a:solidFill>
                  <a:srgbClr val="000000"/>
                </a:solidFill>
                <a:latin typeface="微软雅黑" panose="020B0503020204020204" charset="-122"/>
                <a:ea typeface="微软雅黑" panose="020B0503020204020204" charset="-122"/>
                <a:cs typeface="微软雅黑" panose="020B0503020204020204" charset="-122"/>
                <a:sym typeface="+mn-ea"/>
              </a:rPr>
              <a:t>个低效模式，共</a:t>
            </a:r>
            <a:r>
              <a:rPr lang="en-US" altLang="zh-CN" sz="1395" dirty="0">
                <a:solidFill>
                  <a:srgbClr val="000000"/>
                </a:solidFill>
                <a:latin typeface="微软雅黑" panose="020B0503020204020204" charset="-122"/>
                <a:ea typeface="微软雅黑" panose="020B0503020204020204" charset="-122"/>
                <a:cs typeface="微软雅黑" panose="020B0503020204020204" charset="-122"/>
                <a:sym typeface="+mn-ea"/>
              </a:rPr>
              <a:t>545</a:t>
            </a:r>
            <a:r>
              <a:rPr lang="zh-CN" altLang="en-US" sz="1395" dirty="0">
                <a:solidFill>
                  <a:srgbClr val="000000"/>
                </a:solidFill>
                <a:latin typeface="微软雅黑" panose="020B0503020204020204" charset="-122"/>
                <a:ea typeface="微软雅黑" panose="020B0503020204020204" charset="-122"/>
                <a:cs typeface="微软雅黑" panose="020B0503020204020204" charset="-122"/>
                <a:sym typeface="+mn-ea"/>
              </a:rPr>
              <a:t>个</a:t>
            </a:r>
            <a:r>
              <a:rPr lang="en-US" altLang="zh-CN" sz="1395" dirty="0">
                <a:solidFill>
                  <a:srgbClr val="000000"/>
                </a:solidFill>
                <a:latin typeface="微软雅黑" panose="020B0503020204020204" charset="-122"/>
                <a:ea typeface="微软雅黑" panose="020B0503020204020204" charset="-122"/>
                <a:cs typeface="微软雅黑" panose="020B0503020204020204" charset="-122"/>
                <a:sym typeface="+mn-ea"/>
              </a:rPr>
              <a:t>Gas</a:t>
            </a:r>
            <a:r>
              <a:rPr lang="zh-CN" altLang="en-US" sz="1395" dirty="0">
                <a:solidFill>
                  <a:srgbClr val="000000"/>
                </a:solidFill>
                <a:latin typeface="微软雅黑" panose="020B0503020204020204" charset="-122"/>
                <a:ea typeface="微软雅黑" panose="020B0503020204020204" charset="-122"/>
                <a:cs typeface="微软雅黑" panose="020B0503020204020204" charset="-122"/>
                <a:sym typeface="+mn-ea"/>
              </a:rPr>
              <a:t>低效模式</a:t>
            </a:r>
            <a:endParaRPr lang="zh-CN" altLang="en-US" sz="1395"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457200" lvl="1" indent="0">
              <a:buNone/>
            </a:pPr>
            <a:endParaRPr lang="zh-CN" altLang="en-US" sz="1395"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457200" lvl="1" indent="0">
              <a:buNone/>
            </a:pPr>
            <a:endParaRPr lang="zh-CN" altLang="en-US" sz="1395"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77495" y="1668780"/>
            <a:ext cx="8417560" cy="126746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研究问题</a:t>
            </a:r>
            <a:r>
              <a:rPr lang="zh-CN" altLang="en-US" sz="1600" dirty="0">
                <a:latin typeface="微软雅黑" panose="020B0503020204020204" charset="-122"/>
                <a:ea typeface="微软雅黑" panose="020B0503020204020204" charset="-122"/>
                <a:cs typeface="微软雅黑" panose="020B0503020204020204" charset="-122"/>
                <a:sym typeface="+mn-ea"/>
              </a:rPr>
              <a:t>二：在 StackOverflow 中存在多少 Gas 低效模式？</a:t>
            </a:r>
            <a:endParaRPr lang="zh-CN" altLang="en-US" sz="1440" dirty="0">
              <a:latin typeface="Times New Roman" panose="02020603050405020304" pitchFamily="18" charset="0"/>
              <a:ea typeface="微软雅黑" panose="020B0503020204020204" charset="-122"/>
              <a:sym typeface="+mn-ea"/>
            </a:endParaRPr>
          </a:p>
          <a:p>
            <a:pPr lvl="0"/>
            <a:r>
              <a:rPr lang="zh-CN" altLang="en-US" sz="1550" dirty="0">
                <a:latin typeface="微软雅黑" panose="020B0503020204020204" charset="-122"/>
                <a:ea typeface="微软雅黑" panose="020B0503020204020204" charset="-122"/>
                <a:cs typeface="微软雅黑" panose="020B0503020204020204" charset="-122"/>
                <a:sym typeface="+mn-ea"/>
              </a:rPr>
              <a:t>发现：</a:t>
            </a:r>
            <a:endParaRPr lang="zh-CN" altLang="en-US" sz="1550" dirty="0">
              <a:latin typeface="微软雅黑" panose="020B0503020204020204" charset="-122"/>
              <a:ea typeface="微软雅黑" panose="020B0503020204020204" charset="-122"/>
              <a:cs typeface="微软雅黑" panose="020B0503020204020204" charset="-122"/>
              <a:sym typeface="+mn-ea"/>
            </a:endParaRPr>
          </a:p>
          <a:p>
            <a:pPr lvl="1">
              <a:buClr>
                <a:srgbClr val="005825"/>
              </a:buClr>
            </a:pPr>
            <a:r>
              <a:rPr lang="en-US" altLang="zh-CN" sz="1395" dirty="0">
                <a:solidFill>
                  <a:schemeClr val="tx1"/>
                </a:solidFill>
                <a:latin typeface="微软雅黑" panose="020B0503020204020204" charset="-122"/>
                <a:ea typeface="微软雅黑" panose="020B0503020204020204" charset="-122"/>
                <a:cs typeface="微软雅黑" panose="020B0503020204020204" charset="-122"/>
                <a:sym typeface="+mn-ea"/>
              </a:rPr>
              <a:t>Gas</a:t>
            </a:r>
            <a:r>
              <a:rPr lang="zh-CN" altLang="en-US" sz="1395" dirty="0">
                <a:solidFill>
                  <a:schemeClr val="tx1"/>
                </a:solidFill>
                <a:latin typeface="微软雅黑" panose="020B0503020204020204" charset="-122"/>
                <a:ea typeface="微软雅黑" panose="020B0503020204020204" charset="-122"/>
                <a:cs typeface="微软雅黑" panose="020B0503020204020204" charset="-122"/>
                <a:sym typeface="+mn-ea"/>
              </a:rPr>
              <a:t>消耗估计显示：</a:t>
            </a:r>
            <a:r>
              <a:rPr lang="en-US" altLang="zh-CN" sz="1395" dirty="0">
                <a:solidFill>
                  <a:schemeClr val="tx1"/>
                </a:solidFill>
                <a:latin typeface="微软雅黑" panose="020B0503020204020204" charset="-122"/>
                <a:ea typeface="微软雅黑" panose="020B0503020204020204" charset="-122"/>
                <a:cs typeface="微软雅黑" panose="020B0503020204020204" charset="-122"/>
                <a:sym typeface="+mn-ea"/>
              </a:rPr>
              <a:t>Pattern1</a:t>
            </a:r>
            <a:r>
              <a:rPr lang="zh-CN" altLang="en-US" sz="1395"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1390" dirty="0">
                <a:latin typeface="微软雅黑" panose="020B0503020204020204" charset="-122"/>
                <a:ea typeface="微软雅黑" panose="020B0503020204020204" charset="-122"/>
                <a:cs typeface="微软雅黑" panose="020B0503020204020204" charset="-122"/>
                <a:sym typeface="+mn-ea"/>
              </a:rPr>
              <a:t>Pattern2</a:t>
            </a:r>
            <a:r>
              <a:rPr lang="zh-CN" altLang="en-US" sz="1390" dirty="0">
                <a:latin typeface="微软雅黑" panose="020B0503020204020204" charset="-122"/>
                <a:ea typeface="微软雅黑" panose="020B0503020204020204" charset="-122"/>
                <a:cs typeface="微软雅黑" panose="020B0503020204020204" charset="-122"/>
                <a:sym typeface="+mn-ea"/>
              </a:rPr>
              <a:t>影响最为严重，合约与函数结果相差</a:t>
            </a:r>
            <a:r>
              <a:rPr lang="zh-CN" altLang="en-US" sz="1390" dirty="0">
                <a:latin typeface="微软雅黑" panose="020B0503020204020204" charset="-122"/>
                <a:ea typeface="微软雅黑" panose="020B0503020204020204" charset="-122"/>
                <a:cs typeface="微软雅黑" panose="020B0503020204020204" charset="-122"/>
                <a:sym typeface="+mn-ea"/>
              </a:rPr>
              <a:t>大</a:t>
            </a:r>
            <a:endParaRPr lang="zh-CN" altLang="en-US" sz="1390" dirty="0">
              <a:latin typeface="微软雅黑" panose="020B0503020204020204" charset="-122"/>
              <a:ea typeface="微软雅黑" panose="020B0503020204020204" charset="-122"/>
              <a:cs typeface="微软雅黑" panose="020B0503020204020204" charset="-122"/>
              <a:sym typeface="+mn-ea"/>
            </a:endParaRPr>
          </a:p>
          <a:p>
            <a:pPr lvl="1">
              <a:buClr>
                <a:srgbClr val="005825"/>
              </a:buClr>
            </a:pPr>
            <a:r>
              <a:rPr lang="zh-CN" altLang="en-US" sz="1385" dirty="0">
                <a:latin typeface="Times New Roman" panose="02020603050405020304" pitchFamily="18" charset="0"/>
                <a:ea typeface="微软雅黑" panose="020B0503020204020204" charset="-122"/>
                <a:sym typeface="+mn-ea"/>
              </a:rPr>
              <a:t>与变量定义类型与变量定义顺序有关</a:t>
            </a:r>
            <a:endParaRPr lang="zh-CN" altLang="en-US" sz="1390" dirty="0">
              <a:latin typeface="微软雅黑" panose="020B0503020204020204" charset="-122"/>
              <a:ea typeface="微软雅黑" panose="020B0503020204020204" charset="-122"/>
              <a:cs typeface="微软雅黑" panose="020B0503020204020204" charset="-122"/>
              <a:sym typeface="+mn-ea"/>
            </a:endParaRPr>
          </a:p>
        </p:txBody>
      </p:sp>
      <p:graphicFrame>
        <p:nvGraphicFramePr>
          <p:cNvPr id="13" name="图表 12"/>
          <p:cNvGraphicFramePr/>
          <p:nvPr/>
        </p:nvGraphicFramePr>
        <p:xfrm>
          <a:off x="2126615" y="3155950"/>
          <a:ext cx="4719320" cy="338963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研究</a:t>
            </a:r>
            <a:r>
              <a:rPr lang="zh-CN" altLang="en-US" sz="2800" b="1">
                <a:latin typeface="微软雅黑" panose="020B0503020204020204" charset="-122"/>
                <a:ea typeface="微软雅黑" panose="020B0503020204020204" charset="-122"/>
                <a:cs typeface="微软雅黑" panose="020B0503020204020204" charset="-122"/>
                <a:sym typeface="+mn-ea"/>
              </a:rPr>
              <a:t>背景</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61645" y="5612765"/>
            <a:ext cx="8417560" cy="53975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Clr>
                <a:srgbClr val="255D66"/>
              </a:buClr>
              <a:buFont typeface="Wingdings" panose="05000000000000000000" charset="0"/>
              <a:buChar char="n"/>
            </a:pP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代码片段是示例性的，用于</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辅助讨论</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的代码段</a:t>
            </a:r>
            <a:endParaRPr lang="en-US" altLang="zh-CN">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p:nvPr/>
        </p:nvPicPr>
        <p:blipFill>
          <a:blip r:embed="rId2"/>
          <a:stretch>
            <a:fillRect/>
          </a:stretch>
        </p:blipFill>
        <p:spPr>
          <a:xfrm>
            <a:off x="471488" y="1385253"/>
            <a:ext cx="8201025" cy="4086225"/>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1365250" y="3688080"/>
            <a:ext cx="5200015" cy="2753995"/>
          </a:xfrm>
          <a:prstGeom prst="rect">
            <a:avLst/>
          </a:prstGeom>
        </p:spPr>
      </p:pic>
      <p:sp>
        <p:nvSpPr>
          <p:cNvPr id="18" name="文本框 17"/>
          <p:cNvSpPr txBox="1"/>
          <p:nvPr/>
        </p:nvSpPr>
        <p:spPr>
          <a:xfrm>
            <a:off x="276860" y="1671955"/>
            <a:ext cx="7376795" cy="218186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研究问题三：来自 StackOverflow 的</a:t>
            </a:r>
            <a:r>
              <a:rPr lang="zh-CN" altLang="en-US" sz="1600" dirty="0">
                <a:latin typeface="Times New Roman" panose="02020603050405020304" pitchFamily="18" charset="0"/>
                <a:ea typeface="微软雅黑" panose="020B0503020204020204" charset="-122"/>
                <a:sym typeface="+mn-ea"/>
              </a:rPr>
              <a:t>漏洞与Gas低效模式</a:t>
            </a:r>
            <a:r>
              <a:rPr lang="zh-CN" altLang="en-US" sz="1600" dirty="0">
                <a:latin typeface="Times New Roman" panose="02020603050405020304" pitchFamily="18" charset="0"/>
                <a:ea typeface="微软雅黑" panose="020B0503020204020204" charset="-122"/>
                <a:sym typeface="+mn-ea"/>
              </a:rPr>
              <a:t>在开源智能合约中的普遍程度？</a:t>
            </a:r>
            <a:endParaRPr lang="zh-CN" altLang="en-US" sz="1600" dirty="0">
              <a:latin typeface="Times New Roman" panose="02020603050405020304" pitchFamily="18" charset="0"/>
              <a:ea typeface="微软雅黑" panose="020B0503020204020204" charset="-122"/>
              <a:sym typeface="+mn-ea"/>
            </a:endParaRPr>
          </a:p>
          <a:p>
            <a:pPr lvl="0"/>
            <a:r>
              <a:rPr lang="zh-CN" altLang="en-US" sz="1550" dirty="0">
                <a:latin typeface="Times New Roman" panose="02020603050405020304" pitchFamily="18" charset="0"/>
                <a:ea typeface="微软雅黑" panose="020B0503020204020204" charset="-122"/>
                <a:sym typeface="+mn-ea"/>
              </a:rPr>
              <a:t>结论：</a:t>
            </a:r>
            <a:endParaRPr lang="zh-CN" altLang="en-US" sz="1550" dirty="0">
              <a:latin typeface="Times New Roman" panose="02020603050405020304" pitchFamily="18" charset="0"/>
              <a:ea typeface="微软雅黑" panose="020B0503020204020204" charset="-122"/>
              <a:sym typeface="+mn-ea"/>
            </a:endParaRPr>
          </a:p>
          <a:p>
            <a:pPr lvl="1"/>
            <a:r>
              <a:rPr lang="zh-CN" altLang="en-US" sz="1395" dirty="0">
                <a:latin typeface="Times New Roman" panose="02020603050405020304" pitchFamily="18" charset="0"/>
                <a:ea typeface="微软雅黑" panose="020B0503020204020204" charset="-122"/>
                <a:sym typeface="+mn-ea"/>
              </a:rPr>
              <a:t>总共有</a:t>
            </a:r>
            <a:r>
              <a:rPr lang="zh-CN" altLang="en-US" sz="1395" dirty="0">
                <a:solidFill>
                  <a:srgbClr val="FF0000"/>
                </a:solidFill>
                <a:latin typeface="Times New Roman" panose="02020603050405020304" pitchFamily="18" charset="0"/>
                <a:ea typeface="微软雅黑" panose="020B0503020204020204" charset="-122"/>
                <a:sym typeface="+mn-ea"/>
              </a:rPr>
              <a:t> </a:t>
            </a:r>
            <a:r>
              <a:rPr lang="zh-CN" altLang="en-US" sz="1395" dirty="0">
                <a:solidFill>
                  <a:schemeClr val="tx1"/>
                </a:solidFill>
                <a:latin typeface="Times New Roman" panose="02020603050405020304" pitchFamily="18" charset="0"/>
                <a:ea typeface="微软雅黑" panose="020B0503020204020204" charset="-122"/>
                <a:sym typeface="+mn-ea"/>
              </a:rPr>
              <a:t>56.90%</a:t>
            </a:r>
            <a:r>
              <a:rPr lang="zh-CN" altLang="en-US" sz="1395" dirty="0">
                <a:latin typeface="Times New Roman" panose="02020603050405020304" pitchFamily="18" charset="0"/>
                <a:ea typeface="微软雅黑" panose="020B0503020204020204" charset="-122"/>
                <a:sym typeface="+mn-ea"/>
              </a:rPr>
              <a:t> 的合约被复用了两次以上，复用严重</a:t>
            </a:r>
            <a:endParaRPr lang="zh-CN" altLang="en-US" sz="1395" dirty="0">
              <a:latin typeface="Times New Roman" panose="02020603050405020304" pitchFamily="18" charset="0"/>
              <a:ea typeface="微软雅黑" panose="020B0503020204020204" charset="-122"/>
              <a:sym typeface="+mn-ea"/>
            </a:endParaRPr>
          </a:p>
          <a:p>
            <a:pPr lvl="1"/>
            <a:r>
              <a:rPr lang="zh-CN" altLang="en-US" sz="1385" dirty="0">
                <a:latin typeface="Times New Roman" panose="02020603050405020304" pitchFamily="18" charset="0"/>
                <a:ea typeface="微软雅黑" panose="020B0503020204020204" charset="-122"/>
                <a:sym typeface="+mn-ea"/>
              </a:rPr>
              <a:t>在</a:t>
            </a:r>
            <a:r>
              <a:rPr lang="en-US" altLang="zh-CN" sz="1385" dirty="0">
                <a:latin typeface="Times New Roman" panose="02020603050405020304" pitchFamily="18" charset="0"/>
                <a:ea typeface="微软雅黑" panose="020B0503020204020204" charset="-122"/>
                <a:sym typeface="+mn-ea"/>
              </a:rPr>
              <a:t>17</a:t>
            </a:r>
            <a:r>
              <a:rPr lang="zh-CN" altLang="en-US" sz="1385" dirty="0">
                <a:latin typeface="Times New Roman" panose="02020603050405020304" pitchFamily="18" charset="0"/>
                <a:ea typeface="微软雅黑" panose="020B0503020204020204" charset="-122"/>
                <a:sym typeface="+mn-ea"/>
              </a:rPr>
              <a:t>万的开源项目中，</a:t>
            </a:r>
            <a:r>
              <a:rPr lang="en-US" altLang="zh-CN" sz="1385" dirty="0">
                <a:latin typeface="Times New Roman" panose="02020603050405020304" pitchFamily="18" charset="0"/>
                <a:ea typeface="微软雅黑" panose="020B0503020204020204" charset="-122"/>
                <a:sym typeface="+mn-ea"/>
              </a:rPr>
              <a:t>28.2%</a:t>
            </a:r>
            <a:r>
              <a:rPr lang="zh-CN" altLang="en-US" sz="1385" dirty="0">
                <a:latin typeface="Times New Roman" panose="02020603050405020304" pitchFamily="18" charset="0"/>
                <a:ea typeface="微软雅黑" panose="020B0503020204020204" charset="-122"/>
                <a:sym typeface="+mn-ea"/>
              </a:rPr>
              <a:t>至少包含一个</a:t>
            </a:r>
            <a:r>
              <a:rPr lang="en-US" altLang="zh-CN" sz="1385" dirty="0">
                <a:latin typeface="Times New Roman" panose="02020603050405020304" pitchFamily="18" charset="0"/>
                <a:ea typeface="微软雅黑" panose="020B0503020204020204" charset="-122"/>
                <a:sym typeface="+mn-ea"/>
              </a:rPr>
              <a:t>StackOverflow</a:t>
            </a:r>
            <a:r>
              <a:rPr lang="zh-CN" altLang="en-US" sz="1385" dirty="0">
                <a:latin typeface="Times New Roman" panose="02020603050405020304" pitchFamily="18" charset="0"/>
                <a:ea typeface="微软雅黑" panose="020B0503020204020204" charset="-122"/>
                <a:sym typeface="+mn-ea"/>
              </a:rPr>
              <a:t>的代码片段，</a:t>
            </a:r>
            <a:r>
              <a:rPr lang="en-US" altLang="zh-CN" sz="1385" dirty="0">
                <a:latin typeface="Times New Roman" panose="02020603050405020304" pitchFamily="18" charset="0"/>
                <a:ea typeface="微软雅黑" panose="020B0503020204020204" charset="-122"/>
                <a:sym typeface="+mn-ea"/>
              </a:rPr>
              <a:t>6.7%</a:t>
            </a:r>
            <a:r>
              <a:rPr lang="zh-CN" altLang="en-US" sz="1385" dirty="0">
                <a:latin typeface="Times New Roman" panose="02020603050405020304" pitchFamily="18" charset="0"/>
                <a:ea typeface="微软雅黑" panose="020B0503020204020204" charset="-122"/>
                <a:sym typeface="+mn-ea"/>
              </a:rPr>
              <a:t>包含至少一个不安全的代码片段，</a:t>
            </a:r>
            <a:r>
              <a:rPr lang="en-US" altLang="zh-CN" sz="1385" dirty="0">
                <a:latin typeface="Times New Roman" panose="02020603050405020304" pitchFamily="18" charset="0"/>
                <a:ea typeface="微软雅黑" panose="020B0503020204020204" charset="-122"/>
                <a:sym typeface="+mn-ea"/>
              </a:rPr>
              <a:t>16.1%</a:t>
            </a:r>
            <a:r>
              <a:rPr lang="zh-CN" altLang="en-US" sz="1385" dirty="0">
                <a:latin typeface="Times New Roman" panose="02020603050405020304" pitchFamily="18" charset="0"/>
                <a:ea typeface="微软雅黑" panose="020B0503020204020204" charset="-122"/>
                <a:sym typeface="+mn-ea"/>
              </a:rPr>
              <a:t>包含至少一个</a:t>
            </a:r>
            <a:r>
              <a:rPr lang="en-US" altLang="zh-CN" sz="1385" dirty="0">
                <a:latin typeface="Times New Roman" panose="02020603050405020304" pitchFamily="18" charset="0"/>
                <a:ea typeface="微软雅黑" panose="020B0503020204020204" charset="-122"/>
                <a:sym typeface="+mn-ea"/>
              </a:rPr>
              <a:t>Gas</a:t>
            </a:r>
            <a:r>
              <a:rPr lang="zh-CN" altLang="en-US" sz="1385" dirty="0">
                <a:latin typeface="Times New Roman" panose="02020603050405020304" pitchFamily="18" charset="0"/>
                <a:ea typeface="微软雅黑" panose="020B0503020204020204" charset="-122"/>
                <a:sym typeface="+mn-ea"/>
              </a:rPr>
              <a:t>低效的代码片段</a:t>
            </a:r>
            <a:endParaRPr lang="zh-CN" altLang="en-US" sz="1385" dirty="0">
              <a:solidFill>
                <a:schemeClr val="tx1"/>
              </a:solidFill>
              <a:latin typeface="Times New Roman" panose="02020603050405020304" pitchFamily="18" charset="0"/>
              <a:ea typeface="微软雅黑" panose="020B0503020204020204" charset="-122"/>
              <a:sym typeface="+mn-ea"/>
            </a:endParaRPr>
          </a:p>
          <a:p>
            <a:pPr lvl="1"/>
            <a:endParaRPr lang="zh-CN" altLang="en-US" sz="1395" dirty="0">
              <a:solidFill>
                <a:srgbClr val="FF0000"/>
              </a:solidFill>
              <a:latin typeface="Times New Roman" panose="02020603050405020304" pitchFamily="18" charset="0"/>
              <a:ea typeface="微软雅黑" panose="020B0503020204020204" charset="-122"/>
              <a:sym typeface="+mn-ea"/>
            </a:endParaRPr>
          </a:p>
        </p:txBody>
      </p:sp>
      <p:sp>
        <p:nvSpPr>
          <p:cNvPr id="6" name="矩形 5"/>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2"/>
          <a:stretch>
            <a:fillRect/>
          </a:stretch>
        </p:blipFill>
        <p:spPr>
          <a:xfrm>
            <a:off x="400685" y="4131945"/>
            <a:ext cx="8343265" cy="1859915"/>
          </a:xfrm>
          <a:prstGeom prst="rect">
            <a:avLst/>
          </a:prstGeom>
        </p:spPr>
      </p:pic>
      <p:sp>
        <p:nvSpPr>
          <p:cNvPr id="2" name="矩形 1"/>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76860" y="1717040"/>
            <a:ext cx="7376795" cy="186182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研究问题三：来自 StackOverflow 的</a:t>
            </a:r>
            <a:r>
              <a:rPr lang="zh-CN" altLang="en-US" sz="1600" dirty="0">
                <a:latin typeface="Times New Roman" panose="02020603050405020304" pitchFamily="18" charset="0"/>
                <a:ea typeface="微软雅黑" panose="020B0503020204020204" charset="-122"/>
                <a:sym typeface="+mn-ea"/>
              </a:rPr>
              <a:t>漏洞与Gas低效模式</a:t>
            </a:r>
            <a:r>
              <a:rPr lang="zh-CN" altLang="en-US" sz="1600" dirty="0">
                <a:latin typeface="Times New Roman" panose="02020603050405020304" pitchFamily="18" charset="0"/>
                <a:ea typeface="微软雅黑" panose="020B0503020204020204" charset="-122"/>
                <a:sym typeface="+mn-ea"/>
              </a:rPr>
              <a:t>在开源智能合约中的普遍程度？</a:t>
            </a:r>
            <a:endParaRPr lang="zh-CN" altLang="en-US" sz="1600" dirty="0">
              <a:latin typeface="Times New Roman" panose="02020603050405020304" pitchFamily="18" charset="0"/>
              <a:ea typeface="微软雅黑" panose="020B0503020204020204" charset="-122"/>
              <a:sym typeface="+mn-ea"/>
            </a:endParaRPr>
          </a:p>
          <a:p>
            <a:pPr lvl="0"/>
            <a:r>
              <a:rPr lang="zh-CN" altLang="en-US" sz="1550" dirty="0">
                <a:latin typeface="Times New Roman" panose="02020603050405020304" pitchFamily="18" charset="0"/>
                <a:ea typeface="微软雅黑" panose="020B0503020204020204" charset="-122"/>
                <a:sym typeface="+mn-ea"/>
              </a:rPr>
              <a:t>结论：</a:t>
            </a:r>
            <a:endParaRPr lang="zh-CN" altLang="en-US" sz="1550" dirty="0">
              <a:latin typeface="Times New Roman" panose="02020603050405020304" pitchFamily="18" charset="0"/>
              <a:ea typeface="微软雅黑" panose="020B0503020204020204" charset="-122"/>
              <a:sym typeface="+mn-ea"/>
            </a:endParaRPr>
          </a:p>
          <a:p>
            <a:pPr lvl="1"/>
            <a:r>
              <a:rPr lang="zh-CN" altLang="en-US" sz="1395" dirty="0">
                <a:solidFill>
                  <a:schemeClr val="tx1"/>
                </a:solidFill>
                <a:latin typeface="Times New Roman" panose="02020603050405020304" pitchFamily="18" charset="0"/>
                <a:ea typeface="微软雅黑" panose="020B0503020204020204" charset="-122"/>
                <a:sym typeface="+mn-ea"/>
              </a:rPr>
              <a:t>漏洞上，</a:t>
            </a:r>
            <a:r>
              <a:rPr lang="en-US" altLang="zh-CN" sz="1395" dirty="0">
                <a:solidFill>
                  <a:schemeClr val="tx1"/>
                </a:solidFill>
                <a:latin typeface="Times New Roman" panose="02020603050405020304" pitchFamily="18" charset="0"/>
                <a:ea typeface="微软雅黑" panose="020B0503020204020204" charset="-122"/>
                <a:sym typeface="+mn-ea"/>
              </a:rPr>
              <a:t>Arithmetic</a:t>
            </a:r>
            <a:r>
              <a:rPr lang="zh-CN" altLang="en-US" sz="1395" dirty="0">
                <a:solidFill>
                  <a:schemeClr val="tx1"/>
                </a:solidFill>
                <a:latin typeface="Times New Roman" panose="02020603050405020304" pitchFamily="18" charset="0"/>
                <a:ea typeface="微软雅黑" panose="020B0503020204020204" charset="-122"/>
                <a:sym typeface="+mn-ea"/>
              </a:rPr>
              <a:t>扩散最为严重，其次为</a:t>
            </a:r>
            <a:r>
              <a:rPr lang="en-US" altLang="zh-CN" sz="1395" dirty="0">
                <a:solidFill>
                  <a:schemeClr val="tx1"/>
                </a:solidFill>
                <a:latin typeface="Times New Roman" panose="02020603050405020304" pitchFamily="18" charset="0"/>
                <a:ea typeface="微软雅黑" panose="020B0503020204020204" charset="-122"/>
                <a:sym typeface="+mn-ea"/>
              </a:rPr>
              <a:t>Denial-Service</a:t>
            </a:r>
            <a:r>
              <a:rPr lang="zh-CN" altLang="en-US" sz="1395" dirty="0">
                <a:solidFill>
                  <a:schemeClr val="tx1"/>
                </a:solidFill>
                <a:latin typeface="Times New Roman" panose="02020603050405020304" pitchFamily="18" charset="0"/>
                <a:ea typeface="微软雅黑" panose="020B0503020204020204" charset="-122"/>
                <a:sym typeface="+mn-ea"/>
              </a:rPr>
              <a:t>与</a:t>
            </a:r>
            <a:r>
              <a:rPr lang="en-US" altLang="zh-CN" sz="1395" dirty="0">
                <a:solidFill>
                  <a:schemeClr val="tx1"/>
                </a:solidFill>
                <a:latin typeface="Times New Roman" panose="02020603050405020304" pitchFamily="18" charset="0"/>
                <a:ea typeface="微软雅黑" panose="020B0503020204020204" charset="-122"/>
                <a:sym typeface="+mn-ea"/>
              </a:rPr>
              <a:t>Reentrancy</a:t>
            </a:r>
            <a:endParaRPr lang="zh-CN" altLang="en-US" sz="1395" dirty="0">
              <a:solidFill>
                <a:schemeClr val="tx1"/>
              </a:solidFill>
              <a:latin typeface="Times New Roman" panose="02020603050405020304" pitchFamily="18" charset="0"/>
              <a:ea typeface="微软雅黑" panose="020B0503020204020204" charset="-122"/>
              <a:sym typeface="+mn-ea"/>
            </a:endParaRPr>
          </a:p>
          <a:p>
            <a:pPr lvl="1"/>
            <a:r>
              <a:rPr lang="en-US" altLang="zh-CN" sz="1390" dirty="0">
                <a:latin typeface="Times New Roman" panose="02020603050405020304" pitchFamily="18" charset="0"/>
                <a:ea typeface="微软雅黑" panose="020B0503020204020204" charset="-122"/>
                <a:sym typeface="+mn-ea"/>
              </a:rPr>
              <a:t>Gas</a:t>
            </a:r>
            <a:r>
              <a:rPr lang="zh-CN" altLang="en-US" sz="1390" dirty="0">
                <a:latin typeface="Times New Roman" panose="02020603050405020304" pitchFamily="18" charset="0"/>
                <a:ea typeface="微软雅黑" panose="020B0503020204020204" charset="-122"/>
                <a:sym typeface="+mn-ea"/>
              </a:rPr>
              <a:t>低效模式上，</a:t>
            </a:r>
            <a:r>
              <a:rPr lang="en-US" altLang="zh-CN" sz="1390" dirty="0">
                <a:latin typeface="Times New Roman" panose="02020603050405020304" pitchFamily="18" charset="0"/>
                <a:ea typeface="微软雅黑" panose="020B0503020204020204" charset="-122"/>
                <a:sym typeface="+mn-ea"/>
              </a:rPr>
              <a:t>Pattern1</a:t>
            </a:r>
            <a:r>
              <a:rPr lang="zh-CN" altLang="en-US" sz="1390" dirty="0">
                <a:latin typeface="Times New Roman" panose="02020603050405020304" pitchFamily="18" charset="0"/>
                <a:ea typeface="微软雅黑" panose="020B0503020204020204" charset="-122"/>
                <a:sym typeface="+mn-ea"/>
              </a:rPr>
              <a:t>、</a:t>
            </a:r>
            <a:r>
              <a:rPr lang="en-US" altLang="zh-CN" sz="1390" dirty="0">
                <a:latin typeface="Times New Roman" panose="02020603050405020304" pitchFamily="18" charset="0"/>
                <a:ea typeface="微软雅黑" panose="020B0503020204020204" charset="-122"/>
                <a:sym typeface="+mn-ea"/>
              </a:rPr>
              <a:t>Pattern2</a:t>
            </a:r>
            <a:r>
              <a:rPr lang="zh-CN" altLang="en-US" sz="1390" dirty="0">
                <a:latin typeface="Times New Roman" panose="02020603050405020304" pitchFamily="18" charset="0"/>
                <a:ea typeface="微软雅黑" panose="020B0503020204020204" charset="-122"/>
                <a:sym typeface="+mn-ea"/>
              </a:rPr>
              <a:t>与</a:t>
            </a:r>
            <a:r>
              <a:rPr lang="en-US" altLang="zh-CN" sz="1390" dirty="0">
                <a:latin typeface="Times New Roman" panose="02020603050405020304" pitchFamily="18" charset="0"/>
                <a:ea typeface="微软雅黑" panose="020B0503020204020204" charset="-122"/>
                <a:sym typeface="+mn-ea"/>
              </a:rPr>
              <a:t>Pattern5</a:t>
            </a:r>
            <a:r>
              <a:rPr lang="zh-CN" altLang="en-US" sz="1390" dirty="0">
                <a:latin typeface="Times New Roman" panose="02020603050405020304" pitchFamily="18" charset="0"/>
                <a:ea typeface="微软雅黑" panose="020B0503020204020204" charset="-122"/>
                <a:sym typeface="+mn-ea"/>
              </a:rPr>
              <a:t>扩散严重</a:t>
            </a:r>
            <a:endParaRPr lang="zh-CN" altLang="en-US" sz="1395" dirty="0">
              <a:solidFill>
                <a:schemeClr val="tx1"/>
              </a:solidFill>
              <a:latin typeface="Times New Roman" panose="02020603050405020304" pitchFamily="18" charset="0"/>
              <a:ea typeface="微软雅黑" panose="020B0503020204020204" charset="-122"/>
              <a:sym typeface="+mn-ea"/>
            </a:endParaRPr>
          </a:p>
          <a:p>
            <a:pPr marL="457200" lvl="1" indent="0">
              <a:buNone/>
            </a:pPr>
            <a:endParaRPr lang="zh-CN" altLang="en-US" sz="1395" dirty="0">
              <a:solidFill>
                <a:schemeClr val="tx1"/>
              </a:solidFill>
              <a:latin typeface="Times New Roman" panose="02020603050405020304" pitchFamily="18" charset="0"/>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实验结果</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76860" y="1717040"/>
            <a:ext cx="7376795" cy="121793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研究问题三：来自 StackOverflow 的</a:t>
            </a:r>
            <a:r>
              <a:rPr lang="zh-CN" altLang="en-US" sz="1600" dirty="0">
                <a:latin typeface="Times New Roman" panose="02020603050405020304" pitchFamily="18" charset="0"/>
                <a:ea typeface="微软雅黑" panose="020B0503020204020204" charset="-122"/>
                <a:sym typeface="+mn-ea"/>
              </a:rPr>
              <a:t>漏洞与Gas低效模式</a:t>
            </a:r>
            <a:r>
              <a:rPr lang="zh-CN" altLang="en-US" sz="1600" dirty="0">
                <a:latin typeface="Times New Roman" panose="02020603050405020304" pitchFamily="18" charset="0"/>
                <a:ea typeface="微软雅黑" panose="020B0503020204020204" charset="-122"/>
                <a:sym typeface="+mn-ea"/>
              </a:rPr>
              <a:t>在开源智能合约中的普遍程度？</a:t>
            </a:r>
            <a:endParaRPr lang="zh-CN" altLang="en-US" sz="1600" dirty="0">
              <a:latin typeface="Times New Roman" panose="02020603050405020304" pitchFamily="18" charset="0"/>
              <a:ea typeface="微软雅黑" panose="020B0503020204020204" charset="-122"/>
              <a:sym typeface="+mn-ea"/>
            </a:endParaRPr>
          </a:p>
          <a:p>
            <a:pPr lvl="0"/>
            <a:r>
              <a:rPr lang="zh-CN" altLang="en-US" sz="1550" dirty="0">
                <a:latin typeface="Times New Roman" panose="02020603050405020304" pitchFamily="18" charset="0"/>
                <a:ea typeface="微软雅黑" panose="020B0503020204020204" charset="-122"/>
                <a:sym typeface="+mn-ea"/>
              </a:rPr>
              <a:t>结论：</a:t>
            </a:r>
            <a:endParaRPr lang="zh-CN" altLang="en-US" sz="1550" dirty="0">
              <a:latin typeface="Times New Roman" panose="02020603050405020304" pitchFamily="18" charset="0"/>
              <a:ea typeface="微软雅黑" panose="020B0503020204020204" charset="-122"/>
              <a:sym typeface="+mn-ea"/>
            </a:endParaRPr>
          </a:p>
          <a:p>
            <a:pPr lvl="1"/>
            <a:r>
              <a:rPr lang="en-US" altLang="zh-CN" sz="1395" dirty="0">
                <a:solidFill>
                  <a:schemeClr val="tx1"/>
                </a:solidFill>
                <a:latin typeface="Times New Roman" panose="02020603050405020304" pitchFamily="18" charset="0"/>
                <a:ea typeface="微软雅黑" panose="020B0503020204020204" charset="-122"/>
                <a:sym typeface="+mn-ea"/>
              </a:rPr>
              <a:t>Gas</a:t>
            </a:r>
            <a:r>
              <a:rPr lang="zh-CN" altLang="en-US" sz="1395" dirty="0">
                <a:solidFill>
                  <a:schemeClr val="tx1"/>
                </a:solidFill>
                <a:latin typeface="Times New Roman" panose="02020603050405020304" pitchFamily="18" charset="0"/>
                <a:ea typeface="微软雅黑" panose="020B0503020204020204" charset="-122"/>
                <a:sym typeface="+mn-ea"/>
              </a:rPr>
              <a:t>消耗估计显示：</a:t>
            </a:r>
            <a:r>
              <a:rPr lang="en-US" altLang="zh-CN" sz="1395" dirty="0">
                <a:solidFill>
                  <a:schemeClr val="tx1"/>
                </a:solidFill>
                <a:latin typeface="Times New Roman" panose="02020603050405020304" pitchFamily="18" charset="0"/>
                <a:ea typeface="微软雅黑" panose="020B0503020204020204" charset="-122"/>
                <a:sym typeface="+mn-ea"/>
              </a:rPr>
              <a:t>Pattern1</a:t>
            </a:r>
            <a:r>
              <a:rPr lang="zh-CN" altLang="en-US" sz="1395" dirty="0">
                <a:solidFill>
                  <a:schemeClr val="tx1"/>
                </a:solidFill>
                <a:latin typeface="Times New Roman" panose="02020603050405020304" pitchFamily="18" charset="0"/>
                <a:ea typeface="微软雅黑" panose="020B0503020204020204" charset="-122"/>
                <a:sym typeface="+mn-ea"/>
              </a:rPr>
              <a:t>、</a:t>
            </a:r>
            <a:r>
              <a:rPr lang="en-US" altLang="zh-CN" sz="1395" dirty="0">
                <a:solidFill>
                  <a:schemeClr val="tx1"/>
                </a:solidFill>
                <a:latin typeface="Times New Roman" panose="02020603050405020304" pitchFamily="18" charset="0"/>
                <a:ea typeface="微软雅黑" panose="020B0503020204020204" charset="-122"/>
                <a:sym typeface="+mn-ea"/>
              </a:rPr>
              <a:t>Pattern2</a:t>
            </a:r>
            <a:r>
              <a:rPr lang="zh-CN" altLang="en-US" sz="1395" dirty="0">
                <a:solidFill>
                  <a:schemeClr val="tx1"/>
                </a:solidFill>
                <a:latin typeface="Times New Roman" panose="02020603050405020304" pitchFamily="18" charset="0"/>
                <a:ea typeface="微软雅黑" panose="020B0503020204020204" charset="-122"/>
                <a:sym typeface="+mn-ea"/>
              </a:rPr>
              <a:t>与</a:t>
            </a:r>
            <a:r>
              <a:rPr lang="en-US" altLang="zh-CN" sz="1395" dirty="0">
                <a:solidFill>
                  <a:schemeClr val="tx1"/>
                </a:solidFill>
                <a:latin typeface="Times New Roman" panose="02020603050405020304" pitchFamily="18" charset="0"/>
                <a:ea typeface="微软雅黑" panose="020B0503020204020204" charset="-122"/>
                <a:sym typeface="+mn-ea"/>
              </a:rPr>
              <a:t>Pattern5</a:t>
            </a:r>
            <a:r>
              <a:rPr lang="zh-CN" altLang="en-US" sz="1395" dirty="0">
                <a:solidFill>
                  <a:schemeClr val="tx1"/>
                </a:solidFill>
                <a:latin typeface="Times New Roman" panose="02020603050405020304" pitchFamily="18" charset="0"/>
                <a:ea typeface="微软雅黑" panose="020B0503020204020204" charset="-122"/>
                <a:sym typeface="+mn-ea"/>
              </a:rPr>
              <a:t>扩散严重，</a:t>
            </a:r>
            <a:r>
              <a:rPr lang="en-US" altLang="zh-CN" sz="1395" dirty="0">
                <a:solidFill>
                  <a:schemeClr val="tx1"/>
                </a:solidFill>
                <a:latin typeface="Times New Roman" panose="02020603050405020304" pitchFamily="18" charset="0"/>
                <a:ea typeface="微软雅黑" panose="020B0503020204020204" charset="-122"/>
                <a:sym typeface="+mn-ea"/>
              </a:rPr>
              <a:t>Pattern5</a:t>
            </a:r>
            <a:r>
              <a:rPr lang="zh-CN" altLang="en-US" sz="1395" dirty="0">
                <a:solidFill>
                  <a:schemeClr val="tx1"/>
                </a:solidFill>
                <a:latin typeface="Times New Roman" panose="02020603050405020304" pitchFamily="18" charset="0"/>
                <a:ea typeface="微软雅黑" panose="020B0503020204020204" charset="-122"/>
                <a:sym typeface="+mn-ea"/>
              </a:rPr>
              <a:t>对</a:t>
            </a:r>
            <a:r>
              <a:rPr lang="en-US" altLang="zh-CN" sz="1395" dirty="0">
                <a:solidFill>
                  <a:schemeClr val="tx1"/>
                </a:solidFill>
                <a:latin typeface="Times New Roman" panose="02020603050405020304" pitchFamily="18" charset="0"/>
                <a:ea typeface="微软雅黑" panose="020B0503020204020204" charset="-122"/>
                <a:sym typeface="+mn-ea"/>
              </a:rPr>
              <a:t>Gas</a:t>
            </a:r>
            <a:r>
              <a:rPr lang="zh-CN" altLang="en-US" sz="1395" dirty="0">
                <a:solidFill>
                  <a:schemeClr val="tx1"/>
                </a:solidFill>
                <a:latin typeface="Times New Roman" panose="02020603050405020304" pitchFamily="18" charset="0"/>
                <a:ea typeface="微软雅黑" panose="020B0503020204020204" charset="-122"/>
                <a:sym typeface="+mn-ea"/>
              </a:rPr>
              <a:t>消耗较低</a:t>
            </a:r>
            <a:endParaRPr lang="zh-CN" altLang="en-US" sz="1395" dirty="0">
              <a:solidFill>
                <a:schemeClr val="tx1"/>
              </a:solidFill>
              <a:latin typeface="Times New Roman" panose="02020603050405020304" pitchFamily="18" charset="0"/>
              <a:ea typeface="微软雅黑" panose="020B0503020204020204" charset="-122"/>
              <a:sym typeface="+mn-ea"/>
            </a:endParaRPr>
          </a:p>
        </p:txBody>
      </p:sp>
      <p:graphicFrame>
        <p:nvGraphicFramePr>
          <p:cNvPr id="13" name="图表 12"/>
          <p:cNvGraphicFramePr/>
          <p:nvPr/>
        </p:nvGraphicFramePr>
        <p:xfrm>
          <a:off x="2052320" y="3200400"/>
          <a:ext cx="5039995" cy="34036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0"/>
          <p:cNvSpPr txBox="1"/>
          <p:nvPr/>
        </p:nvSpPr>
        <p:spPr>
          <a:xfrm>
            <a:off x="768277" y="1045026"/>
            <a:ext cx="1605280"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cs typeface="微软雅黑" panose="020B0503020204020204" charset="-122"/>
              </a:rPr>
              <a:t>实验</a:t>
            </a:r>
            <a:r>
              <a:rPr lang="zh-CN" altLang="en-US" sz="2800" b="1">
                <a:latin typeface="微软雅黑" panose="020B0503020204020204" charset="-122"/>
                <a:ea typeface="微软雅黑" panose="020B0503020204020204" charset="-122"/>
                <a:cs typeface="微软雅黑" panose="020B0503020204020204" charset="-122"/>
              </a:rPr>
              <a:t>小结</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4008189" y="400902"/>
            <a:ext cx="33832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问答网站智能合约实证研究方法</a:t>
            </a:r>
            <a:endParaRPr lang="zh-CN" altLang="en-US" dirty="0">
              <a:solidFill>
                <a:schemeClr val="bg1"/>
              </a:solidFill>
              <a:ea typeface="华文楷体" panose="02010600040101010101" pitchFamily="2" charset="-122"/>
              <a:sym typeface="+mn-ea"/>
            </a:endParaRPr>
          </a:p>
        </p:txBody>
      </p:sp>
      <p:sp>
        <p:nvSpPr>
          <p:cNvPr id="8" name="矩形 7"/>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67940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915289" y="493079"/>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76860" y="1671955"/>
            <a:ext cx="8511540" cy="405701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dirty="0">
                <a:latin typeface="Times New Roman" panose="02020603050405020304" pitchFamily="18" charset="0"/>
                <a:ea typeface="微软雅黑" panose="020B0503020204020204" charset="-122"/>
                <a:sym typeface="+mn-ea"/>
              </a:rPr>
              <a:t>研究问题一：在 StackOverflow 中存在多少漏洞？</a:t>
            </a:r>
            <a:endParaRPr lang="zh-CN" altLang="en-US" sz="16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StackOverflow智能合约代码片段中的11.91%的代码片段包含漏洞</a:t>
            </a:r>
            <a:endParaRPr lang="zh-CN" altLang="en-US" sz="14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即使是被接受的答案也并非安全</a:t>
            </a:r>
            <a:endParaRPr lang="zh-CN" altLang="en-US" sz="1400" dirty="0">
              <a:latin typeface="Times New Roman" panose="02020603050405020304" pitchFamily="18" charset="0"/>
              <a:ea typeface="微软雅黑" panose="020B0503020204020204" charset="-122"/>
              <a:sym typeface="+mn-ea"/>
            </a:endParaRPr>
          </a:p>
          <a:p>
            <a:pPr lvl="1"/>
            <a:endParaRPr lang="zh-CN" altLang="en-US" sz="1440" dirty="0">
              <a:latin typeface="Times New Roman" panose="02020603050405020304" pitchFamily="18" charset="0"/>
              <a:ea typeface="微软雅黑" panose="020B0503020204020204" charset="-122"/>
              <a:sym typeface="+mn-ea"/>
            </a:endParaRPr>
          </a:p>
          <a:p>
            <a:pPr lvl="0"/>
            <a:r>
              <a:rPr lang="zh-CN" altLang="en-US" sz="1600" dirty="0">
                <a:latin typeface="Times New Roman" panose="02020603050405020304" pitchFamily="18" charset="0"/>
                <a:ea typeface="微软雅黑" panose="020B0503020204020204" charset="-122"/>
                <a:sym typeface="+mn-ea"/>
              </a:rPr>
              <a:t>研究问题</a:t>
            </a:r>
            <a:r>
              <a:rPr lang="zh-CN" altLang="en-US" sz="1600" dirty="0">
                <a:latin typeface="微软雅黑" panose="020B0503020204020204" charset="-122"/>
                <a:ea typeface="微软雅黑" panose="020B0503020204020204" charset="-122"/>
                <a:cs typeface="微软雅黑" panose="020B0503020204020204" charset="-122"/>
                <a:sym typeface="+mn-ea"/>
              </a:rPr>
              <a:t>二：在 StackOverflow 中存在多少 Gas 低效模式？</a:t>
            </a:r>
            <a:endParaRPr lang="zh-CN" altLang="en-US" sz="1600" dirty="0">
              <a:latin typeface="微软雅黑" panose="020B0503020204020204" charset="-122"/>
              <a:ea typeface="微软雅黑" panose="020B0503020204020204" charset="-122"/>
              <a:cs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StackOverflow智能合约的25.56%的代码片段包含至少一个Gas低效模式</a:t>
            </a:r>
            <a:endParaRPr lang="zh-CN" altLang="en-US" sz="14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最主要的Gas低效模式与变量定义类型与变量定义顺序有关</a:t>
            </a:r>
            <a:endParaRPr lang="zh-CN" altLang="en-US" sz="1400" dirty="0">
              <a:latin typeface="Times New Roman" panose="02020603050405020304" pitchFamily="18" charset="0"/>
              <a:ea typeface="微软雅黑" panose="020B0503020204020204" charset="-122"/>
              <a:sym typeface="+mn-ea"/>
            </a:endParaRPr>
          </a:p>
          <a:p>
            <a:pPr lvl="1"/>
            <a:endParaRPr lang="zh-CN" altLang="en-US" sz="1400" dirty="0">
              <a:latin typeface="Times New Roman" panose="02020603050405020304" pitchFamily="18" charset="0"/>
              <a:ea typeface="微软雅黑" panose="020B0503020204020204" charset="-122"/>
              <a:sym typeface="+mn-ea"/>
            </a:endParaRPr>
          </a:p>
          <a:p>
            <a:pPr lvl="0"/>
            <a:r>
              <a:rPr lang="zh-CN" altLang="en-US" sz="1600" dirty="0">
                <a:latin typeface="Times New Roman" panose="02020603050405020304" pitchFamily="18" charset="0"/>
                <a:ea typeface="微软雅黑" panose="020B0503020204020204" charset="-122"/>
                <a:sym typeface="+mn-ea"/>
              </a:rPr>
              <a:t>研究问题三：来自StackOverflow的漏洞与Gas低效模式在开源智能合约中的普遍程度？</a:t>
            </a:r>
            <a:r>
              <a:rPr lang="en-US" altLang="zh-CN" sz="1600" dirty="0">
                <a:latin typeface="Times New Roman" panose="02020603050405020304" pitchFamily="18" charset="0"/>
                <a:ea typeface="微软雅黑" panose="020B0503020204020204" charset="-122"/>
                <a:sym typeface="+mn-ea"/>
              </a:rPr>
              <a:t> </a:t>
            </a:r>
            <a:endParaRPr lang="en-US" altLang="zh-CN" sz="16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智能合约本身复用程度高，与</a:t>
            </a:r>
            <a:r>
              <a:rPr lang="en-US" altLang="zh-CN" sz="1400" dirty="0">
                <a:latin typeface="Times New Roman" panose="02020603050405020304" pitchFamily="18" charset="0"/>
                <a:ea typeface="微软雅黑" panose="020B0503020204020204" charset="-122"/>
                <a:sym typeface="+mn-ea"/>
              </a:rPr>
              <a:t>StackOverflow</a:t>
            </a:r>
            <a:r>
              <a:rPr lang="zh-CN" altLang="en-US" sz="1400" dirty="0">
                <a:latin typeface="Times New Roman" panose="02020603050405020304" pitchFamily="18" charset="0"/>
                <a:ea typeface="微软雅黑" panose="020B0503020204020204" charset="-122"/>
                <a:sym typeface="+mn-ea"/>
              </a:rPr>
              <a:t>代码片段代码克隆程度</a:t>
            </a:r>
            <a:r>
              <a:rPr lang="zh-CN" altLang="en-US" sz="1400" dirty="0">
                <a:latin typeface="Times New Roman" panose="02020603050405020304" pitchFamily="18" charset="0"/>
                <a:ea typeface="微软雅黑" panose="020B0503020204020204" charset="-122"/>
                <a:sym typeface="+mn-ea"/>
              </a:rPr>
              <a:t>高</a:t>
            </a:r>
            <a:endParaRPr lang="zh-CN" altLang="en-US" sz="1400"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sym typeface="+mn-ea"/>
              </a:rPr>
              <a:t>开源项目中，25.2%至少包含一个StackOverflow的代码片段，6.7\%包含至少一个不安全的代码片段，16.1%包含至少一个Gas低效的代码片段。</a:t>
            </a:r>
            <a:endParaRPr lang="zh-CN" altLang="en-US" sz="1400" dirty="0">
              <a:latin typeface="Times New Roman" panose="02020603050405020304" pitchFamily="18" charset="0"/>
              <a:ea typeface="微软雅黑" panose="020B0503020204020204" charset="-122"/>
              <a:sym typeface="+mn-ea"/>
            </a:endParaRPr>
          </a:p>
          <a:p>
            <a:pPr lvl="0"/>
            <a:endParaRPr lang="zh-CN" altLang="en-US" sz="1400" dirty="0">
              <a:latin typeface="Times New Roman" panose="02020603050405020304" pitchFamily="18" charset="0"/>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文本框 122"/>
          <p:cNvSpPr txBox="1"/>
          <p:nvPr/>
        </p:nvSpPr>
        <p:spPr>
          <a:xfrm>
            <a:off x="729017" y="2296947"/>
            <a:ext cx="902811" cy="523220"/>
          </a:xfrm>
          <a:prstGeom prst="rect">
            <a:avLst/>
          </a:prstGeom>
          <a:noFill/>
        </p:spPr>
        <p:txBody>
          <a:bodyPr wrap="none" rtlCol="0">
            <a:spAutoFit/>
          </a:bodyPr>
          <a:lstStyle/>
          <a:p>
            <a:r>
              <a:rPr lang="zh-CN" altLang="en-US" sz="2800" b="1" dirty="0">
                <a:solidFill>
                  <a:srgbClr val="005825"/>
                </a:solidFill>
                <a:latin typeface="华文楷体" panose="02010600040101010101" pitchFamily="2" charset="-122"/>
                <a:ea typeface="华文楷体" panose="02010600040101010101" pitchFamily="2" charset="-122"/>
              </a:rPr>
              <a:t>目录</a:t>
            </a:r>
            <a:endParaRPr lang="zh-CN" altLang="en-US" sz="2800" b="1" dirty="0">
              <a:solidFill>
                <a:srgbClr val="005825"/>
              </a:solidFill>
              <a:latin typeface="华文楷体" panose="02010600040101010101" pitchFamily="2" charset="-122"/>
              <a:ea typeface="华文楷体" panose="02010600040101010101" pitchFamily="2" charset="-122"/>
            </a:endParaRPr>
          </a:p>
        </p:txBody>
      </p:sp>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313714"/>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838200" y="2892878"/>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821784" y="5406094"/>
            <a:ext cx="4887686" cy="0"/>
          </a:xfrm>
          <a:prstGeom prst="line">
            <a:avLst/>
          </a:prstGeom>
          <a:ln>
            <a:solidFill>
              <a:srgbClr val="005825"/>
            </a:solidFill>
            <a:prstDash val="solid"/>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729995" y="2978852"/>
            <a:ext cx="377026"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1</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81" name="文本框 80"/>
          <p:cNvSpPr txBox="1"/>
          <p:nvPr/>
        </p:nvSpPr>
        <p:spPr>
          <a:xfrm>
            <a:off x="1188439" y="3045578"/>
            <a:ext cx="1706880" cy="398780"/>
          </a:xfrm>
          <a:prstGeom prst="rect">
            <a:avLst/>
          </a:prstGeom>
          <a:noFill/>
        </p:spPr>
        <p:txBody>
          <a:bodyPr wrap="none" rtlCol="0">
            <a:spAutoFit/>
          </a:bodyPr>
          <a:lstStyle/>
          <a:p>
            <a:pPr algn="l"/>
            <a:r>
              <a:rPr lang="zh-CN" altLang="en-US" sz="2000" dirty="0">
                <a:solidFill>
                  <a:schemeClr val="bg1">
                    <a:lumMod val="85000"/>
                  </a:schemeClr>
                </a:solidFill>
                <a:ea typeface="华文楷体" panose="02010600040101010101" pitchFamily="2" charset="-122"/>
                <a:sym typeface="+mn-ea"/>
              </a:rPr>
              <a:t>论文研究背景</a:t>
            </a:r>
            <a:endParaRPr lang="zh-CN" altLang="en-US" sz="2000" dirty="0">
              <a:solidFill>
                <a:schemeClr val="bg1">
                  <a:lumMod val="85000"/>
                </a:schemeClr>
              </a:solidFill>
              <a:ea typeface="华文楷体" panose="02010600040101010101" pitchFamily="2" charset="-122"/>
            </a:endParaRPr>
          </a:p>
        </p:txBody>
      </p:sp>
      <p:cxnSp>
        <p:nvCxnSpPr>
          <p:cNvPr id="104" name="直接连接符 103"/>
          <p:cNvCxnSpPr/>
          <p:nvPr/>
        </p:nvCxnSpPr>
        <p:spPr>
          <a:xfrm flipH="1">
            <a:off x="941026" y="3158486"/>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729995" y="3558234"/>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2</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09" name="文本框 108"/>
          <p:cNvSpPr txBox="1"/>
          <p:nvPr/>
        </p:nvSpPr>
        <p:spPr>
          <a:xfrm>
            <a:off x="1188439" y="3624960"/>
            <a:ext cx="2722880" cy="398780"/>
          </a:xfrm>
          <a:prstGeom prst="rect">
            <a:avLst/>
          </a:prstGeom>
          <a:noFill/>
        </p:spPr>
        <p:txBody>
          <a:bodyPr wrap="none" rtlCol="0">
            <a:spAutoFit/>
          </a:bodyPr>
          <a:lstStyle/>
          <a:p>
            <a:pPr algn="l"/>
            <a:r>
              <a:rPr lang="zh-CN" altLang="en-US" sz="2000" dirty="0">
                <a:solidFill>
                  <a:schemeClr val="bg1">
                    <a:lumMod val="85000"/>
                  </a:schemeClr>
                </a:solidFill>
                <a:ea typeface="华文楷体" panose="02010600040101010101" pitchFamily="2" charset="-122"/>
              </a:rPr>
              <a:t>代码片段相似匹配方法</a:t>
            </a:r>
            <a:endParaRPr lang="zh-CN" altLang="en-US" sz="2000" dirty="0">
              <a:solidFill>
                <a:schemeClr val="bg1">
                  <a:lumMod val="85000"/>
                </a:schemeClr>
              </a:solidFill>
              <a:ea typeface="华文楷体" panose="02010600040101010101" pitchFamily="2" charset="-122"/>
            </a:endParaRPr>
          </a:p>
        </p:txBody>
      </p:sp>
      <p:cxnSp>
        <p:nvCxnSpPr>
          <p:cNvPr id="110" name="直接连接符 109"/>
          <p:cNvCxnSpPr/>
          <p:nvPr/>
        </p:nvCxnSpPr>
        <p:spPr>
          <a:xfrm flipH="1">
            <a:off x="941026" y="3737868"/>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729994" y="4131977"/>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3</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117" name="文本框 116"/>
          <p:cNvSpPr txBox="1"/>
          <p:nvPr/>
        </p:nvSpPr>
        <p:spPr>
          <a:xfrm>
            <a:off x="1188439" y="4198703"/>
            <a:ext cx="3738880" cy="398780"/>
          </a:xfrm>
          <a:prstGeom prst="rect">
            <a:avLst/>
          </a:prstGeom>
          <a:noFill/>
        </p:spPr>
        <p:txBody>
          <a:bodyPr wrap="none" rtlCol="0">
            <a:spAutoFit/>
          </a:bodyPr>
          <a:lstStyle/>
          <a:p>
            <a:pPr algn="l"/>
            <a:r>
              <a:rPr lang="zh-CN" altLang="en-US" sz="2000" dirty="0">
                <a:solidFill>
                  <a:schemeClr val="bg1">
                    <a:lumMod val="85000"/>
                  </a:schemeClr>
                </a:solidFill>
                <a:ea typeface="华文楷体" panose="02010600040101010101" pitchFamily="2" charset="-122"/>
              </a:rPr>
              <a:t>问答网站智能合约实证研究方法</a:t>
            </a:r>
            <a:endParaRPr lang="zh-CN" altLang="en-US" sz="2000" dirty="0">
              <a:solidFill>
                <a:schemeClr val="bg1">
                  <a:lumMod val="85000"/>
                </a:schemeClr>
              </a:solidFill>
              <a:ea typeface="华文楷体" panose="02010600040101010101" pitchFamily="2" charset="-122"/>
            </a:endParaRPr>
          </a:p>
        </p:txBody>
      </p:sp>
      <p:cxnSp>
        <p:nvCxnSpPr>
          <p:cNvPr id="118" name="直接连接符 117"/>
          <p:cNvCxnSpPr/>
          <p:nvPr/>
        </p:nvCxnSpPr>
        <p:spPr>
          <a:xfrm flipH="1">
            <a:off x="941026" y="4311611"/>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
        <p:nvSpPr>
          <p:cNvPr id="129" name="椭圆 16"/>
          <p:cNvSpPr/>
          <p:nvPr/>
        </p:nvSpPr>
        <p:spPr>
          <a:xfrm>
            <a:off x="6015342" y="2416389"/>
            <a:ext cx="288032" cy="288032"/>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130" name="椭圆 17"/>
          <p:cNvSpPr/>
          <p:nvPr/>
        </p:nvSpPr>
        <p:spPr>
          <a:xfrm>
            <a:off x="6336316" y="2099297"/>
            <a:ext cx="288032" cy="2880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29" name="文本框 28"/>
          <p:cNvSpPr txBox="1"/>
          <p:nvPr/>
        </p:nvSpPr>
        <p:spPr>
          <a:xfrm>
            <a:off x="729017" y="4740626"/>
            <a:ext cx="377027" cy="584775"/>
          </a:xfrm>
          <a:prstGeom prst="rect">
            <a:avLst/>
          </a:prstGeom>
          <a:noFill/>
        </p:spPr>
        <p:txBody>
          <a:bodyPr wrap="none" rtlCol="0">
            <a:spAutoFit/>
          </a:bodyPr>
          <a:lstStyle/>
          <a:p>
            <a:pPr algn="ctr"/>
            <a:r>
              <a:rPr lang="en-US" altLang="zh-CN" sz="3200" dirty="0">
                <a:solidFill>
                  <a:srgbClr val="005825"/>
                </a:solidFill>
                <a:latin typeface="华文楷体" panose="02010600040101010101" pitchFamily="2" charset="-122"/>
                <a:ea typeface="华文楷体" panose="02010600040101010101" pitchFamily="2" charset="-122"/>
              </a:rPr>
              <a:t>4</a:t>
            </a:r>
            <a:endParaRPr lang="zh-CN" altLang="en-US" sz="3200" dirty="0">
              <a:solidFill>
                <a:srgbClr val="005825"/>
              </a:solidFill>
              <a:latin typeface="华文楷体" panose="02010600040101010101" pitchFamily="2" charset="-122"/>
              <a:ea typeface="华文楷体" panose="02010600040101010101" pitchFamily="2" charset="-122"/>
            </a:endParaRPr>
          </a:p>
        </p:txBody>
      </p:sp>
      <p:sp>
        <p:nvSpPr>
          <p:cNvPr id="30" name="文本框 29"/>
          <p:cNvSpPr txBox="1"/>
          <p:nvPr/>
        </p:nvSpPr>
        <p:spPr>
          <a:xfrm>
            <a:off x="1187462" y="4807352"/>
            <a:ext cx="1452880" cy="398780"/>
          </a:xfrm>
          <a:prstGeom prst="rect">
            <a:avLst/>
          </a:prstGeom>
          <a:noFill/>
        </p:spPr>
        <p:txBody>
          <a:bodyPr wrap="none" rtlCol="0">
            <a:spAutoFit/>
          </a:bodyPr>
          <a:lstStyle/>
          <a:p>
            <a:r>
              <a:rPr lang="zh-CN" altLang="en-US" sz="2000" dirty="0">
                <a:solidFill>
                  <a:schemeClr val="tx1">
                    <a:lumMod val="75000"/>
                    <a:lumOff val="25000"/>
                  </a:schemeClr>
                </a:solidFill>
                <a:ea typeface="华文楷体" panose="02010600040101010101" pitchFamily="2" charset="-122"/>
              </a:rPr>
              <a:t>总结与展望</a:t>
            </a:r>
            <a:endParaRPr lang="zh-CN" altLang="en-US" sz="2000" dirty="0">
              <a:solidFill>
                <a:schemeClr val="tx1">
                  <a:lumMod val="75000"/>
                  <a:lumOff val="25000"/>
                </a:schemeClr>
              </a:solidFill>
              <a:ea typeface="华文楷体" panose="02010600040101010101" pitchFamily="2" charset="-122"/>
            </a:endParaRPr>
          </a:p>
        </p:txBody>
      </p:sp>
      <p:cxnSp>
        <p:nvCxnSpPr>
          <p:cNvPr id="31" name="直接连接符 30"/>
          <p:cNvCxnSpPr/>
          <p:nvPr/>
        </p:nvCxnSpPr>
        <p:spPr>
          <a:xfrm flipH="1">
            <a:off x="940049" y="4920260"/>
            <a:ext cx="246456" cy="246456"/>
          </a:xfrm>
          <a:prstGeom prst="line">
            <a:avLst/>
          </a:prstGeom>
          <a:ln>
            <a:solidFill>
              <a:srgbClr val="005825"/>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635" y="6393815"/>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16052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工作总结</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284480" y="1819910"/>
            <a:ext cx="8531860" cy="321754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b="1" dirty="0">
                <a:latin typeface="Times New Roman" panose="02020603050405020304" pitchFamily="18" charset="0"/>
                <a:ea typeface="微软雅黑" panose="020B0503020204020204" charset="-122"/>
              </a:rPr>
              <a:t>提出一种相似代码匹配方法</a:t>
            </a:r>
            <a:endParaRPr lang="zh-CN" altLang="en-US" sz="1600" b="1" dirty="0">
              <a:latin typeface="Times New Roman" panose="02020603050405020304" pitchFamily="18" charset="0"/>
              <a:ea typeface="微软雅黑" panose="020B0503020204020204" charset="-122"/>
            </a:endParaRPr>
          </a:p>
          <a:p>
            <a:pPr lvl="1"/>
            <a:r>
              <a:rPr lang="zh-CN" altLang="en-US" sz="1400" dirty="0">
                <a:latin typeface="Times New Roman" panose="02020603050405020304" pitchFamily="18" charset="0"/>
                <a:ea typeface="微软雅黑" panose="020B0503020204020204" charset="-122"/>
              </a:rPr>
              <a:t>提出了一种能够保证漏洞与</a:t>
            </a:r>
            <a:r>
              <a:rPr lang="en-US" altLang="zh-CN" sz="1400" dirty="0">
                <a:latin typeface="Times New Roman" panose="02020603050405020304" pitchFamily="18" charset="0"/>
                <a:ea typeface="微软雅黑" panose="020B0503020204020204" charset="-122"/>
              </a:rPr>
              <a:t>Gas</a:t>
            </a:r>
            <a:r>
              <a:rPr lang="zh-CN" altLang="en-US" sz="1400" dirty="0">
                <a:latin typeface="Times New Roman" panose="02020603050405020304" pitchFamily="18" charset="0"/>
                <a:ea typeface="微软雅黑" panose="020B0503020204020204" charset="-122"/>
              </a:rPr>
              <a:t>低效模式定位一致的代码克隆方法</a:t>
            </a:r>
            <a:endParaRPr lang="zh-CN" altLang="en-US" sz="1400" dirty="0">
              <a:latin typeface="Times New Roman" panose="02020603050405020304" pitchFamily="18" charset="0"/>
              <a:ea typeface="微软雅黑" panose="020B0503020204020204" charset="-122"/>
            </a:endParaRPr>
          </a:p>
          <a:p>
            <a:pPr lvl="1"/>
            <a:r>
              <a:rPr lang="zh-CN" altLang="en-US" sz="1400" dirty="0">
                <a:latin typeface="Times New Roman" panose="02020603050405020304" pitchFamily="18" charset="0"/>
                <a:ea typeface="微软雅黑" panose="020B0503020204020204" charset="-122"/>
              </a:rPr>
              <a:t>它能以</a:t>
            </a:r>
            <a:r>
              <a:rPr lang="en-US" altLang="zh-CN" sz="1400" dirty="0">
                <a:latin typeface="Times New Roman" panose="02020603050405020304" pitchFamily="18" charset="0"/>
                <a:ea typeface="微软雅黑" panose="020B0503020204020204" charset="-122"/>
              </a:rPr>
              <a:t>90%</a:t>
            </a:r>
            <a:r>
              <a:rPr lang="zh-CN" altLang="en-US" sz="1400" dirty="0">
                <a:latin typeface="Times New Roman" panose="02020603050405020304" pitchFamily="18" charset="0"/>
                <a:ea typeface="微软雅黑" panose="020B0503020204020204" charset="-122"/>
              </a:rPr>
              <a:t>的查准率与</a:t>
            </a:r>
            <a:r>
              <a:rPr lang="en-US" altLang="zh-CN" sz="1400" dirty="0">
                <a:latin typeface="Times New Roman" panose="02020603050405020304" pitchFamily="18" charset="0"/>
                <a:ea typeface="微软雅黑" panose="020B0503020204020204" charset="-122"/>
              </a:rPr>
              <a:t>98%</a:t>
            </a:r>
            <a:r>
              <a:rPr lang="zh-CN" altLang="en-US" sz="1400" dirty="0">
                <a:latin typeface="Times New Roman" panose="02020603050405020304" pitchFamily="18" charset="0"/>
                <a:ea typeface="微软雅黑" panose="020B0503020204020204" charset="-122"/>
              </a:rPr>
              <a:t>的查全率寻找代码克隆</a:t>
            </a:r>
            <a:endParaRPr lang="zh-CN" altLang="en-US" sz="1400" dirty="0">
              <a:latin typeface="Times New Roman" panose="02020603050405020304" pitchFamily="18" charset="0"/>
              <a:ea typeface="微软雅黑" panose="020B0503020204020204" charset="-122"/>
            </a:endParaRPr>
          </a:p>
          <a:p>
            <a:pPr lvl="1"/>
            <a:endParaRPr lang="zh-CN" altLang="en-US" sz="1400" dirty="0">
              <a:latin typeface="Times New Roman" panose="02020603050405020304" pitchFamily="18" charset="0"/>
              <a:ea typeface="微软雅黑" panose="020B0503020204020204" charset="-122"/>
            </a:endParaRPr>
          </a:p>
          <a:p>
            <a:pPr lvl="0"/>
            <a:r>
              <a:rPr lang="zh-CN" altLang="en-US" sz="1600" b="1" dirty="0">
                <a:latin typeface="Times New Roman" panose="02020603050405020304" pitchFamily="18" charset="0"/>
                <a:ea typeface="微软雅黑" panose="020B0503020204020204" charset="-122"/>
                <a:sym typeface="+mn-ea"/>
              </a:rPr>
              <a:t>对问答网站智能合约代码片段的安全性与高效性的实证研究</a:t>
            </a:r>
            <a:endParaRPr lang="zh-CN" altLang="en-US" sz="1600" b="1" dirty="0">
              <a:latin typeface="Times New Roman" panose="02020603050405020304" pitchFamily="18" charset="0"/>
              <a:ea typeface="微软雅黑" panose="020B0503020204020204" charset="-122"/>
              <a:sym typeface="+mn-ea"/>
            </a:endParaRPr>
          </a:p>
          <a:p>
            <a:pPr lvl="1"/>
            <a:r>
              <a:rPr lang="zh-CN" altLang="en-US" sz="1400" dirty="0">
                <a:latin typeface="Times New Roman" panose="02020603050405020304" pitchFamily="18" charset="0"/>
                <a:ea typeface="微软雅黑" panose="020B0503020204020204" charset="-122"/>
              </a:rPr>
              <a:t>本文对智能合约现有工具调研后，使用多种工具组合寻找漏洞与</a:t>
            </a:r>
            <a:r>
              <a:rPr lang="en-US" altLang="zh-CN" sz="1400" dirty="0">
                <a:latin typeface="Times New Roman" panose="02020603050405020304" pitchFamily="18" charset="0"/>
                <a:ea typeface="微软雅黑" panose="020B0503020204020204" charset="-122"/>
              </a:rPr>
              <a:t>Gas</a:t>
            </a:r>
            <a:r>
              <a:rPr lang="zh-CN" altLang="en-US" sz="1400" dirty="0">
                <a:latin typeface="Times New Roman" panose="02020603050405020304" pitchFamily="18" charset="0"/>
                <a:ea typeface="微软雅黑" panose="020B0503020204020204" charset="-122"/>
              </a:rPr>
              <a:t>低效模式</a:t>
            </a:r>
            <a:endParaRPr lang="zh-CN" altLang="en-US" sz="1400" dirty="0">
              <a:latin typeface="Times New Roman" panose="02020603050405020304" pitchFamily="18" charset="0"/>
              <a:ea typeface="微软雅黑" panose="020B0503020204020204" charset="-122"/>
            </a:endParaRPr>
          </a:p>
          <a:p>
            <a:pPr lvl="1"/>
            <a:r>
              <a:rPr sz="1400" dirty="0">
                <a:latin typeface="Times New Roman" panose="02020603050405020304" pitchFamily="18" charset="0"/>
                <a:ea typeface="微软雅黑" panose="020B0503020204020204" charset="-122"/>
              </a:rPr>
              <a:t> StackOverflow 智能合约代码片段中的 11.91%</a:t>
            </a:r>
            <a:r>
              <a:rPr lang="zh-CN" sz="1400" dirty="0">
                <a:latin typeface="Times New Roman" panose="02020603050405020304" pitchFamily="18" charset="0"/>
                <a:ea typeface="微软雅黑" panose="020B0503020204020204" charset="-122"/>
              </a:rPr>
              <a:t>的代码片段</a:t>
            </a:r>
            <a:r>
              <a:rPr sz="1400" dirty="0">
                <a:latin typeface="Times New Roman" panose="02020603050405020304" pitchFamily="18" charset="0"/>
                <a:ea typeface="微软雅黑" panose="020B0503020204020204" charset="-122"/>
              </a:rPr>
              <a:t>包含漏洞</a:t>
            </a:r>
            <a:endParaRPr sz="1400" dirty="0">
              <a:latin typeface="Times New Roman" panose="02020603050405020304" pitchFamily="18" charset="0"/>
              <a:ea typeface="微软雅黑" panose="020B0503020204020204" charset="-122"/>
            </a:endParaRPr>
          </a:p>
          <a:p>
            <a:pPr lvl="1"/>
            <a:r>
              <a:rPr sz="1400" dirty="0">
                <a:latin typeface="Times New Roman" panose="02020603050405020304" pitchFamily="18" charset="0"/>
                <a:ea typeface="微软雅黑" panose="020B0503020204020204" charset="-122"/>
              </a:rPr>
              <a:t>StackOverflow智能合约的25.56%的代码片段包含至少一个Gas低效模式</a:t>
            </a:r>
            <a:endParaRPr sz="1400" dirty="0">
              <a:latin typeface="Times New Roman" panose="02020603050405020304" pitchFamily="18" charset="0"/>
              <a:ea typeface="微软雅黑" panose="020B0503020204020204" charset="-122"/>
            </a:endParaRPr>
          </a:p>
          <a:p>
            <a:pPr lvl="1"/>
            <a:r>
              <a:rPr lang="zh-CN" altLang="en-US" sz="1400" dirty="0">
                <a:latin typeface="Times New Roman" panose="02020603050405020304" pitchFamily="18" charset="0"/>
                <a:ea typeface="微软雅黑" panose="020B0503020204020204" charset="-122"/>
                <a:sym typeface="+mn-ea"/>
              </a:rPr>
              <a:t>在</a:t>
            </a:r>
            <a:r>
              <a:rPr lang="en-US" altLang="zh-CN" sz="1400" dirty="0">
                <a:latin typeface="Times New Roman" panose="02020603050405020304" pitchFamily="18" charset="0"/>
                <a:ea typeface="微软雅黑" panose="020B0503020204020204" charset="-122"/>
                <a:sym typeface="+mn-ea"/>
              </a:rPr>
              <a:t>17</a:t>
            </a:r>
            <a:r>
              <a:rPr lang="zh-CN" altLang="en-US" sz="1400" dirty="0">
                <a:latin typeface="Times New Roman" panose="02020603050405020304" pitchFamily="18" charset="0"/>
                <a:ea typeface="微软雅黑" panose="020B0503020204020204" charset="-122"/>
                <a:sym typeface="+mn-ea"/>
              </a:rPr>
              <a:t>万的开源项目中，</a:t>
            </a:r>
            <a:r>
              <a:rPr lang="en-US" altLang="zh-CN" sz="1400" dirty="0">
                <a:latin typeface="Times New Roman" panose="02020603050405020304" pitchFamily="18" charset="0"/>
                <a:ea typeface="微软雅黑" panose="020B0503020204020204" charset="-122"/>
                <a:sym typeface="+mn-ea"/>
              </a:rPr>
              <a:t>25.2%</a:t>
            </a:r>
            <a:r>
              <a:rPr lang="zh-CN" altLang="en-US" sz="1400" dirty="0">
                <a:latin typeface="Times New Roman" panose="02020603050405020304" pitchFamily="18" charset="0"/>
                <a:ea typeface="微软雅黑" panose="020B0503020204020204" charset="-122"/>
                <a:sym typeface="+mn-ea"/>
              </a:rPr>
              <a:t>至少包含一个</a:t>
            </a:r>
            <a:r>
              <a:rPr lang="en-US" altLang="zh-CN" sz="1400" dirty="0">
                <a:latin typeface="Times New Roman" panose="02020603050405020304" pitchFamily="18" charset="0"/>
                <a:ea typeface="微软雅黑" panose="020B0503020204020204" charset="-122"/>
                <a:sym typeface="+mn-ea"/>
              </a:rPr>
              <a:t>StackOverflow</a:t>
            </a:r>
            <a:r>
              <a:rPr lang="zh-CN" altLang="en-US" sz="1400" dirty="0">
                <a:latin typeface="Times New Roman" panose="02020603050405020304" pitchFamily="18" charset="0"/>
                <a:ea typeface="微软雅黑" panose="020B0503020204020204" charset="-122"/>
                <a:sym typeface="+mn-ea"/>
              </a:rPr>
              <a:t>的代码片段，</a:t>
            </a:r>
            <a:r>
              <a:rPr lang="en-US" altLang="zh-CN" sz="1400" dirty="0">
                <a:latin typeface="Times New Roman" panose="02020603050405020304" pitchFamily="18" charset="0"/>
                <a:ea typeface="微软雅黑" panose="020B0503020204020204" charset="-122"/>
                <a:sym typeface="+mn-ea"/>
              </a:rPr>
              <a:t>6.7%</a:t>
            </a:r>
            <a:r>
              <a:rPr lang="zh-CN" altLang="en-US" sz="1400" dirty="0">
                <a:latin typeface="Times New Roman" panose="02020603050405020304" pitchFamily="18" charset="0"/>
                <a:ea typeface="微软雅黑" panose="020B0503020204020204" charset="-122"/>
                <a:sym typeface="+mn-ea"/>
              </a:rPr>
              <a:t>包含至少一个不安全的代码片段，</a:t>
            </a:r>
            <a:r>
              <a:rPr lang="en-US" altLang="zh-CN" sz="1400" dirty="0">
                <a:latin typeface="Times New Roman" panose="02020603050405020304" pitchFamily="18" charset="0"/>
                <a:ea typeface="微软雅黑" panose="020B0503020204020204" charset="-122"/>
                <a:sym typeface="+mn-ea"/>
              </a:rPr>
              <a:t>16.1%</a:t>
            </a:r>
            <a:r>
              <a:rPr lang="zh-CN" altLang="en-US" sz="1400" dirty="0">
                <a:latin typeface="Times New Roman" panose="02020603050405020304" pitchFamily="18" charset="0"/>
                <a:ea typeface="微软雅黑" panose="020B0503020204020204" charset="-122"/>
                <a:sym typeface="+mn-ea"/>
              </a:rPr>
              <a:t>包含至少一个</a:t>
            </a:r>
            <a:r>
              <a:rPr lang="en-US" altLang="zh-CN" sz="1400" dirty="0">
                <a:latin typeface="Times New Roman" panose="02020603050405020304" pitchFamily="18" charset="0"/>
                <a:ea typeface="微软雅黑" panose="020B0503020204020204" charset="-122"/>
                <a:sym typeface="+mn-ea"/>
              </a:rPr>
              <a:t>Gas</a:t>
            </a:r>
            <a:r>
              <a:rPr lang="zh-CN" altLang="en-US" sz="1400" dirty="0">
                <a:latin typeface="Times New Roman" panose="02020603050405020304" pitchFamily="18" charset="0"/>
                <a:ea typeface="微软雅黑" panose="020B0503020204020204" charset="-122"/>
                <a:sym typeface="+mn-ea"/>
              </a:rPr>
              <a:t>低效的代码片段</a:t>
            </a:r>
            <a:endParaRPr lang="zh-CN" altLang="en-US" sz="1400" dirty="0">
              <a:latin typeface="Times New Roman" panose="02020603050405020304" pitchFamily="18" charset="0"/>
              <a:ea typeface="微软雅黑" panose="020B0503020204020204" charset="-122"/>
            </a:endParaRPr>
          </a:p>
        </p:txBody>
      </p:sp>
      <p:sp>
        <p:nvSpPr>
          <p:cNvPr id="2" name="矩形 1"/>
          <p:cNvSpPr/>
          <p:nvPr/>
        </p:nvSpPr>
        <p:spPr>
          <a:xfrm>
            <a:off x="6052889" y="401537"/>
            <a:ext cx="1325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总结与展望</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927690" y="49371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92404" y="49371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8940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展望</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06730" y="2035810"/>
            <a:ext cx="8121015" cy="316674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600" b="1" dirty="0">
                <a:latin typeface="微软雅黑" panose="020B0503020204020204" charset="-122"/>
                <a:ea typeface="微软雅黑" panose="020B0503020204020204" charset="-122"/>
                <a:cs typeface="微软雅黑" panose="020B0503020204020204" charset="-122"/>
              </a:rPr>
              <a:t>优化代码克隆方法</a:t>
            </a:r>
            <a:endParaRPr lang="zh-CN" altLang="en-US" sz="1600" b="1" dirty="0">
              <a:latin typeface="微软雅黑" panose="020B0503020204020204" charset="-122"/>
              <a:ea typeface="微软雅黑" panose="020B0503020204020204" charset="-122"/>
              <a:cs typeface="微软雅黑" panose="020B0503020204020204" charset="-122"/>
            </a:endParaRPr>
          </a:p>
          <a:p>
            <a:pPr lvl="1"/>
            <a:r>
              <a:rPr lang="zh-CN" altLang="en-US" sz="1440" dirty="0">
                <a:latin typeface="微软雅黑" panose="020B0503020204020204" charset="-122"/>
                <a:ea typeface="微软雅黑" panose="020B0503020204020204" charset="-122"/>
                <a:cs typeface="微软雅黑" panose="020B0503020204020204" charset="-122"/>
              </a:rPr>
              <a:t>目前方法在合约与函数层面实现了代码克隆，后续可在语句层面寻找漏洞与</a:t>
            </a:r>
            <a:r>
              <a:rPr lang="en-US" altLang="zh-CN" sz="1440" dirty="0">
                <a:latin typeface="微软雅黑" panose="020B0503020204020204" charset="-122"/>
                <a:ea typeface="微软雅黑" panose="020B0503020204020204" charset="-122"/>
                <a:cs typeface="微软雅黑" panose="020B0503020204020204" charset="-122"/>
              </a:rPr>
              <a:t>Gas</a:t>
            </a:r>
            <a:r>
              <a:rPr lang="zh-CN" altLang="en-US" sz="1440" dirty="0">
                <a:latin typeface="微软雅黑" panose="020B0503020204020204" charset="-122"/>
                <a:ea typeface="微软雅黑" panose="020B0503020204020204" charset="-122"/>
                <a:cs typeface="微软雅黑" panose="020B0503020204020204" charset="-122"/>
              </a:rPr>
              <a:t>低效模式定位一致的代码克隆</a:t>
            </a:r>
            <a:endParaRPr lang="zh-CN" altLang="en-US" sz="1440" dirty="0">
              <a:latin typeface="微软雅黑" panose="020B0503020204020204" charset="-122"/>
              <a:ea typeface="微软雅黑" panose="020B0503020204020204" charset="-122"/>
              <a:cs typeface="微软雅黑" panose="020B0503020204020204" charset="-122"/>
            </a:endParaRPr>
          </a:p>
          <a:p>
            <a:pPr lvl="0"/>
            <a:endParaRPr lang="zh-CN" altLang="en-US" sz="1600" b="1" dirty="0">
              <a:latin typeface="微软雅黑" panose="020B0503020204020204" charset="-122"/>
              <a:ea typeface="微软雅黑" panose="020B0503020204020204" charset="-122"/>
              <a:cs typeface="微软雅黑" panose="020B0503020204020204" charset="-122"/>
            </a:endParaRPr>
          </a:p>
          <a:p>
            <a:pPr lvl="0"/>
            <a:r>
              <a:rPr lang="zh-CN" altLang="en-US" sz="1600" b="1" dirty="0">
                <a:latin typeface="微软雅黑" panose="020B0503020204020204" charset="-122"/>
                <a:ea typeface="微软雅黑" panose="020B0503020204020204" charset="-122"/>
                <a:cs typeface="微软雅黑" panose="020B0503020204020204" charset="-122"/>
              </a:rPr>
              <a:t>数据集补充</a:t>
            </a:r>
            <a:endParaRPr lang="zh-CN" altLang="en-US" sz="1600" b="1" dirty="0">
              <a:latin typeface="微软雅黑" panose="020B0503020204020204" charset="-122"/>
              <a:ea typeface="微软雅黑" panose="020B0503020204020204" charset="-122"/>
              <a:cs typeface="微软雅黑" panose="020B0503020204020204" charset="-122"/>
            </a:endParaRPr>
          </a:p>
          <a:p>
            <a:pPr lvl="1"/>
            <a:r>
              <a:rPr lang="zh-CN" altLang="en-US" sz="1440" dirty="0">
                <a:latin typeface="微软雅黑" panose="020B0503020204020204" charset="-122"/>
                <a:ea typeface="微软雅黑" panose="020B0503020204020204" charset="-122"/>
                <a:cs typeface="微软雅黑" panose="020B0503020204020204" charset="-122"/>
              </a:rPr>
              <a:t>目前数据量相较</a:t>
            </a:r>
            <a:r>
              <a:rPr lang="en-US" altLang="zh-CN" sz="1440" dirty="0">
                <a:latin typeface="微软雅黑" panose="020B0503020204020204" charset="-122"/>
                <a:ea typeface="微软雅黑" panose="020B0503020204020204" charset="-122"/>
                <a:cs typeface="微软雅黑" panose="020B0503020204020204" charset="-122"/>
              </a:rPr>
              <a:t>Java</a:t>
            </a:r>
            <a:r>
              <a:rPr lang="zh-CN" altLang="en-US" sz="1440" dirty="0">
                <a:latin typeface="微软雅黑" panose="020B0503020204020204" charset="-122"/>
                <a:ea typeface="微软雅黑" panose="020B0503020204020204" charset="-122"/>
                <a:cs typeface="微软雅黑" panose="020B0503020204020204" charset="-122"/>
              </a:rPr>
              <a:t>相关帖子较小，需持续补充</a:t>
            </a:r>
            <a:endParaRPr lang="zh-CN" altLang="en-US" sz="1440" dirty="0">
              <a:latin typeface="微软雅黑" panose="020B0503020204020204" charset="-122"/>
              <a:ea typeface="微软雅黑" panose="020B0503020204020204" charset="-122"/>
              <a:cs typeface="微软雅黑" panose="020B0503020204020204" charset="-122"/>
            </a:endParaRPr>
          </a:p>
          <a:p>
            <a:pPr lvl="1"/>
            <a:r>
              <a:rPr lang="zh-CN" altLang="en-US" sz="1440" dirty="0">
                <a:latin typeface="微软雅黑" panose="020B0503020204020204" charset="-122"/>
                <a:ea typeface="微软雅黑" panose="020B0503020204020204" charset="-122"/>
                <a:cs typeface="微软雅黑" panose="020B0503020204020204" charset="-122"/>
              </a:rPr>
              <a:t>可从</a:t>
            </a:r>
            <a:r>
              <a:rPr lang="en-US" altLang="zh-CN" sz="1440" dirty="0">
                <a:latin typeface="微软雅黑" panose="020B0503020204020204" charset="-122"/>
                <a:ea typeface="微软雅黑" panose="020B0503020204020204" charset="-122"/>
                <a:cs typeface="微软雅黑" panose="020B0503020204020204" charset="-122"/>
              </a:rPr>
              <a:t>Github</a:t>
            </a:r>
            <a:r>
              <a:rPr lang="zh-CN" altLang="en-US" sz="1440" dirty="0">
                <a:latin typeface="微软雅黑" panose="020B0503020204020204" charset="-122"/>
                <a:ea typeface="微软雅黑" panose="020B0503020204020204" charset="-122"/>
                <a:cs typeface="微软雅黑" panose="020B0503020204020204" charset="-122"/>
              </a:rPr>
              <a:t>补充其他开源项目</a:t>
            </a:r>
            <a:endParaRPr lang="zh-CN" altLang="en-US" sz="1440" dirty="0">
              <a:latin typeface="微软雅黑" panose="020B0503020204020204" charset="-122"/>
              <a:ea typeface="微软雅黑" panose="020B0503020204020204" charset="-122"/>
              <a:cs typeface="微软雅黑" panose="020B0503020204020204" charset="-122"/>
            </a:endParaRPr>
          </a:p>
          <a:p>
            <a:pPr lvl="1"/>
            <a:endParaRPr lang="zh-CN" altLang="en-US" sz="1440" b="1" dirty="0">
              <a:latin typeface="微软雅黑" panose="020B0503020204020204" charset="-122"/>
              <a:ea typeface="微软雅黑" panose="020B0503020204020204" charset="-122"/>
              <a:cs typeface="微软雅黑" panose="020B0503020204020204" charset="-122"/>
            </a:endParaRPr>
          </a:p>
          <a:p>
            <a:pPr lvl="0"/>
            <a:r>
              <a:rPr lang="zh-CN" altLang="en-US" sz="1600" b="1" dirty="0">
                <a:latin typeface="微软雅黑" panose="020B0503020204020204" charset="-122"/>
                <a:ea typeface="微软雅黑" panose="020B0503020204020204" charset="-122"/>
                <a:cs typeface="微软雅黑" panose="020B0503020204020204" charset="-122"/>
              </a:rPr>
              <a:t>漏洞与</a:t>
            </a:r>
            <a:r>
              <a:rPr lang="en-US" altLang="zh-CN" sz="1600" b="1" dirty="0">
                <a:latin typeface="微软雅黑" panose="020B0503020204020204" charset="-122"/>
                <a:ea typeface="微软雅黑" panose="020B0503020204020204" charset="-122"/>
                <a:cs typeface="微软雅黑" panose="020B0503020204020204" charset="-122"/>
              </a:rPr>
              <a:t>Gas</a:t>
            </a:r>
            <a:r>
              <a:rPr lang="zh-CN" altLang="en-US" sz="1600" b="1" dirty="0">
                <a:latin typeface="微软雅黑" panose="020B0503020204020204" charset="-122"/>
                <a:ea typeface="微软雅黑" panose="020B0503020204020204" charset="-122"/>
                <a:cs typeface="微软雅黑" panose="020B0503020204020204" charset="-122"/>
              </a:rPr>
              <a:t>低效模式识别方法提升</a:t>
            </a:r>
            <a:endParaRPr lang="zh-CN" altLang="en-US" sz="1600" b="1" dirty="0">
              <a:latin typeface="微软雅黑" panose="020B0503020204020204" charset="-122"/>
              <a:ea typeface="微软雅黑" panose="020B0503020204020204" charset="-122"/>
              <a:cs typeface="微软雅黑" panose="020B0503020204020204" charset="-122"/>
            </a:endParaRPr>
          </a:p>
          <a:p>
            <a:pPr lvl="1"/>
            <a:r>
              <a:rPr lang="zh-CN" altLang="en-US" sz="1440" dirty="0">
                <a:latin typeface="微软雅黑" panose="020B0503020204020204" charset="-122"/>
                <a:ea typeface="微软雅黑" panose="020B0503020204020204" charset="-122"/>
                <a:cs typeface="微软雅黑" panose="020B0503020204020204" charset="-122"/>
              </a:rPr>
              <a:t>假阳性问题存在，可以修改工具</a:t>
            </a:r>
            <a:r>
              <a:rPr lang="zh-CN" altLang="en-US" sz="1440" dirty="0">
                <a:latin typeface="微软雅黑" panose="020B0503020204020204" charset="-122"/>
                <a:ea typeface="微软雅黑" panose="020B0503020204020204" charset="-122"/>
                <a:cs typeface="微软雅黑" panose="020B0503020204020204" charset="-122"/>
              </a:rPr>
              <a:t>组合</a:t>
            </a:r>
            <a:endParaRPr lang="zh-CN" altLang="en-US" sz="1440" dirty="0">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052889" y="401537"/>
            <a:ext cx="1325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总结与展望</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927690" y="49371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92404" y="49371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23164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研究成果清单</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59105" y="2035810"/>
            <a:ext cx="8310880" cy="215836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sz="1775" b="1" dirty="0">
                <a:latin typeface="微软雅黑" panose="020B0503020204020204" charset="-122"/>
                <a:ea typeface="微软雅黑" panose="020B0503020204020204" charset="-122"/>
                <a:cs typeface="微软雅黑" panose="020B0503020204020204" charset="-122"/>
                <a:sym typeface="+mn-ea"/>
              </a:rPr>
              <a:t>专利</a:t>
            </a:r>
            <a:endParaRPr sz="1775" b="1" dirty="0">
              <a:latin typeface="微软雅黑" panose="020B0503020204020204" charset="-122"/>
              <a:ea typeface="微软雅黑" panose="020B0503020204020204" charset="-122"/>
              <a:cs typeface="微软雅黑" panose="020B0503020204020204" charset="-122"/>
            </a:endParaRPr>
          </a:p>
          <a:p>
            <a:pPr lvl="1"/>
            <a:r>
              <a:rPr lang="en-US" altLang="zh-CN" sz="1590" dirty="0">
                <a:latin typeface="微软雅黑" panose="020B0503020204020204" charset="-122"/>
                <a:ea typeface="微软雅黑" panose="020B0503020204020204" charset="-122"/>
                <a:cs typeface="微软雅黑" panose="020B0503020204020204" charset="-122"/>
                <a:sym typeface="+mn-ea"/>
              </a:rPr>
              <a:t>一种智能合约代码片段的漏洞检测方法和相关装置: 中国, CN114201756A [P]. 2022­03­18.</a:t>
            </a:r>
            <a:r>
              <a:rPr lang="zh-CN" altLang="en-US" sz="1590" dirty="0">
                <a:latin typeface="微软雅黑" panose="020B0503020204020204" charset="-122"/>
                <a:ea typeface="微软雅黑" panose="020B0503020204020204" charset="-122"/>
                <a:cs typeface="微软雅黑" panose="020B0503020204020204" charset="-122"/>
                <a:sym typeface="+mn-ea"/>
              </a:rPr>
              <a:t>（已公开，第一发明人）</a:t>
            </a:r>
            <a:endParaRPr lang="zh-CN" altLang="en-US" sz="1590" dirty="0">
              <a:latin typeface="微软雅黑" panose="020B0503020204020204" charset="-122"/>
              <a:ea typeface="微软雅黑" panose="020B0503020204020204" charset="-122"/>
              <a:cs typeface="微软雅黑" panose="020B0503020204020204" charset="-122"/>
              <a:sym typeface="+mn-ea"/>
            </a:endParaRPr>
          </a:p>
          <a:p>
            <a:pPr lvl="1"/>
            <a:endParaRPr kumimoji="1" lang="en-US" altLang="zh-CN" sz="1590" dirty="0">
              <a:latin typeface="微软雅黑" panose="020B0503020204020204" charset="-122"/>
              <a:ea typeface="微软雅黑" panose="020B0503020204020204" charset="-122"/>
              <a:cs typeface="微软雅黑" panose="020B0503020204020204" charset="-122"/>
            </a:endParaRPr>
          </a:p>
          <a:p>
            <a:pPr lvl="0"/>
            <a:r>
              <a:rPr lang="zh-CN" altLang="en-US" sz="1770" b="1" dirty="0">
                <a:latin typeface="微软雅黑" panose="020B0503020204020204" charset="-122"/>
                <a:ea typeface="微软雅黑" panose="020B0503020204020204" charset="-122"/>
                <a:cs typeface="微软雅黑" panose="020B0503020204020204" charset="-122"/>
              </a:rPr>
              <a:t>论文</a:t>
            </a:r>
            <a:endParaRPr lang="zh-CN" altLang="en-US" sz="1770" b="1" dirty="0">
              <a:latin typeface="微软雅黑" panose="020B0503020204020204" charset="-122"/>
              <a:ea typeface="微软雅黑" panose="020B0503020204020204" charset="-122"/>
              <a:cs typeface="微软雅黑" panose="020B0503020204020204" charset="-122"/>
            </a:endParaRPr>
          </a:p>
          <a:p>
            <a:pPr lvl="1"/>
            <a:r>
              <a:rPr lang="zh-CN" altLang="en-US" sz="1590" dirty="0">
                <a:latin typeface="微软雅黑" panose="020B0503020204020204" charset="-122"/>
                <a:ea typeface="微软雅黑" panose="020B0503020204020204" charset="-122"/>
                <a:cs typeface="微软雅黑" panose="020B0503020204020204" charset="-122"/>
              </a:rPr>
              <a:t>Are the Smart Contracts on Q&amp;A Site Secure？（在投，学生</a:t>
            </a:r>
            <a:r>
              <a:rPr lang="zh-CN" altLang="en-US" sz="1590" dirty="0">
                <a:latin typeface="微软雅黑" panose="020B0503020204020204" charset="-122"/>
                <a:ea typeface="微软雅黑" panose="020B0503020204020204" charset="-122"/>
                <a:cs typeface="微软雅黑" panose="020B0503020204020204" charset="-122"/>
              </a:rPr>
              <a:t>第一作者）</a:t>
            </a:r>
            <a:endParaRPr lang="zh-CN" altLang="en-US" sz="1590" dirty="0">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052889" y="401537"/>
            <a:ext cx="13258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总结与展望</a:t>
            </a:r>
            <a:endParaRPr lang="zh-CN" altLang="en-US" dirty="0">
              <a:solidFill>
                <a:schemeClr val="bg1"/>
              </a:solidFill>
              <a:ea typeface="华文楷体" panose="02010600040101010101" pitchFamily="2" charset="-122"/>
              <a:sym typeface="+mn-ea"/>
            </a:endParaRPr>
          </a:p>
        </p:txBody>
      </p:sp>
      <p:sp>
        <p:nvSpPr>
          <p:cNvPr id="6" name="矩形 5"/>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927690" y="49371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744365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692404" y="49371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48056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附录（评阅老师的修改建议）</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0055" y="1567180"/>
            <a:ext cx="8264525" cy="588835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775" b="1" dirty="0">
                <a:latin typeface="微软雅黑" panose="020B0503020204020204" charset="-122"/>
                <a:ea typeface="微软雅黑" panose="020B0503020204020204" charset="-122"/>
                <a:sym typeface="+mn-ea"/>
              </a:rPr>
              <a:t>本文所提的克隆检测技术是否可以应用于智能合约外的其他程序开发问答</a:t>
            </a:r>
            <a:endParaRPr lang="zh-CN" altLang="en-US" sz="1775" b="1" dirty="0">
              <a:latin typeface="微软雅黑" panose="020B0503020204020204" charset="-122"/>
              <a:ea typeface="微软雅黑" panose="020B0503020204020204" charset="-122"/>
              <a:sym typeface="+mn-ea"/>
            </a:endParaRPr>
          </a:p>
          <a:p>
            <a:pPr lvl="1"/>
            <a:r>
              <a:rPr lang="zh-CN" sz="1595" dirty="0">
                <a:latin typeface="微软雅黑" panose="020B0503020204020204" charset="-122"/>
                <a:ea typeface="微软雅黑" panose="020B0503020204020204" charset="-122"/>
                <a:sym typeface="+mn-ea"/>
              </a:rPr>
              <a:t>在第二章方法介绍与第四章相关实验增加论述（</a:t>
            </a:r>
            <a:r>
              <a:rPr lang="en-US" altLang="zh-CN" sz="1595" dirty="0">
                <a:latin typeface="微软雅黑" panose="020B0503020204020204" charset="-122"/>
                <a:ea typeface="微软雅黑" panose="020B0503020204020204" charset="-122"/>
                <a:sym typeface="+mn-ea"/>
              </a:rPr>
              <a:t>P20</a:t>
            </a:r>
            <a:r>
              <a:rPr lang="zh-CN" altLang="en-US" sz="1595" dirty="0">
                <a:latin typeface="微软雅黑" panose="020B0503020204020204" charset="-122"/>
                <a:ea typeface="微软雅黑" panose="020B0503020204020204" charset="-122"/>
                <a:sym typeface="+mn-ea"/>
              </a:rPr>
              <a:t>，</a:t>
            </a:r>
            <a:r>
              <a:rPr lang="en-US" altLang="zh-CN" sz="1595" dirty="0">
                <a:latin typeface="微软雅黑" panose="020B0503020204020204" charset="-122"/>
                <a:ea typeface="微软雅黑" panose="020B0503020204020204" charset="-122"/>
                <a:sym typeface="+mn-ea"/>
              </a:rPr>
              <a:t>P45</a:t>
            </a:r>
            <a:r>
              <a:rPr lang="zh-CN" sz="1595" dirty="0">
                <a:latin typeface="微软雅黑" panose="020B0503020204020204" charset="-122"/>
                <a:ea typeface="微软雅黑" panose="020B0503020204020204" charset="-122"/>
                <a:sym typeface="+mn-ea"/>
              </a:rPr>
              <a:t>）</a:t>
            </a:r>
            <a:endParaRPr lang="zh-CN" sz="1595" dirty="0">
              <a:latin typeface="微软雅黑" panose="020B0503020204020204" charset="-122"/>
              <a:ea typeface="微软雅黑" panose="020B0503020204020204" charset="-122"/>
              <a:sym typeface="+mn-ea"/>
            </a:endParaRPr>
          </a:p>
          <a:p>
            <a:pPr lvl="1"/>
            <a:endParaRPr sz="1595" dirty="0">
              <a:latin typeface="微软雅黑" panose="020B0503020204020204" charset="-122"/>
              <a:ea typeface="微软雅黑" panose="020B0503020204020204" charset="-122"/>
              <a:sym typeface="+mn-ea"/>
            </a:endParaRPr>
          </a:p>
          <a:p>
            <a:pPr lvl="0"/>
            <a:r>
              <a:rPr lang="zh-CN" altLang="en-US" sz="1775" b="1" dirty="0">
                <a:solidFill>
                  <a:schemeClr val="tx1"/>
                </a:solidFill>
                <a:latin typeface="微软雅黑" panose="020B0503020204020204" charset="-122"/>
                <a:ea typeface="微软雅黑" panose="020B0503020204020204" charset="-122"/>
                <a:sym typeface="+mn-ea"/>
              </a:rPr>
              <a:t>缺少对方法有效性以及其他指标同其他方法进行对比分析</a:t>
            </a:r>
            <a:endParaRPr lang="zh-CN" altLang="en-US" sz="1775" b="1" dirty="0">
              <a:solidFill>
                <a:schemeClr val="tx1"/>
              </a:solidFill>
              <a:latin typeface="微软雅黑" panose="020B0503020204020204" charset="-122"/>
              <a:ea typeface="微软雅黑" panose="020B0503020204020204" charset="-122"/>
              <a:sym typeface="+mn-ea"/>
            </a:endParaRPr>
          </a:p>
          <a:p>
            <a:pPr lvl="1"/>
            <a:r>
              <a:rPr lang="zh-CN" altLang="en-US" sz="1595" dirty="0">
                <a:latin typeface="微软雅黑" panose="020B0503020204020204" charset="-122"/>
                <a:ea typeface="微软雅黑" panose="020B0503020204020204" charset="-122"/>
                <a:sym typeface="+mn-ea"/>
              </a:rPr>
              <a:t>在第四章增加对比（</a:t>
            </a:r>
            <a:r>
              <a:rPr lang="en-US" altLang="zh-CN" sz="1590" dirty="0">
                <a:latin typeface="微软雅黑" panose="020B0503020204020204" charset="-122"/>
                <a:ea typeface="微软雅黑" panose="020B0503020204020204" charset="-122"/>
                <a:sym typeface="+mn-ea"/>
              </a:rPr>
              <a:t>P44</a:t>
            </a:r>
            <a:r>
              <a:rPr lang="zh-CN" altLang="en-US" sz="1590" dirty="0">
                <a:latin typeface="微软雅黑" panose="020B0503020204020204" charset="-122"/>
                <a:ea typeface="微软雅黑" panose="020B0503020204020204" charset="-122"/>
                <a:sym typeface="+mn-ea"/>
              </a:rPr>
              <a:t>，</a:t>
            </a:r>
            <a:r>
              <a:rPr lang="en-US" altLang="zh-CN" sz="1590" dirty="0">
                <a:latin typeface="微软雅黑" panose="020B0503020204020204" charset="-122"/>
                <a:ea typeface="微软雅黑" panose="020B0503020204020204" charset="-122"/>
                <a:sym typeface="+mn-ea"/>
              </a:rPr>
              <a:t>P46</a:t>
            </a:r>
            <a:r>
              <a:rPr lang="zh-CN" altLang="en-US" sz="1595" dirty="0">
                <a:latin typeface="微软雅黑" panose="020B0503020204020204" charset="-122"/>
                <a:ea typeface="微软雅黑" panose="020B0503020204020204" charset="-122"/>
                <a:sym typeface="+mn-ea"/>
              </a:rPr>
              <a:t>）</a:t>
            </a:r>
            <a:endParaRPr lang="zh-CN" altLang="en-US" sz="1595" dirty="0">
              <a:latin typeface="微软雅黑" panose="020B0503020204020204" charset="-122"/>
              <a:ea typeface="微软雅黑" panose="020B0503020204020204" charset="-122"/>
              <a:sym typeface="+mn-ea"/>
            </a:endParaRPr>
          </a:p>
          <a:p>
            <a:pPr lvl="1"/>
            <a:r>
              <a:rPr lang="zh-CN" altLang="en-US" sz="1595" dirty="0">
                <a:latin typeface="微软雅黑" panose="020B0503020204020204" charset="-122"/>
                <a:ea typeface="微软雅黑" panose="020B0503020204020204" charset="-122"/>
                <a:sym typeface="+mn-ea"/>
              </a:rPr>
              <a:t>增加实证研究统计结果，增加总结（</a:t>
            </a:r>
            <a:r>
              <a:rPr lang="en-US" altLang="zh-CN" sz="1595" dirty="0">
                <a:latin typeface="微软雅黑" panose="020B0503020204020204" charset="-122"/>
                <a:ea typeface="微软雅黑" panose="020B0503020204020204" charset="-122"/>
                <a:sym typeface="+mn-ea"/>
              </a:rPr>
              <a:t>P48-P54</a:t>
            </a:r>
            <a:r>
              <a:rPr lang="zh-CN" altLang="en-US" sz="1595" dirty="0">
                <a:latin typeface="微软雅黑" panose="020B0503020204020204" charset="-122"/>
                <a:ea typeface="微软雅黑" panose="020B0503020204020204" charset="-122"/>
                <a:sym typeface="+mn-ea"/>
              </a:rPr>
              <a:t>）</a:t>
            </a:r>
            <a:endParaRPr lang="zh-CN" altLang="en-US" sz="1595" dirty="0">
              <a:latin typeface="微软雅黑" panose="020B0503020204020204" charset="-122"/>
              <a:ea typeface="微软雅黑" panose="020B0503020204020204" charset="-122"/>
              <a:sym typeface="+mn-ea"/>
            </a:endParaRPr>
          </a:p>
          <a:p>
            <a:pPr lvl="1"/>
            <a:endParaRPr lang="zh-CN" altLang="en-US" sz="1595" dirty="0">
              <a:latin typeface="微软雅黑" panose="020B0503020204020204" charset="-122"/>
              <a:ea typeface="微软雅黑" panose="020B0503020204020204" charset="-122"/>
              <a:sym typeface="+mn-ea"/>
            </a:endParaRPr>
          </a:p>
          <a:p>
            <a:pPr lvl="0"/>
            <a:r>
              <a:rPr lang="zh-CN" altLang="en-US" sz="1770" b="1" dirty="0">
                <a:latin typeface="微软雅黑" panose="020B0503020204020204" charset="-122"/>
                <a:ea typeface="微软雅黑" panose="020B0503020204020204" charset="-122"/>
                <a:sym typeface="+mn-ea"/>
              </a:rPr>
              <a:t>格式、引用问题</a:t>
            </a:r>
            <a:endParaRPr lang="zh-CN" altLang="en-US" sz="1770" b="1" dirty="0">
              <a:latin typeface="微软雅黑" panose="020B0503020204020204" charset="-122"/>
              <a:ea typeface="微软雅黑" panose="020B0503020204020204" charset="-122"/>
              <a:sym typeface="+mn-ea"/>
            </a:endParaRPr>
          </a:p>
          <a:p>
            <a:pPr lvl="1"/>
            <a:r>
              <a:rPr lang="zh-CN" altLang="en-US" sz="1770" dirty="0">
                <a:latin typeface="微软雅黑" panose="020B0503020204020204" charset="-122"/>
                <a:ea typeface="微软雅黑" panose="020B0503020204020204" charset="-122"/>
                <a:sym typeface="+mn-ea"/>
              </a:rPr>
              <a:t>文献引用[52]的文献与正文内容无关（</a:t>
            </a:r>
            <a:r>
              <a:rPr lang="en-US" altLang="zh-CN" sz="1770" dirty="0">
                <a:latin typeface="微软雅黑" panose="020B0503020204020204" charset="-122"/>
                <a:ea typeface="微软雅黑" panose="020B0503020204020204" charset="-122"/>
                <a:sym typeface="+mn-ea"/>
              </a:rPr>
              <a:t>P31</a:t>
            </a:r>
            <a:r>
              <a:rPr lang="zh-CN" altLang="en-US" sz="1770" dirty="0">
                <a:latin typeface="微软雅黑" panose="020B0503020204020204" charset="-122"/>
                <a:ea typeface="微软雅黑" panose="020B0503020204020204" charset="-122"/>
                <a:sym typeface="+mn-ea"/>
              </a:rPr>
              <a:t>，</a:t>
            </a:r>
            <a:r>
              <a:rPr lang="zh-CN" altLang="en-US" sz="1770" dirty="0">
                <a:latin typeface="微软雅黑" panose="020B0503020204020204" charset="-122"/>
                <a:ea typeface="微软雅黑" panose="020B0503020204020204" charset="-122"/>
                <a:sym typeface="+mn-ea"/>
              </a:rPr>
              <a:t>已修改）</a:t>
            </a:r>
            <a:endParaRPr lang="zh-CN" altLang="en-US" sz="1770" dirty="0">
              <a:latin typeface="微软雅黑" panose="020B0503020204020204" charset="-122"/>
              <a:ea typeface="微软雅黑" panose="020B0503020204020204" charset="-122"/>
              <a:sym typeface="+mn-ea"/>
            </a:endParaRPr>
          </a:p>
          <a:p>
            <a:pPr lvl="1"/>
            <a:r>
              <a:rPr lang="zh-CN" altLang="en-US" sz="1770" dirty="0">
                <a:latin typeface="微软雅黑" panose="020B0503020204020204" charset="-122"/>
                <a:ea typeface="微软雅黑" panose="020B0503020204020204" charset="-122"/>
                <a:sym typeface="+mn-ea"/>
              </a:rPr>
              <a:t>4.2节下的各小节的标题严重口语化</a:t>
            </a:r>
            <a:r>
              <a:rPr lang="en-US" altLang="zh-CN" sz="1770" dirty="0">
                <a:latin typeface="微软雅黑" panose="020B0503020204020204" charset="-122"/>
                <a:ea typeface="微软雅黑" panose="020B0503020204020204" charset="-122"/>
                <a:sym typeface="+mn-ea"/>
              </a:rPr>
              <a:t>(P40~P45</a:t>
            </a:r>
            <a:r>
              <a:rPr lang="zh-CN" altLang="en-US" sz="1770" dirty="0">
                <a:latin typeface="微软雅黑" panose="020B0503020204020204" charset="-122"/>
                <a:ea typeface="微软雅黑" panose="020B0503020204020204" charset="-122"/>
                <a:sym typeface="+mn-ea"/>
              </a:rPr>
              <a:t>，已修改</a:t>
            </a:r>
            <a:r>
              <a:rPr lang="en-US" altLang="zh-CN" sz="1770" dirty="0">
                <a:latin typeface="微软雅黑" panose="020B0503020204020204" charset="-122"/>
                <a:ea typeface="微软雅黑" panose="020B0503020204020204" charset="-122"/>
                <a:sym typeface="+mn-ea"/>
              </a:rPr>
              <a:t>)</a:t>
            </a:r>
            <a:endParaRPr lang="zh-CN" altLang="en-US" sz="1770" dirty="0">
              <a:latin typeface="微软雅黑" panose="020B0503020204020204" charset="-122"/>
              <a:ea typeface="微软雅黑" panose="020B0503020204020204" charset="-122"/>
              <a:sym typeface="+mn-ea"/>
            </a:endParaRPr>
          </a:p>
          <a:p>
            <a:pPr lvl="1"/>
            <a:r>
              <a:rPr lang="zh-CN" altLang="en-US" sz="1770" dirty="0">
                <a:latin typeface="微软雅黑" panose="020B0503020204020204" charset="-122"/>
                <a:ea typeface="微软雅黑" panose="020B0503020204020204" charset="-122"/>
                <a:sym typeface="+mn-ea"/>
              </a:rPr>
              <a:t>英文缩写的首次出现，应给出全称</a:t>
            </a:r>
            <a:r>
              <a:rPr lang="en-US" altLang="zh-CN" sz="1770" dirty="0">
                <a:latin typeface="微软雅黑" panose="020B0503020204020204" charset="-122"/>
                <a:ea typeface="微软雅黑" panose="020B0503020204020204" charset="-122"/>
                <a:sym typeface="+mn-ea"/>
              </a:rPr>
              <a:t>(</a:t>
            </a:r>
            <a:r>
              <a:rPr lang="zh-CN" altLang="en-US" sz="1770" dirty="0">
                <a:latin typeface="微软雅黑" panose="020B0503020204020204" charset="-122"/>
                <a:ea typeface="微软雅黑" panose="020B0503020204020204" charset="-122"/>
                <a:sym typeface="+mn-ea"/>
              </a:rPr>
              <a:t>指</a:t>
            </a:r>
            <a:r>
              <a:rPr lang="en-US" altLang="zh-CN" sz="1770" dirty="0">
                <a:latin typeface="微软雅黑" panose="020B0503020204020204" charset="-122"/>
                <a:ea typeface="微软雅黑" panose="020B0503020204020204" charset="-122"/>
                <a:sym typeface="+mn-ea"/>
              </a:rPr>
              <a:t>Gas</a:t>
            </a:r>
            <a:r>
              <a:rPr lang="zh-CN" altLang="en-US" sz="1770" dirty="0">
                <a:latin typeface="微软雅黑" panose="020B0503020204020204" charset="-122"/>
                <a:ea typeface="微软雅黑" panose="020B0503020204020204" charset="-122"/>
                <a:sym typeface="+mn-ea"/>
              </a:rPr>
              <a:t>，已全文修改</a:t>
            </a:r>
            <a:r>
              <a:rPr lang="en-US" altLang="zh-CN" sz="1770" dirty="0">
                <a:latin typeface="微软雅黑" panose="020B0503020204020204" charset="-122"/>
                <a:ea typeface="微软雅黑" panose="020B0503020204020204" charset="-122"/>
                <a:sym typeface="+mn-ea"/>
              </a:rPr>
              <a:t>)</a:t>
            </a:r>
            <a:endParaRPr lang="zh-CN" altLang="en-US" sz="1770" dirty="0">
              <a:latin typeface="微软雅黑" panose="020B0503020204020204" charset="-122"/>
              <a:ea typeface="微软雅黑" panose="020B0503020204020204" charset="-122"/>
              <a:sym typeface="+mn-ea"/>
            </a:endParaRPr>
          </a:p>
          <a:p>
            <a:pPr lvl="1"/>
            <a:r>
              <a:rPr lang="zh-CN" altLang="en-US" sz="1770" dirty="0">
                <a:latin typeface="微软雅黑" panose="020B0503020204020204" charset="-122"/>
                <a:ea typeface="微软雅黑" panose="020B0503020204020204" charset="-122"/>
                <a:sym typeface="+mn-ea"/>
              </a:rPr>
              <a:t>参考文献格式需完善（增加页码，出版商等信息）</a:t>
            </a:r>
            <a:endParaRPr lang="zh-CN" altLang="en-US" sz="1770" dirty="0">
              <a:latin typeface="微软雅黑" panose="020B0503020204020204" charset="-122"/>
              <a:ea typeface="微软雅黑" panose="020B0503020204020204" charset="-122"/>
              <a:sym typeface="+mn-ea"/>
            </a:endParaRPr>
          </a:p>
          <a:p>
            <a:pPr lvl="1"/>
            <a:r>
              <a:rPr lang="zh-CN" altLang="en-US" sz="1770" dirty="0">
                <a:latin typeface="微软雅黑" panose="020B0503020204020204" charset="-122"/>
                <a:ea typeface="微软雅黑" panose="020B0503020204020204" charset="-122"/>
                <a:sym typeface="+mn-ea"/>
              </a:rPr>
              <a:t>正文中应避免使用“我们”等第一人称词汇（已修改为</a:t>
            </a:r>
            <a:r>
              <a:rPr lang="en-US" altLang="zh-CN" sz="1770" dirty="0">
                <a:latin typeface="微软雅黑" panose="020B0503020204020204" charset="-122"/>
                <a:ea typeface="微软雅黑" panose="020B0503020204020204" charset="-122"/>
                <a:sym typeface="+mn-ea"/>
              </a:rPr>
              <a:t>“</a:t>
            </a:r>
            <a:r>
              <a:rPr lang="zh-CN" altLang="en-US" sz="1770" dirty="0">
                <a:latin typeface="微软雅黑" panose="020B0503020204020204" charset="-122"/>
                <a:ea typeface="微软雅黑" panose="020B0503020204020204" charset="-122"/>
                <a:sym typeface="+mn-ea"/>
              </a:rPr>
              <a:t>本文</a:t>
            </a:r>
            <a:r>
              <a:rPr lang="en-US" altLang="zh-CN" sz="1770" dirty="0">
                <a:latin typeface="微软雅黑" panose="020B0503020204020204" charset="-122"/>
                <a:ea typeface="微软雅黑" panose="020B0503020204020204" charset="-122"/>
                <a:sym typeface="+mn-ea"/>
              </a:rPr>
              <a:t>”</a:t>
            </a:r>
            <a:r>
              <a:rPr lang="zh-CN" altLang="en-US" sz="1770" dirty="0">
                <a:latin typeface="微软雅黑" panose="020B0503020204020204" charset="-122"/>
                <a:ea typeface="微软雅黑" panose="020B0503020204020204" charset="-122"/>
                <a:sym typeface="+mn-ea"/>
              </a:rPr>
              <a:t>）</a:t>
            </a:r>
            <a:endParaRPr lang="zh-CN" altLang="en-US" sz="1770" dirty="0">
              <a:latin typeface="微软雅黑" panose="020B0503020204020204" charset="-122"/>
              <a:ea typeface="微软雅黑" panose="020B0503020204020204" charset="-122"/>
              <a:sym typeface="+mn-ea"/>
            </a:endParaRPr>
          </a:p>
          <a:p>
            <a:pPr lvl="1"/>
            <a:endParaRPr lang="zh-CN" altLang="en-US" sz="1770" dirty="0">
              <a:latin typeface="微软雅黑" panose="020B0503020204020204" charset="-122"/>
              <a:ea typeface="微软雅黑" panose="020B0503020204020204" charset="-122"/>
              <a:sym typeface="+mn-ea"/>
            </a:endParaRPr>
          </a:p>
          <a:p>
            <a:pPr marL="0" lvl="0" indent="0">
              <a:buNone/>
            </a:pPr>
            <a:endParaRPr lang="zh-CN" altLang="en-US" sz="1770" b="1" dirty="0">
              <a:latin typeface="微软雅黑" panose="020B0503020204020204" charset="-122"/>
              <a:ea typeface="微软雅黑" panose="020B0503020204020204" charset="-122"/>
              <a:sym typeface="+mn-ea"/>
            </a:endParaRPr>
          </a:p>
          <a:p>
            <a:pPr lvl="0"/>
            <a:endParaRPr lang="zh-CN" altLang="en-US" sz="1770" b="1"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33832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附录（预答辩意见）</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0055" y="1567180"/>
            <a:ext cx="8264525" cy="3505200"/>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775" b="1" dirty="0">
                <a:latin typeface="微软雅黑" panose="020B0503020204020204" charset="-122"/>
                <a:ea typeface="微软雅黑" panose="020B0503020204020204" charset="-122"/>
                <a:sym typeface="+mn-ea"/>
              </a:rPr>
              <a:t>论文题目没有写清楚智能合约作用，是基于智能合约解析代码检测还是检测智能合约上的代码？</a:t>
            </a:r>
            <a:endParaRPr lang="zh-CN" altLang="en-US" sz="1775" b="1" dirty="0">
              <a:latin typeface="微软雅黑" panose="020B0503020204020204" charset="-122"/>
              <a:ea typeface="微软雅黑" panose="020B0503020204020204" charset="-122"/>
              <a:sym typeface="+mn-ea"/>
            </a:endParaRPr>
          </a:p>
          <a:p>
            <a:pPr lvl="1"/>
            <a:r>
              <a:rPr lang="zh-CN" altLang="en-US" sz="1595" dirty="0">
                <a:latin typeface="微软雅黑" panose="020B0503020204020204" charset="-122"/>
                <a:ea typeface="微软雅黑" panose="020B0503020204020204" charset="-122"/>
                <a:sym typeface="+mn-ea"/>
              </a:rPr>
              <a:t>已修改</a:t>
            </a:r>
            <a:r>
              <a:rPr lang="zh-CN" altLang="en-US" sz="1595" dirty="0">
                <a:latin typeface="微软雅黑" panose="020B0503020204020204" charset="-122"/>
                <a:ea typeface="微软雅黑" panose="020B0503020204020204" charset="-122"/>
                <a:sym typeface="+mn-ea"/>
              </a:rPr>
              <a:t>标题为“相似代码检测方法及其在问答网站智能合约代码的实证研究”</a:t>
            </a:r>
            <a:endParaRPr lang="zh-CN" altLang="en-US" sz="1595" dirty="0">
              <a:latin typeface="微软雅黑" panose="020B0503020204020204" charset="-122"/>
              <a:ea typeface="微软雅黑" panose="020B0503020204020204" charset="-122"/>
              <a:sym typeface="+mn-ea"/>
            </a:endParaRPr>
          </a:p>
          <a:p>
            <a:pPr lvl="1"/>
            <a:endParaRPr lang="zh-CN" altLang="en-US" sz="1595" dirty="0">
              <a:latin typeface="微软雅黑" panose="020B0503020204020204" charset="-122"/>
              <a:ea typeface="微软雅黑" panose="020B0503020204020204" charset="-122"/>
              <a:sym typeface="+mn-ea"/>
            </a:endParaRPr>
          </a:p>
          <a:p>
            <a:pPr lvl="0"/>
            <a:r>
              <a:rPr lang="zh-CN" altLang="en-US" sz="1770" b="1" dirty="0">
                <a:latin typeface="微软雅黑" panose="020B0503020204020204" charset="-122"/>
                <a:ea typeface="微软雅黑" panose="020B0503020204020204" charset="-122"/>
                <a:sym typeface="+mn-ea"/>
              </a:rPr>
              <a:t>相似代码匹配方法与普通代码克隆方法有什么区别与联系？</a:t>
            </a:r>
            <a:endParaRPr lang="zh-CN" altLang="en-US" sz="1770" b="1" dirty="0">
              <a:latin typeface="微软雅黑" panose="020B0503020204020204" charset="-122"/>
              <a:ea typeface="微软雅黑" panose="020B0503020204020204" charset="-122"/>
              <a:sym typeface="+mn-ea"/>
            </a:endParaRPr>
          </a:p>
          <a:p>
            <a:pPr lvl="1"/>
            <a:r>
              <a:rPr lang="zh-CN" altLang="en-US" sz="1595" dirty="0">
                <a:latin typeface="微软雅黑" panose="020B0503020204020204" charset="-122"/>
                <a:ea typeface="微软雅黑" panose="020B0503020204020204" charset="-122"/>
                <a:sym typeface="+mn-ea"/>
              </a:rPr>
              <a:t>克隆检测技术与智能合约的结合方面</a:t>
            </a:r>
            <a:r>
              <a:rPr lang="zh-CN" altLang="en-US" sz="1595" dirty="0">
                <a:latin typeface="微软雅黑" panose="020B0503020204020204" charset="-122"/>
                <a:ea typeface="微软雅黑" panose="020B0503020204020204" charset="-122"/>
                <a:sym typeface="+mn-ea"/>
              </a:rPr>
              <a:t>在第二章方法介绍进行比较与分析（P20）</a:t>
            </a:r>
            <a:endParaRPr lang="zh-CN" altLang="en-US" sz="1595" dirty="0">
              <a:latin typeface="微软雅黑" panose="020B0503020204020204" charset="-122"/>
              <a:ea typeface="微软雅黑" panose="020B0503020204020204" charset="-122"/>
              <a:sym typeface="+mn-ea"/>
            </a:endParaRPr>
          </a:p>
          <a:p>
            <a:pPr lvl="1"/>
            <a:r>
              <a:rPr lang="zh-CN" altLang="en-US" sz="1595" dirty="0">
                <a:latin typeface="微软雅黑" panose="020B0503020204020204" charset="-122"/>
                <a:ea typeface="微软雅黑" panose="020B0503020204020204" charset="-122"/>
                <a:sym typeface="+mn-ea"/>
              </a:rPr>
              <a:t>实验中与常见应用于智能合约代码克隆检测方法对比，并且分析</a:t>
            </a:r>
            <a:r>
              <a:rPr lang="zh-CN" altLang="en-US" sz="1595" dirty="0">
                <a:latin typeface="微软雅黑" panose="020B0503020204020204" charset="-122"/>
                <a:ea typeface="微软雅黑" panose="020B0503020204020204" charset="-122"/>
                <a:sym typeface="+mn-ea"/>
              </a:rPr>
              <a:t>有效原因（P45）</a:t>
            </a:r>
            <a:endParaRPr lang="zh-CN" altLang="en-US" sz="1595" dirty="0">
              <a:latin typeface="微软雅黑" panose="020B0503020204020204" charset="-122"/>
              <a:ea typeface="微软雅黑" panose="020B0503020204020204" charset="-122"/>
              <a:sym typeface="+mn-ea"/>
            </a:endParaRPr>
          </a:p>
          <a:p>
            <a:pPr lvl="1"/>
            <a:endParaRPr lang="zh-CN" altLang="en-US" sz="1595" dirty="0">
              <a:latin typeface="微软雅黑" panose="020B0503020204020204" charset="-122"/>
              <a:ea typeface="微软雅黑" panose="020B0503020204020204" charset="-122"/>
              <a:sym typeface="+mn-ea"/>
            </a:endParaRPr>
          </a:p>
          <a:p>
            <a:pPr lvl="0"/>
            <a:r>
              <a:rPr lang="zh-CN" altLang="en-US" sz="1770" b="1" dirty="0">
                <a:latin typeface="微软雅黑" panose="020B0503020204020204" charset="-122"/>
                <a:ea typeface="微软雅黑" panose="020B0503020204020204" charset="-122"/>
                <a:sym typeface="+mn-ea"/>
              </a:rPr>
              <a:t>实证研究的内容是什么？</a:t>
            </a:r>
            <a:endParaRPr lang="zh-CN" altLang="en-US" sz="1770" b="1" dirty="0">
              <a:latin typeface="微软雅黑" panose="020B0503020204020204" charset="-122"/>
              <a:ea typeface="微软雅黑" panose="020B0503020204020204" charset="-122"/>
              <a:sym typeface="+mn-ea"/>
            </a:endParaRPr>
          </a:p>
          <a:p>
            <a:pPr lvl="1"/>
            <a:r>
              <a:rPr lang="zh-CN" altLang="en-US" sz="1590" dirty="0">
                <a:latin typeface="微软雅黑" panose="020B0503020204020204" charset="-122"/>
                <a:ea typeface="微软雅黑" panose="020B0503020204020204" charset="-122"/>
                <a:sym typeface="+mn-ea"/>
              </a:rPr>
              <a:t>在第一章相关工作中增加对实证研究工作的论述（P7）</a:t>
            </a:r>
            <a:endParaRPr lang="zh-CN" altLang="en-US" sz="1590"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tretch>
            <a:fillRect/>
          </a:stretch>
        </p:blipFill>
        <p:spPr>
          <a:xfrm>
            <a:off x="471488" y="1385253"/>
            <a:ext cx="8201025" cy="4086225"/>
          </a:xfrm>
          <a:prstGeom prst="rect">
            <a:avLst/>
          </a:prstGeom>
          <a:noFill/>
          <a:ln w="9525">
            <a:noFill/>
          </a:ln>
        </p:spPr>
      </p:pic>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研究</a:t>
            </a:r>
            <a:r>
              <a:rPr lang="zh-CN" altLang="en-US" sz="2800" b="1">
                <a:latin typeface="微软雅黑" panose="020B0503020204020204" charset="-122"/>
                <a:ea typeface="微软雅黑" panose="020B0503020204020204" charset="-122"/>
                <a:cs typeface="微软雅黑" panose="020B0503020204020204" charset="-122"/>
                <a:sym typeface="+mn-ea"/>
              </a:rPr>
              <a:t>背景</a:t>
            </a:r>
            <a:endParaRPr lang="zh-CN" altLang="en-US" sz="2800" b="1" dirty="0">
              <a:solidFill>
                <a:schemeClr val="tx1">
                  <a:lumMod val="75000"/>
                  <a:lumOff val="25000"/>
                </a:schemeClr>
              </a:solidFill>
              <a:ea typeface="华文楷体" panose="02010600040101010101" pitchFamily="2" charset="-122"/>
            </a:endParaRPr>
          </a:p>
        </p:txBody>
      </p:sp>
      <p:sp>
        <p:nvSpPr>
          <p:cNvPr id="5" name="矩形 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461645" y="5612765"/>
            <a:ext cx="8417560" cy="53975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Clr>
                <a:srgbClr val="255D66"/>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代码片段</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可能</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存在</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安全性与高效性</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问题</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8940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引用</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0055" y="1567180"/>
            <a:ext cx="8264525" cy="515683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marL="0" lvl="0" indent="0">
              <a:buNone/>
            </a:pPr>
            <a:r>
              <a:rPr lang="en-US" altLang="zh-CN" sz="1200" dirty="0">
                <a:latin typeface="微软雅黑" panose="020B0503020204020204" charset="-122"/>
                <a:ea typeface="微软雅黑" panose="020B0503020204020204" charset="-122"/>
                <a:sym typeface="+mn-ea"/>
              </a:rPr>
              <a:t>[1] </a:t>
            </a:r>
            <a:r>
              <a:rPr lang="zh-CN" altLang="en-US" sz="1200" dirty="0">
                <a:latin typeface="微软雅黑" panose="020B0503020204020204" charset="-122"/>
                <a:ea typeface="微软雅黑" panose="020B0503020204020204" charset="-122"/>
                <a:sym typeface="+mn-ea"/>
              </a:rPr>
              <a:t>F. Fischer et al., "Stack Overflow Considered Harmful? The Impact of Copy&amp;Paste on Android Application </a:t>
            </a:r>
            <a:r>
              <a:rPr lang="en-US" altLang="zh-CN" sz="1200" dirty="0">
                <a:latin typeface="微软雅黑" panose="020B0503020204020204" charset="-122"/>
                <a:ea typeface="微软雅黑" panose="020B0503020204020204" charset="-122"/>
                <a:sym typeface="+mn-ea"/>
              </a:rPr>
              <a:t>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a:t>
            </a:r>
            <a:r>
              <a:rPr lang="zh-CN" altLang="en-US" sz="1200" dirty="0">
                <a:latin typeface="微软雅黑" panose="020B0503020204020204" charset="-122"/>
                <a:ea typeface="微软雅黑" panose="020B0503020204020204" charset="-122"/>
                <a:sym typeface="+mn-ea"/>
              </a:rPr>
              <a:t>Security," 2017 IEEE Symposium on</a:t>
            </a:r>
            <a:r>
              <a:rPr lang="en-US" altLang="zh-CN" sz="1200" dirty="0">
                <a:latin typeface="微软雅黑" panose="020B0503020204020204" charset="-122"/>
                <a:ea typeface="微软雅黑" panose="020B0503020204020204" charset="-122"/>
                <a:sym typeface="+mn-ea"/>
              </a:rPr>
              <a:t> </a:t>
            </a:r>
            <a:r>
              <a:rPr lang="zh-CN" altLang="en-US" sz="1200" dirty="0">
                <a:latin typeface="微软雅黑" panose="020B0503020204020204" charset="-122"/>
                <a:ea typeface="微软雅黑" panose="020B0503020204020204" charset="-122"/>
                <a:sym typeface="+mn-ea"/>
              </a:rPr>
              <a:t>Security and Privacy (SP), 2017, pp. 121-136.</a:t>
            </a:r>
            <a:endParaRPr lang="zh-CN" altLang="en-US" sz="1200" dirty="0">
              <a:latin typeface="微软雅黑" panose="020B0503020204020204" charset="-122"/>
              <a:ea typeface="微软雅黑" panose="020B0503020204020204" charset="-122"/>
              <a:sym typeface="+mn-ea"/>
            </a:endParaRPr>
          </a:p>
          <a:p>
            <a:pPr marL="0" lvl="0" indent="0" fontAlgn="auto">
              <a:buNone/>
            </a:pPr>
            <a:r>
              <a:rPr lang="en-US" altLang="zh-CN" sz="1200" dirty="0">
                <a:latin typeface="微软雅黑" panose="020B0503020204020204" charset="-122"/>
                <a:ea typeface="微软雅黑" panose="020B0503020204020204" charset="-122"/>
                <a:sym typeface="+mn-ea"/>
              </a:rPr>
              <a:t>[2] Verdi, Morteza, et al. "An empirical study of c++ vulnerabilities in crowd-sourced code    examples." IEEE</a:t>
            </a:r>
            <a:endParaRPr lang="en-US" altLang="zh-CN" sz="1200" dirty="0">
              <a:latin typeface="微软雅黑" panose="020B0503020204020204" charset="-122"/>
              <a:ea typeface="微软雅黑" panose="020B0503020204020204" charset="-122"/>
              <a:sym typeface="+mn-ea"/>
            </a:endParaRPr>
          </a:p>
          <a:p>
            <a:pPr marL="0" lvl="0" indent="0" fontAlgn="auto">
              <a:buNone/>
            </a:pPr>
            <a:r>
              <a:rPr lang="en-US" altLang="zh-CN" sz="1200" dirty="0">
                <a:latin typeface="微软雅黑" panose="020B0503020204020204" charset="-122"/>
                <a:ea typeface="微软雅黑" panose="020B0503020204020204" charset="-122"/>
                <a:sym typeface="+mn-ea"/>
              </a:rPr>
              <a:t>     Transactions on Software Engineering (2020).</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[3]Hyunji Hong, Seunghoon Woo, and Heejo Lee. 2021. Dicos: Discovering Insecure Code Snippets from Stack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Overflow Posts by Leveraging User Discussions. In Annual Computer Security Applications Conference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(ACSAC). Association for Computing Machinery, New York, NY, USA, 194–206.</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[4] João F. Ferreira, Pedro Cruz, Thomas Durieux, and Rui Abreu. 2020. SmartBugs: a framework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to analyze solidity smart contracts. In Proceedings of the 35th IEEE/ACM International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Conference on Automated Software Engineering (ASE '20). New York, NY, USA, 1349–1352.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[5] Mueller B. Smashing ethereum smart contracts for fun and real profit[C]//9th Annual HITB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Security Conference. 2018:54-55.</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[6] Feist J, Grieco G, Groce A. Slither: a static analysis framework for smart contracts[C]//Proceedings of the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2nd International Workshop on Emerging Trends in Software Engineering for Blockchain. IEEE / ACM,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2019:8-15.</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[7] </a:t>
            </a:r>
            <a:r>
              <a:rPr lang="en-US" altLang="zh-CN" sz="1200" dirty="0">
                <a:latin typeface="微软雅黑" panose="020B0503020204020204" charset="-122"/>
                <a:ea typeface="微软雅黑" panose="020B0503020204020204" charset="-122"/>
                <a:sym typeface="+mn-ea"/>
              </a:rPr>
              <a:t>Luu L, Chu D, Olickel H, et al. Making smart contracts smarter[C]//Proceedings of the 2016 Conference on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Computer and Communications Security. ACM, 2016:254-269.</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[8]</a:t>
            </a:r>
            <a:r>
              <a:rPr lang="en-US" altLang="zh-CN" sz="1200" dirty="0">
                <a:latin typeface="微软雅黑" panose="020B0503020204020204" charset="-122"/>
                <a:ea typeface="微软雅黑" panose="020B0503020204020204" charset="-122"/>
                <a:sym typeface="+mn-ea"/>
              </a:rPr>
              <a:t>Torres C F, Schütte J, State R. Osiris: Hunting for integer bugs in ethereum smart contracts[C]//Proceedings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of the 34th Annual Computer Security Applications Conference. ACM, 2018:664-676.</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[9] </a:t>
            </a:r>
            <a:r>
              <a:rPr lang="en-US" altLang="zh-CN" sz="1200" dirty="0">
                <a:latin typeface="微软雅黑" panose="020B0503020204020204" charset="-122"/>
                <a:ea typeface="微软雅黑" panose="020B0503020204020204" charset="-122"/>
                <a:sym typeface="+mn-ea"/>
              </a:rPr>
              <a:t>Chen T, Feng Y, Li Z, et al. Gaschecker: Scalable analysis for discovering gas-inefficient smart contracts[J]. </a:t>
            </a:r>
            <a:endParaRPr lang="en-US" altLang="zh-CN" sz="1200" dirty="0">
              <a:latin typeface="微软雅黑" panose="020B0503020204020204" charset="-122"/>
              <a:ea typeface="微软雅黑" panose="020B0503020204020204" charset="-122"/>
              <a:sym typeface="+mn-ea"/>
            </a:endParaRPr>
          </a:p>
          <a:p>
            <a:pPr marL="0" lvl="0" indent="0">
              <a:buNone/>
            </a:pPr>
            <a:r>
              <a:rPr lang="en-US" altLang="zh-CN" sz="1200" dirty="0">
                <a:latin typeface="微软雅黑" panose="020B0503020204020204" charset="-122"/>
                <a:ea typeface="微软雅黑" panose="020B0503020204020204" charset="-122"/>
                <a:sym typeface="+mn-ea"/>
              </a:rPr>
              <a:t>     IEEE Trans. Emerg. Top. Comput., 2021, 9(3):1433-1448.</a:t>
            </a:r>
            <a:endParaRPr lang="en-US" altLang="zh-CN" sz="1200" dirty="0">
              <a:latin typeface="微软雅黑" panose="020B0503020204020204" charset="-122"/>
              <a:ea typeface="微软雅黑" panose="020B0503020204020204" charset="-122"/>
              <a:sym typeface="+mn-ea"/>
            </a:endParaRPr>
          </a:p>
          <a:p>
            <a:pPr marL="0" lvl="0" algn="l">
              <a:buSzTx/>
              <a:buNone/>
            </a:pPr>
            <a:r>
              <a:rPr lang="en-US" altLang="zh-CN" sz="1200" dirty="0">
                <a:latin typeface="微软雅黑" panose="020B0503020204020204" charset="-122"/>
                <a:ea typeface="微软雅黑" panose="020B0503020204020204" charset="-122"/>
                <a:sym typeface="+mn-ea"/>
              </a:rPr>
              <a:t>[10]T. Chen, X. Li, X. Luo, and X. Zhang. Under-optimized smart con_x0002_tracts devour your money. In 2017 IEEE </a:t>
            </a:r>
            <a:endParaRPr lang="en-US" altLang="zh-CN" sz="1200" dirty="0">
              <a:latin typeface="微软雅黑" panose="020B0503020204020204" charset="-122"/>
              <a:ea typeface="微软雅黑" panose="020B0503020204020204" charset="-122"/>
              <a:sym typeface="+mn-ea"/>
            </a:endParaRPr>
          </a:p>
          <a:p>
            <a:pPr marL="0" lvl="0" algn="l">
              <a:buSzTx/>
              <a:buNone/>
            </a:pPr>
            <a:r>
              <a:rPr lang="en-US" altLang="zh-CN" sz="1200" dirty="0">
                <a:latin typeface="微软雅黑" panose="020B0503020204020204" charset="-122"/>
                <a:ea typeface="微软雅黑" panose="020B0503020204020204" charset="-122"/>
                <a:sym typeface="+mn-ea"/>
              </a:rPr>
              <a:t>      24th International Confer_x0002_ence on Software Analysis, Evolution and Reengineering (SANER) Feb. 2017,  </a:t>
            </a:r>
            <a:endParaRPr lang="en-US" altLang="zh-CN" sz="1200" dirty="0">
              <a:latin typeface="微软雅黑" panose="020B0503020204020204" charset="-122"/>
              <a:ea typeface="微软雅黑" panose="020B0503020204020204" charset="-122"/>
              <a:sym typeface="+mn-ea"/>
            </a:endParaRPr>
          </a:p>
          <a:p>
            <a:pPr marL="0" lvl="0" algn="l">
              <a:buSzTx/>
              <a:buNone/>
            </a:pPr>
            <a:r>
              <a:rPr lang="en-US" altLang="zh-CN" sz="1200" dirty="0">
                <a:latin typeface="微软雅黑" panose="020B0503020204020204" charset="-122"/>
                <a:ea typeface="微软雅黑" panose="020B0503020204020204" charset="-122"/>
                <a:sym typeface="+mn-ea"/>
              </a:rPr>
              <a:t>      pp.442-446.</a:t>
            </a:r>
            <a:endParaRPr lang="en-US" altLang="zh-CN" sz="1200" dirty="0">
              <a:latin typeface="微软雅黑" panose="020B0503020204020204" charset="-122"/>
              <a:ea typeface="微软雅黑" panose="020B0503020204020204" charset="-122"/>
              <a:sym typeface="+mn-ea"/>
            </a:endParaRPr>
          </a:p>
          <a:p>
            <a:pPr lvl="0"/>
            <a:endParaRPr lang="zh-CN" altLang="en-US" sz="1200" b="1"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8940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引用</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0055" y="1567180"/>
            <a:ext cx="8264525" cy="252285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marL="0" lvl="0" indent="0">
              <a:buNone/>
            </a:pPr>
            <a:r>
              <a:rPr lang="en-US" sz="1200" dirty="0">
                <a:latin typeface="微软雅黑" panose="020B0503020204020204" charset="-122"/>
                <a:ea typeface="微软雅黑" panose="020B0503020204020204" charset="-122"/>
                <a:sym typeface="+mn-ea"/>
              </a:rPr>
              <a:t>[11]</a:t>
            </a:r>
            <a:r>
              <a:rPr sz="1200" dirty="0">
                <a:latin typeface="微软雅黑" panose="020B0503020204020204" charset="-122"/>
                <a:ea typeface="微软雅黑" panose="020B0503020204020204" charset="-122"/>
                <a:sym typeface="+mn-ea"/>
              </a:rPr>
              <a:t>T. Chen, Z. Li, H. Zhou, J. Chen, X. Luo, X. Li, and X. Zhang. To_x0002_wards saving money in using smart</a:t>
            </a:r>
            <a:r>
              <a:rPr lang="en-US" sz="1200" dirty="0">
                <a:latin typeface="微软雅黑" panose="020B0503020204020204" charset="-122"/>
                <a:ea typeface="微软雅黑" panose="020B0503020204020204" charset="-122"/>
                <a:sym typeface="+mn-ea"/>
              </a:rPr>
              <a:t>   </a:t>
            </a:r>
            <a:endParaRPr lang="en-US" sz="1200" dirty="0">
              <a:latin typeface="微软雅黑" panose="020B0503020204020204" charset="-122"/>
              <a:ea typeface="微软雅黑" panose="020B0503020204020204" charset="-122"/>
              <a:sym typeface="+mn-ea"/>
            </a:endParaRPr>
          </a:p>
          <a:p>
            <a:pPr marL="0" lvl="0" indent="0">
              <a:buNone/>
            </a:pP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contracts. In 2018 IEEE/ACM 40th International Conference on Software Engineering: New Ideas and</a:t>
            </a:r>
            <a:r>
              <a:rPr lang="en-US" sz="1200" dirty="0">
                <a:latin typeface="微软雅黑" panose="020B0503020204020204" charset="-122"/>
                <a:ea typeface="微软雅黑" panose="020B0503020204020204" charset="-122"/>
                <a:sym typeface="+mn-ea"/>
              </a:rPr>
              <a:t>  </a:t>
            </a:r>
            <a:endParaRPr lang="en-US" sz="1200" dirty="0">
              <a:latin typeface="微软雅黑" panose="020B0503020204020204" charset="-122"/>
              <a:ea typeface="微软雅黑" panose="020B0503020204020204" charset="-122"/>
              <a:sym typeface="+mn-ea"/>
            </a:endParaRPr>
          </a:p>
          <a:p>
            <a:pPr marL="0" lvl="0" indent="0">
              <a:buNone/>
            </a:pP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Emerging Technologies Results (ICSE-NIER), Jun. 2018, pp.81- 84.</a:t>
            </a:r>
            <a:endParaRPr sz="1200" dirty="0">
              <a:latin typeface="微软雅黑" panose="020B0503020204020204" charset="-122"/>
              <a:ea typeface="微软雅黑" panose="020B0503020204020204" charset="-122"/>
              <a:sym typeface="+mn-ea"/>
            </a:endParaRPr>
          </a:p>
          <a:p>
            <a:pPr marL="0" lvl="0" indent="0">
              <a:buNone/>
            </a:pPr>
            <a:r>
              <a:rPr lang="en-US" sz="1200" dirty="0">
                <a:latin typeface="微软雅黑" panose="020B0503020204020204" charset="-122"/>
                <a:ea typeface="微软雅黑" panose="020B0503020204020204" charset="-122"/>
                <a:sym typeface="+mn-ea"/>
              </a:rPr>
              <a:t>[12]</a:t>
            </a:r>
            <a:r>
              <a:rPr sz="1200" dirty="0">
                <a:latin typeface="微软雅黑" panose="020B0503020204020204" charset="-122"/>
                <a:ea typeface="微软雅黑" panose="020B0503020204020204" charset="-122"/>
                <a:sym typeface="+mn-ea"/>
              </a:rPr>
              <a:t>J. Correas, P. Gordillo, and G. Rom´an-D´ıez. Static profiling and</a:t>
            </a: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optimization of ethereum smart contracts</a:t>
            </a:r>
            <a:r>
              <a:rPr lang="en-US" sz="1200" dirty="0">
                <a:latin typeface="微软雅黑" panose="020B0503020204020204" charset="-122"/>
                <a:ea typeface="微软雅黑" panose="020B0503020204020204" charset="-122"/>
                <a:sym typeface="+mn-ea"/>
              </a:rPr>
              <a:t> </a:t>
            </a:r>
            <a:endParaRPr lang="en-US" sz="1200" dirty="0">
              <a:latin typeface="微软雅黑" panose="020B0503020204020204" charset="-122"/>
              <a:ea typeface="微软雅黑" panose="020B0503020204020204" charset="-122"/>
              <a:sym typeface="+mn-ea"/>
            </a:endParaRPr>
          </a:p>
          <a:p>
            <a:pPr marL="0" lvl="0" indent="0">
              <a:buNone/>
            </a:pP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using resource anal_x0002_ysis. IEEE Access, 2021, 9: 25495-25507.</a:t>
            </a:r>
            <a:endParaRPr sz="1200" dirty="0">
              <a:latin typeface="微软雅黑" panose="020B0503020204020204" charset="-122"/>
              <a:ea typeface="微软雅黑" panose="020B0503020204020204" charset="-122"/>
              <a:sym typeface="+mn-ea"/>
            </a:endParaRPr>
          </a:p>
          <a:p>
            <a:pPr marL="0" lvl="0" indent="0">
              <a:buNone/>
            </a:pPr>
            <a:r>
              <a:rPr lang="en-US" sz="1200" dirty="0">
                <a:latin typeface="微软雅黑" panose="020B0503020204020204" charset="-122"/>
                <a:ea typeface="微软雅黑" panose="020B0503020204020204" charset="-122"/>
                <a:sym typeface="+mn-ea"/>
              </a:rPr>
              <a:t>[13]</a:t>
            </a:r>
            <a:r>
              <a:rPr sz="1200" dirty="0">
                <a:latin typeface="微软雅黑" panose="020B0503020204020204" charset="-122"/>
                <a:ea typeface="微软雅黑" panose="020B0503020204020204" charset="-122"/>
                <a:sym typeface="+mn-ea"/>
              </a:rPr>
              <a:t>T. Chen, X. Li, X. Luo, and X. Zhang. Under-optimized smart con_x0002_tracts devour your money. In 2017 IEEE</a:t>
            </a:r>
            <a:endParaRPr sz="1200" dirty="0">
              <a:latin typeface="微软雅黑" panose="020B0503020204020204" charset="-122"/>
              <a:ea typeface="微软雅黑" panose="020B0503020204020204" charset="-122"/>
              <a:sym typeface="+mn-ea"/>
            </a:endParaRPr>
          </a:p>
          <a:p>
            <a:pPr marL="0" lvl="0" indent="0">
              <a:buNone/>
            </a:pP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24th International Conference on Software Analysis, Evolution and Reengineering (SANER),</a:t>
            </a:r>
            <a:endParaRPr sz="1200" dirty="0">
              <a:latin typeface="微软雅黑" panose="020B0503020204020204" charset="-122"/>
              <a:ea typeface="微软雅黑" panose="020B0503020204020204" charset="-122"/>
              <a:sym typeface="+mn-ea"/>
            </a:endParaRPr>
          </a:p>
          <a:p>
            <a:pPr marL="0" lvl="0" indent="0">
              <a:buNone/>
            </a:pPr>
            <a:r>
              <a:rPr lang="en-US" sz="1200" dirty="0">
                <a:latin typeface="微软雅黑" panose="020B0503020204020204" charset="-122"/>
                <a:ea typeface="微软雅黑" panose="020B0503020204020204" charset="-122"/>
                <a:sym typeface="+mn-ea"/>
              </a:rPr>
              <a:t>[14]</a:t>
            </a:r>
            <a:r>
              <a:rPr sz="1200" dirty="0">
                <a:latin typeface="微软雅黑" panose="020B0503020204020204" charset="-122"/>
                <a:ea typeface="微软雅黑" panose="020B0503020204020204" charset="-122"/>
                <a:sym typeface="+mn-ea"/>
              </a:rPr>
              <a:t>Kong Q, Wang Z, Huang Y, et al. Characterizing and detecting gas-inefficient patterns in smart</a:t>
            </a:r>
            <a:endParaRPr sz="1200" dirty="0">
              <a:latin typeface="微软雅黑" panose="020B0503020204020204" charset="-122"/>
              <a:ea typeface="微软雅黑" panose="020B0503020204020204" charset="-122"/>
              <a:sym typeface="+mn-ea"/>
            </a:endParaRPr>
          </a:p>
          <a:p>
            <a:pPr marL="0" lvl="0" indent="0">
              <a:buNone/>
            </a:pP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contracts[J]. J. Comput. Sci. Technol., 2022, 37(1):67-82.</a:t>
            </a:r>
            <a:endParaRPr sz="1200" dirty="0">
              <a:latin typeface="微软雅黑" panose="020B0503020204020204" charset="-122"/>
              <a:ea typeface="微软雅黑" panose="020B0503020204020204" charset="-122"/>
              <a:sym typeface="+mn-ea"/>
            </a:endParaRPr>
          </a:p>
          <a:p>
            <a:pPr marL="0" lvl="0" indent="0">
              <a:buNone/>
            </a:pPr>
            <a:r>
              <a:rPr lang="en-US" sz="1200" dirty="0">
                <a:latin typeface="微软雅黑" panose="020B0503020204020204" charset="-122"/>
                <a:ea typeface="微软雅黑" panose="020B0503020204020204" charset="-122"/>
                <a:sym typeface="+mn-ea"/>
              </a:rPr>
              <a:t>[15]</a:t>
            </a:r>
            <a:r>
              <a:rPr sz="1200" dirty="0">
                <a:latin typeface="微软雅黑" panose="020B0503020204020204" charset="-122"/>
                <a:ea typeface="微软雅黑" panose="020B0503020204020204" charset="-122"/>
                <a:sym typeface="+mn-ea"/>
              </a:rPr>
              <a:t>N. Grech, M. Kong, A. Jurisevic, L. Brent, B. Scholz, and Y.Smaragdakis. Madmax: Surviving out-ofgas </a:t>
            </a:r>
            <a:endParaRPr sz="1200" dirty="0">
              <a:latin typeface="微软雅黑" panose="020B0503020204020204" charset="-122"/>
              <a:ea typeface="微软雅黑" panose="020B0503020204020204" charset="-122"/>
              <a:sym typeface="+mn-ea"/>
            </a:endParaRPr>
          </a:p>
          <a:p>
            <a:pPr marL="0" lvl="0" indent="0">
              <a:buNone/>
            </a:pPr>
            <a:r>
              <a:rPr sz="1200" dirty="0">
                <a:latin typeface="微软雅黑" panose="020B0503020204020204" charset="-122"/>
                <a:ea typeface="微软雅黑" panose="020B0503020204020204" charset="-122"/>
                <a:sym typeface="+mn-ea"/>
              </a:rPr>
              <a:t> </a:t>
            </a: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conditions in ethereum</a:t>
            </a: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smart contracts. In Proceedings of the ACM on Programming Lan_x0002_guages </a:t>
            </a:r>
            <a:endParaRPr sz="1200" dirty="0">
              <a:latin typeface="微软雅黑" panose="020B0503020204020204" charset="-122"/>
              <a:ea typeface="微软雅黑" panose="020B0503020204020204" charset="-122"/>
              <a:sym typeface="+mn-ea"/>
            </a:endParaRPr>
          </a:p>
          <a:p>
            <a:pPr marL="0" lvl="0" indent="0">
              <a:buNone/>
            </a:pPr>
            <a:r>
              <a:rPr sz="1200" dirty="0">
                <a:latin typeface="微软雅黑" panose="020B0503020204020204" charset="-122"/>
                <a:ea typeface="微软雅黑" panose="020B0503020204020204" charset="-122"/>
                <a:sym typeface="+mn-ea"/>
              </a:rPr>
              <a:t> </a:t>
            </a:r>
            <a:r>
              <a:rPr lang="en-US" sz="1200" dirty="0">
                <a:latin typeface="微软雅黑" panose="020B0503020204020204" charset="-122"/>
                <a:ea typeface="微软雅黑" panose="020B0503020204020204" charset="-122"/>
                <a:sym typeface="+mn-ea"/>
              </a:rPr>
              <a:t>     </a:t>
            </a:r>
            <a:r>
              <a:rPr sz="1200" dirty="0">
                <a:latin typeface="微软雅黑" panose="020B0503020204020204" charset="-122"/>
                <a:ea typeface="微软雅黑" panose="020B0503020204020204" charset="-122"/>
                <a:sym typeface="+mn-ea"/>
              </a:rPr>
              <a:t>(OOPSLA), Oct. 2018, pp.1-27.</a:t>
            </a:r>
            <a:endParaRPr sz="1200"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矩形 103"/>
          <p:cNvSpPr/>
          <p:nvPr/>
        </p:nvSpPr>
        <p:spPr>
          <a:xfrm>
            <a:off x="8809550" y="2006245"/>
            <a:ext cx="334449" cy="17298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433"/>
          <p:cNvGrpSpPr/>
          <p:nvPr/>
        </p:nvGrpSpPr>
        <p:grpSpPr bwMode="auto">
          <a:xfrm>
            <a:off x="339101" y="1026198"/>
            <a:ext cx="8422105" cy="4181275"/>
            <a:chOff x="2359" y="2311"/>
            <a:chExt cx="3394" cy="1685"/>
          </a:xfrm>
          <a:solidFill>
            <a:schemeClr val="bg1">
              <a:lumMod val="95000"/>
            </a:schemeClr>
          </a:solidFill>
        </p:grpSpPr>
        <p:sp>
          <p:nvSpPr>
            <p:cNvPr id="3" name="Freeform 434"/>
            <p:cNvSpPr/>
            <p:nvPr/>
          </p:nvSpPr>
          <p:spPr bwMode="auto">
            <a:xfrm>
              <a:off x="3401" y="2311"/>
              <a:ext cx="446" cy="239"/>
            </a:xfrm>
            <a:custGeom>
              <a:avLst/>
              <a:gdLst>
                <a:gd name="T0" fmla="*/ 369 w 446"/>
                <a:gd name="T1" fmla="*/ 3 h 239"/>
                <a:gd name="T2" fmla="*/ 360 w 446"/>
                <a:gd name="T3" fmla="*/ 7 h 239"/>
                <a:gd name="T4" fmla="*/ 387 w 446"/>
                <a:gd name="T5" fmla="*/ 10 h 239"/>
                <a:gd name="T6" fmla="*/ 386 w 446"/>
                <a:gd name="T7" fmla="*/ 13 h 239"/>
                <a:gd name="T8" fmla="*/ 360 w 446"/>
                <a:gd name="T9" fmla="*/ 16 h 239"/>
                <a:gd name="T10" fmla="*/ 364 w 446"/>
                <a:gd name="T11" fmla="*/ 20 h 239"/>
                <a:gd name="T12" fmla="*/ 406 w 446"/>
                <a:gd name="T13" fmla="*/ 13 h 239"/>
                <a:gd name="T14" fmla="*/ 444 w 446"/>
                <a:gd name="T15" fmla="*/ 14 h 239"/>
                <a:gd name="T16" fmla="*/ 442 w 446"/>
                <a:gd name="T17" fmla="*/ 22 h 239"/>
                <a:gd name="T18" fmla="*/ 412 w 446"/>
                <a:gd name="T19" fmla="*/ 24 h 239"/>
                <a:gd name="T20" fmla="*/ 387 w 446"/>
                <a:gd name="T21" fmla="*/ 34 h 239"/>
                <a:gd name="T22" fmla="*/ 376 w 446"/>
                <a:gd name="T23" fmla="*/ 46 h 239"/>
                <a:gd name="T24" fmla="*/ 389 w 446"/>
                <a:gd name="T25" fmla="*/ 54 h 239"/>
                <a:gd name="T26" fmla="*/ 376 w 446"/>
                <a:gd name="T27" fmla="*/ 57 h 239"/>
                <a:gd name="T28" fmla="*/ 364 w 446"/>
                <a:gd name="T29" fmla="*/ 63 h 239"/>
                <a:gd name="T30" fmla="*/ 376 w 446"/>
                <a:gd name="T31" fmla="*/ 67 h 239"/>
                <a:gd name="T32" fmla="*/ 376 w 446"/>
                <a:gd name="T33" fmla="*/ 73 h 239"/>
                <a:gd name="T34" fmla="*/ 386 w 446"/>
                <a:gd name="T35" fmla="*/ 76 h 239"/>
                <a:gd name="T36" fmla="*/ 367 w 446"/>
                <a:gd name="T37" fmla="*/ 79 h 239"/>
                <a:gd name="T38" fmla="*/ 359 w 446"/>
                <a:gd name="T39" fmla="*/ 89 h 239"/>
                <a:gd name="T40" fmla="*/ 340 w 446"/>
                <a:gd name="T41" fmla="*/ 96 h 239"/>
                <a:gd name="T42" fmla="*/ 337 w 446"/>
                <a:gd name="T43" fmla="*/ 107 h 239"/>
                <a:gd name="T44" fmla="*/ 337 w 446"/>
                <a:gd name="T45" fmla="*/ 110 h 239"/>
                <a:gd name="T46" fmla="*/ 339 w 446"/>
                <a:gd name="T47" fmla="*/ 120 h 239"/>
                <a:gd name="T48" fmla="*/ 307 w 446"/>
                <a:gd name="T49" fmla="*/ 113 h 239"/>
                <a:gd name="T50" fmla="*/ 303 w 446"/>
                <a:gd name="T51" fmla="*/ 119 h 239"/>
                <a:gd name="T52" fmla="*/ 297 w 446"/>
                <a:gd name="T53" fmla="*/ 124 h 239"/>
                <a:gd name="T54" fmla="*/ 329 w 446"/>
                <a:gd name="T55" fmla="*/ 127 h 239"/>
                <a:gd name="T56" fmla="*/ 306 w 446"/>
                <a:gd name="T57" fmla="*/ 140 h 239"/>
                <a:gd name="T58" fmla="*/ 263 w 446"/>
                <a:gd name="T59" fmla="*/ 149 h 239"/>
                <a:gd name="T60" fmla="*/ 219 w 446"/>
                <a:gd name="T61" fmla="*/ 171 h 239"/>
                <a:gd name="T62" fmla="*/ 176 w 446"/>
                <a:gd name="T63" fmla="*/ 179 h 239"/>
                <a:gd name="T64" fmla="*/ 160 w 446"/>
                <a:gd name="T65" fmla="*/ 197 h 239"/>
                <a:gd name="T66" fmla="*/ 137 w 446"/>
                <a:gd name="T67" fmla="*/ 216 h 239"/>
                <a:gd name="T68" fmla="*/ 112 w 446"/>
                <a:gd name="T69" fmla="*/ 239 h 239"/>
                <a:gd name="T70" fmla="*/ 87 w 446"/>
                <a:gd name="T71" fmla="*/ 230 h 239"/>
                <a:gd name="T72" fmla="*/ 67 w 446"/>
                <a:gd name="T73" fmla="*/ 196 h 239"/>
                <a:gd name="T74" fmla="*/ 73 w 446"/>
                <a:gd name="T75" fmla="*/ 187 h 239"/>
                <a:gd name="T76" fmla="*/ 66 w 446"/>
                <a:gd name="T77" fmla="*/ 190 h 239"/>
                <a:gd name="T78" fmla="*/ 76 w 446"/>
                <a:gd name="T79" fmla="*/ 149 h 239"/>
                <a:gd name="T80" fmla="*/ 86 w 446"/>
                <a:gd name="T81" fmla="*/ 151 h 239"/>
                <a:gd name="T82" fmla="*/ 90 w 446"/>
                <a:gd name="T83" fmla="*/ 147 h 239"/>
                <a:gd name="T84" fmla="*/ 107 w 446"/>
                <a:gd name="T85" fmla="*/ 133 h 239"/>
                <a:gd name="T86" fmla="*/ 96 w 446"/>
                <a:gd name="T87" fmla="*/ 110 h 239"/>
                <a:gd name="T88" fmla="*/ 83 w 446"/>
                <a:gd name="T89" fmla="*/ 103 h 239"/>
                <a:gd name="T90" fmla="*/ 90 w 446"/>
                <a:gd name="T91" fmla="*/ 89 h 239"/>
                <a:gd name="T92" fmla="*/ 77 w 446"/>
                <a:gd name="T93" fmla="*/ 67 h 239"/>
                <a:gd name="T94" fmla="*/ 29 w 446"/>
                <a:gd name="T95" fmla="*/ 64 h 239"/>
                <a:gd name="T96" fmla="*/ 12 w 446"/>
                <a:gd name="T97" fmla="*/ 59 h 239"/>
                <a:gd name="T98" fmla="*/ 28 w 446"/>
                <a:gd name="T99" fmla="*/ 56 h 239"/>
                <a:gd name="T100" fmla="*/ 39 w 446"/>
                <a:gd name="T101" fmla="*/ 56 h 239"/>
                <a:gd name="T102" fmla="*/ 25 w 446"/>
                <a:gd name="T103" fmla="*/ 52 h 239"/>
                <a:gd name="T104" fmla="*/ 6 w 446"/>
                <a:gd name="T105" fmla="*/ 50 h 239"/>
                <a:gd name="T106" fmla="*/ 2 w 446"/>
                <a:gd name="T107" fmla="*/ 44 h 239"/>
                <a:gd name="T108" fmla="*/ 23 w 446"/>
                <a:gd name="T109" fmla="*/ 37 h 239"/>
                <a:gd name="T110" fmla="*/ 59 w 446"/>
                <a:gd name="T111" fmla="*/ 36 h 239"/>
                <a:gd name="T112" fmla="*/ 67 w 446"/>
                <a:gd name="T113" fmla="*/ 24 h 239"/>
                <a:gd name="T114" fmla="*/ 123 w 446"/>
                <a:gd name="T115" fmla="*/ 17 h 239"/>
                <a:gd name="T116" fmla="*/ 166 w 446"/>
                <a:gd name="T117" fmla="*/ 14 h 239"/>
                <a:gd name="T118" fmla="*/ 220 w 446"/>
                <a:gd name="T119" fmla="*/ 10 h 239"/>
                <a:gd name="T120" fmla="*/ 293 w 446"/>
                <a:gd name="T121" fmla="*/ 4 h 239"/>
                <a:gd name="T122" fmla="*/ 326 w 446"/>
                <a:gd name="T123"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6" h="239">
                  <a:moveTo>
                    <a:pt x="332" y="0"/>
                  </a:moveTo>
                  <a:lnTo>
                    <a:pt x="350" y="2"/>
                  </a:lnTo>
                  <a:lnTo>
                    <a:pt x="369" y="3"/>
                  </a:lnTo>
                  <a:lnTo>
                    <a:pt x="370" y="4"/>
                  </a:lnTo>
                  <a:lnTo>
                    <a:pt x="370" y="6"/>
                  </a:lnTo>
                  <a:lnTo>
                    <a:pt x="360" y="7"/>
                  </a:lnTo>
                  <a:lnTo>
                    <a:pt x="352" y="9"/>
                  </a:lnTo>
                  <a:lnTo>
                    <a:pt x="370" y="9"/>
                  </a:lnTo>
                  <a:lnTo>
                    <a:pt x="387" y="10"/>
                  </a:lnTo>
                  <a:lnTo>
                    <a:pt x="387" y="10"/>
                  </a:lnTo>
                  <a:lnTo>
                    <a:pt x="387" y="12"/>
                  </a:lnTo>
                  <a:lnTo>
                    <a:pt x="386" y="13"/>
                  </a:lnTo>
                  <a:lnTo>
                    <a:pt x="383" y="14"/>
                  </a:lnTo>
                  <a:lnTo>
                    <a:pt x="372" y="14"/>
                  </a:lnTo>
                  <a:lnTo>
                    <a:pt x="360" y="16"/>
                  </a:lnTo>
                  <a:lnTo>
                    <a:pt x="360" y="17"/>
                  </a:lnTo>
                  <a:lnTo>
                    <a:pt x="360" y="20"/>
                  </a:lnTo>
                  <a:lnTo>
                    <a:pt x="364" y="20"/>
                  </a:lnTo>
                  <a:lnTo>
                    <a:pt x="367" y="20"/>
                  </a:lnTo>
                  <a:lnTo>
                    <a:pt x="386" y="16"/>
                  </a:lnTo>
                  <a:lnTo>
                    <a:pt x="406" y="13"/>
                  </a:lnTo>
                  <a:lnTo>
                    <a:pt x="426" y="12"/>
                  </a:lnTo>
                  <a:lnTo>
                    <a:pt x="444" y="13"/>
                  </a:lnTo>
                  <a:lnTo>
                    <a:pt x="444" y="14"/>
                  </a:lnTo>
                  <a:lnTo>
                    <a:pt x="446" y="16"/>
                  </a:lnTo>
                  <a:lnTo>
                    <a:pt x="444" y="19"/>
                  </a:lnTo>
                  <a:lnTo>
                    <a:pt x="442" y="22"/>
                  </a:lnTo>
                  <a:lnTo>
                    <a:pt x="432" y="22"/>
                  </a:lnTo>
                  <a:lnTo>
                    <a:pt x="422" y="23"/>
                  </a:lnTo>
                  <a:lnTo>
                    <a:pt x="412" y="24"/>
                  </a:lnTo>
                  <a:lnTo>
                    <a:pt x="403" y="27"/>
                  </a:lnTo>
                  <a:lnTo>
                    <a:pt x="394" y="30"/>
                  </a:lnTo>
                  <a:lnTo>
                    <a:pt x="387" y="34"/>
                  </a:lnTo>
                  <a:lnTo>
                    <a:pt x="380" y="37"/>
                  </a:lnTo>
                  <a:lnTo>
                    <a:pt x="374" y="42"/>
                  </a:lnTo>
                  <a:lnTo>
                    <a:pt x="376" y="46"/>
                  </a:lnTo>
                  <a:lnTo>
                    <a:pt x="376" y="50"/>
                  </a:lnTo>
                  <a:lnTo>
                    <a:pt x="383" y="53"/>
                  </a:lnTo>
                  <a:lnTo>
                    <a:pt x="389" y="54"/>
                  </a:lnTo>
                  <a:lnTo>
                    <a:pt x="389" y="56"/>
                  </a:lnTo>
                  <a:lnTo>
                    <a:pt x="387" y="57"/>
                  </a:lnTo>
                  <a:lnTo>
                    <a:pt x="376" y="57"/>
                  </a:lnTo>
                  <a:lnTo>
                    <a:pt x="364" y="59"/>
                  </a:lnTo>
                  <a:lnTo>
                    <a:pt x="364" y="60"/>
                  </a:lnTo>
                  <a:lnTo>
                    <a:pt x="364" y="63"/>
                  </a:lnTo>
                  <a:lnTo>
                    <a:pt x="370" y="63"/>
                  </a:lnTo>
                  <a:lnTo>
                    <a:pt x="374" y="64"/>
                  </a:lnTo>
                  <a:lnTo>
                    <a:pt x="376" y="67"/>
                  </a:lnTo>
                  <a:lnTo>
                    <a:pt x="376" y="72"/>
                  </a:lnTo>
                  <a:lnTo>
                    <a:pt x="376" y="72"/>
                  </a:lnTo>
                  <a:lnTo>
                    <a:pt x="376" y="73"/>
                  </a:lnTo>
                  <a:lnTo>
                    <a:pt x="382" y="73"/>
                  </a:lnTo>
                  <a:lnTo>
                    <a:pt x="386" y="73"/>
                  </a:lnTo>
                  <a:lnTo>
                    <a:pt x="386" y="76"/>
                  </a:lnTo>
                  <a:lnTo>
                    <a:pt x="384" y="79"/>
                  </a:lnTo>
                  <a:lnTo>
                    <a:pt x="376" y="79"/>
                  </a:lnTo>
                  <a:lnTo>
                    <a:pt x="367" y="79"/>
                  </a:lnTo>
                  <a:lnTo>
                    <a:pt x="367" y="83"/>
                  </a:lnTo>
                  <a:lnTo>
                    <a:pt x="367" y="87"/>
                  </a:lnTo>
                  <a:lnTo>
                    <a:pt x="359" y="89"/>
                  </a:lnTo>
                  <a:lnTo>
                    <a:pt x="353" y="90"/>
                  </a:lnTo>
                  <a:lnTo>
                    <a:pt x="347" y="93"/>
                  </a:lnTo>
                  <a:lnTo>
                    <a:pt x="340" y="96"/>
                  </a:lnTo>
                  <a:lnTo>
                    <a:pt x="342" y="102"/>
                  </a:lnTo>
                  <a:lnTo>
                    <a:pt x="343" y="107"/>
                  </a:lnTo>
                  <a:lnTo>
                    <a:pt x="337" y="107"/>
                  </a:lnTo>
                  <a:lnTo>
                    <a:pt x="332" y="107"/>
                  </a:lnTo>
                  <a:lnTo>
                    <a:pt x="336" y="109"/>
                  </a:lnTo>
                  <a:lnTo>
                    <a:pt x="337" y="110"/>
                  </a:lnTo>
                  <a:lnTo>
                    <a:pt x="339" y="113"/>
                  </a:lnTo>
                  <a:lnTo>
                    <a:pt x="340" y="119"/>
                  </a:lnTo>
                  <a:lnTo>
                    <a:pt x="339" y="120"/>
                  </a:lnTo>
                  <a:lnTo>
                    <a:pt x="339" y="121"/>
                  </a:lnTo>
                  <a:lnTo>
                    <a:pt x="322" y="117"/>
                  </a:lnTo>
                  <a:lnTo>
                    <a:pt x="307" y="113"/>
                  </a:lnTo>
                  <a:lnTo>
                    <a:pt x="309" y="116"/>
                  </a:lnTo>
                  <a:lnTo>
                    <a:pt x="310" y="119"/>
                  </a:lnTo>
                  <a:lnTo>
                    <a:pt x="303" y="119"/>
                  </a:lnTo>
                  <a:lnTo>
                    <a:pt x="297" y="119"/>
                  </a:lnTo>
                  <a:lnTo>
                    <a:pt x="297" y="121"/>
                  </a:lnTo>
                  <a:lnTo>
                    <a:pt x="297" y="124"/>
                  </a:lnTo>
                  <a:lnTo>
                    <a:pt x="313" y="124"/>
                  </a:lnTo>
                  <a:lnTo>
                    <a:pt x="327" y="124"/>
                  </a:lnTo>
                  <a:lnTo>
                    <a:pt x="329" y="127"/>
                  </a:lnTo>
                  <a:lnTo>
                    <a:pt x="329" y="131"/>
                  </a:lnTo>
                  <a:lnTo>
                    <a:pt x="317" y="136"/>
                  </a:lnTo>
                  <a:lnTo>
                    <a:pt x="306" y="140"/>
                  </a:lnTo>
                  <a:lnTo>
                    <a:pt x="294" y="143"/>
                  </a:lnTo>
                  <a:lnTo>
                    <a:pt x="285" y="147"/>
                  </a:lnTo>
                  <a:lnTo>
                    <a:pt x="263" y="149"/>
                  </a:lnTo>
                  <a:lnTo>
                    <a:pt x="243" y="150"/>
                  </a:lnTo>
                  <a:lnTo>
                    <a:pt x="232" y="161"/>
                  </a:lnTo>
                  <a:lnTo>
                    <a:pt x="219" y="171"/>
                  </a:lnTo>
                  <a:lnTo>
                    <a:pt x="207" y="174"/>
                  </a:lnTo>
                  <a:lnTo>
                    <a:pt x="192" y="177"/>
                  </a:lnTo>
                  <a:lnTo>
                    <a:pt x="176" y="179"/>
                  </a:lnTo>
                  <a:lnTo>
                    <a:pt x="163" y="181"/>
                  </a:lnTo>
                  <a:lnTo>
                    <a:pt x="162" y="190"/>
                  </a:lnTo>
                  <a:lnTo>
                    <a:pt x="160" y="197"/>
                  </a:lnTo>
                  <a:lnTo>
                    <a:pt x="149" y="204"/>
                  </a:lnTo>
                  <a:lnTo>
                    <a:pt x="139" y="210"/>
                  </a:lnTo>
                  <a:lnTo>
                    <a:pt x="137" y="216"/>
                  </a:lnTo>
                  <a:lnTo>
                    <a:pt x="136" y="221"/>
                  </a:lnTo>
                  <a:lnTo>
                    <a:pt x="125" y="230"/>
                  </a:lnTo>
                  <a:lnTo>
                    <a:pt x="112" y="239"/>
                  </a:lnTo>
                  <a:lnTo>
                    <a:pt x="105" y="233"/>
                  </a:lnTo>
                  <a:lnTo>
                    <a:pt x="95" y="229"/>
                  </a:lnTo>
                  <a:lnTo>
                    <a:pt x="87" y="230"/>
                  </a:lnTo>
                  <a:lnTo>
                    <a:pt x="80" y="230"/>
                  </a:lnTo>
                  <a:lnTo>
                    <a:pt x="75" y="213"/>
                  </a:lnTo>
                  <a:lnTo>
                    <a:pt x="67" y="196"/>
                  </a:lnTo>
                  <a:lnTo>
                    <a:pt x="72" y="191"/>
                  </a:lnTo>
                  <a:lnTo>
                    <a:pt x="76" y="187"/>
                  </a:lnTo>
                  <a:lnTo>
                    <a:pt x="73" y="187"/>
                  </a:lnTo>
                  <a:lnTo>
                    <a:pt x="70" y="187"/>
                  </a:lnTo>
                  <a:lnTo>
                    <a:pt x="69" y="189"/>
                  </a:lnTo>
                  <a:lnTo>
                    <a:pt x="66" y="190"/>
                  </a:lnTo>
                  <a:lnTo>
                    <a:pt x="70" y="170"/>
                  </a:lnTo>
                  <a:lnTo>
                    <a:pt x="76" y="149"/>
                  </a:lnTo>
                  <a:lnTo>
                    <a:pt x="76" y="149"/>
                  </a:lnTo>
                  <a:lnTo>
                    <a:pt x="77" y="149"/>
                  </a:lnTo>
                  <a:lnTo>
                    <a:pt x="82" y="150"/>
                  </a:lnTo>
                  <a:lnTo>
                    <a:pt x="86" y="151"/>
                  </a:lnTo>
                  <a:lnTo>
                    <a:pt x="89" y="151"/>
                  </a:lnTo>
                  <a:lnTo>
                    <a:pt x="93" y="150"/>
                  </a:lnTo>
                  <a:lnTo>
                    <a:pt x="90" y="147"/>
                  </a:lnTo>
                  <a:lnTo>
                    <a:pt x="89" y="144"/>
                  </a:lnTo>
                  <a:lnTo>
                    <a:pt x="99" y="139"/>
                  </a:lnTo>
                  <a:lnTo>
                    <a:pt x="107" y="133"/>
                  </a:lnTo>
                  <a:lnTo>
                    <a:pt x="106" y="121"/>
                  </a:lnTo>
                  <a:lnTo>
                    <a:pt x="103" y="110"/>
                  </a:lnTo>
                  <a:lnTo>
                    <a:pt x="96" y="110"/>
                  </a:lnTo>
                  <a:lnTo>
                    <a:pt x="90" y="109"/>
                  </a:lnTo>
                  <a:lnTo>
                    <a:pt x="86" y="107"/>
                  </a:lnTo>
                  <a:lnTo>
                    <a:pt x="83" y="103"/>
                  </a:lnTo>
                  <a:lnTo>
                    <a:pt x="86" y="99"/>
                  </a:lnTo>
                  <a:lnTo>
                    <a:pt x="89" y="94"/>
                  </a:lnTo>
                  <a:lnTo>
                    <a:pt x="90" y="89"/>
                  </a:lnTo>
                  <a:lnTo>
                    <a:pt x="92" y="82"/>
                  </a:lnTo>
                  <a:lnTo>
                    <a:pt x="83" y="76"/>
                  </a:lnTo>
                  <a:lnTo>
                    <a:pt x="77" y="67"/>
                  </a:lnTo>
                  <a:lnTo>
                    <a:pt x="60" y="66"/>
                  </a:lnTo>
                  <a:lnTo>
                    <a:pt x="45" y="66"/>
                  </a:lnTo>
                  <a:lnTo>
                    <a:pt x="29" y="64"/>
                  </a:lnTo>
                  <a:lnTo>
                    <a:pt x="12" y="64"/>
                  </a:lnTo>
                  <a:lnTo>
                    <a:pt x="12" y="62"/>
                  </a:lnTo>
                  <a:lnTo>
                    <a:pt x="12" y="59"/>
                  </a:lnTo>
                  <a:lnTo>
                    <a:pt x="13" y="57"/>
                  </a:lnTo>
                  <a:lnTo>
                    <a:pt x="15" y="56"/>
                  </a:lnTo>
                  <a:lnTo>
                    <a:pt x="28" y="56"/>
                  </a:lnTo>
                  <a:lnTo>
                    <a:pt x="39" y="57"/>
                  </a:lnTo>
                  <a:lnTo>
                    <a:pt x="39" y="56"/>
                  </a:lnTo>
                  <a:lnTo>
                    <a:pt x="39" y="56"/>
                  </a:lnTo>
                  <a:lnTo>
                    <a:pt x="38" y="53"/>
                  </a:lnTo>
                  <a:lnTo>
                    <a:pt x="36" y="50"/>
                  </a:lnTo>
                  <a:lnTo>
                    <a:pt x="25" y="52"/>
                  </a:lnTo>
                  <a:lnTo>
                    <a:pt x="15" y="52"/>
                  </a:lnTo>
                  <a:lnTo>
                    <a:pt x="10" y="52"/>
                  </a:lnTo>
                  <a:lnTo>
                    <a:pt x="6" y="50"/>
                  </a:lnTo>
                  <a:lnTo>
                    <a:pt x="3" y="49"/>
                  </a:lnTo>
                  <a:lnTo>
                    <a:pt x="0" y="46"/>
                  </a:lnTo>
                  <a:lnTo>
                    <a:pt x="2" y="44"/>
                  </a:lnTo>
                  <a:lnTo>
                    <a:pt x="5" y="42"/>
                  </a:lnTo>
                  <a:lnTo>
                    <a:pt x="15" y="39"/>
                  </a:lnTo>
                  <a:lnTo>
                    <a:pt x="23" y="37"/>
                  </a:lnTo>
                  <a:lnTo>
                    <a:pt x="32" y="36"/>
                  </a:lnTo>
                  <a:lnTo>
                    <a:pt x="42" y="36"/>
                  </a:lnTo>
                  <a:lnTo>
                    <a:pt x="59" y="36"/>
                  </a:lnTo>
                  <a:lnTo>
                    <a:pt x="76" y="36"/>
                  </a:lnTo>
                  <a:lnTo>
                    <a:pt x="72" y="30"/>
                  </a:lnTo>
                  <a:lnTo>
                    <a:pt x="67" y="24"/>
                  </a:lnTo>
                  <a:lnTo>
                    <a:pt x="87" y="23"/>
                  </a:lnTo>
                  <a:lnTo>
                    <a:pt x="106" y="22"/>
                  </a:lnTo>
                  <a:lnTo>
                    <a:pt x="123" y="17"/>
                  </a:lnTo>
                  <a:lnTo>
                    <a:pt x="140" y="12"/>
                  </a:lnTo>
                  <a:lnTo>
                    <a:pt x="153" y="13"/>
                  </a:lnTo>
                  <a:lnTo>
                    <a:pt x="166" y="14"/>
                  </a:lnTo>
                  <a:lnTo>
                    <a:pt x="180" y="14"/>
                  </a:lnTo>
                  <a:lnTo>
                    <a:pt x="193" y="13"/>
                  </a:lnTo>
                  <a:lnTo>
                    <a:pt x="220" y="10"/>
                  </a:lnTo>
                  <a:lnTo>
                    <a:pt x="249" y="6"/>
                  </a:lnTo>
                  <a:lnTo>
                    <a:pt x="267" y="4"/>
                  </a:lnTo>
                  <a:lnTo>
                    <a:pt x="293" y="4"/>
                  </a:lnTo>
                  <a:lnTo>
                    <a:pt x="306" y="3"/>
                  </a:lnTo>
                  <a:lnTo>
                    <a:pt x="317" y="3"/>
                  </a:lnTo>
                  <a:lnTo>
                    <a:pt x="326" y="2"/>
                  </a:lnTo>
                  <a:lnTo>
                    <a:pt x="3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 name="Freeform 435"/>
            <p:cNvSpPr/>
            <p:nvPr/>
          </p:nvSpPr>
          <p:spPr bwMode="auto">
            <a:xfrm>
              <a:off x="3276" y="2315"/>
              <a:ext cx="234" cy="63"/>
            </a:xfrm>
            <a:custGeom>
              <a:avLst/>
              <a:gdLst>
                <a:gd name="T0" fmla="*/ 175 w 234"/>
                <a:gd name="T1" fmla="*/ 2 h 63"/>
                <a:gd name="T2" fmla="*/ 214 w 234"/>
                <a:gd name="T3" fmla="*/ 5 h 63"/>
                <a:gd name="T4" fmla="*/ 234 w 234"/>
                <a:gd name="T5" fmla="*/ 8 h 63"/>
                <a:gd name="T6" fmla="*/ 211 w 234"/>
                <a:gd name="T7" fmla="*/ 12 h 63"/>
                <a:gd name="T8" fmla="*/ 180 w 234"/>
                <a:gd name="T9" fmla="*/ 20 h 63"/>
                <a:gd name="T10" fmla="*/ 145 w 234"/>
                <a:gd name="T11" fmla="*/ 28 h 63"/>
                <a:gd name="T12" fmla="*/ 114 w 234"/>
                <a:gd name="T13" fmla="*/ 30 h 63"/>
                <a:gd name="T14" fmla="*/ 100 w 234"/>
                <a:gd name="T15" fmla="*/ 33 h 63"/>
                <a:gd name="T16" fmla="*/ 104 w 234"/>
                <a:gd name="T17" fmla="*/ 35 h 63"/>
                <a:gd name="T18" fmla="*/ 108 w 234"/>
                <a:gd name="T19" fmla="*/ 39 h 63"/>
                <a:gd name="T20" fmla="*/ 107 w 234"/>
                <a:gd name="T21" fmla="*/ 42 h 63"/>
                <a:gd name="T22" fmla="*/ 93 w 234"/>
                <a:gd name="T23" fmla="*/ 45 h 63"/>
                <a:gd name="T24" fmla="*/ 71 w 234"/>
                <a:gd name="T25" fmla="*/ 56 h 63"/>
                <a:gd name="T26" fmla="*/ 53 w 234"/>
                <a:gd name="T27" fmla="*/ 63 h 63"/>
                <a:gd name="T28" fmla="*/ 13 w 234"/>
                <a:gd name="T29" fmla="*/ 59 h 63"/>
                <a:gd name="T30" fmla="*/ 0 w 234"/>
                <a:gd name="T31" fmla="*/ 56 h 63"/>
                <a:gd name="T32" fmla="*/ 0 w 234"/>
                <a:gd name="T33" fmla="*/ 53 h 63"/>
                <a:gd name="T34" fmla="*/ 11 w 234"/>
                <a:gd name="T35" fmla="*/ 53 h 63"/>
                <a:gd name="T36" fmla="*/ 30 w 234"/>
                <a:gd name="T37" fmla="*/ 50 h 63"/>
                <a:gd name="T38" fmla="*/ 38 w 234"/>
                <a:gd name="T39" fmla="*/ 46 h 63"/>
                <a:gd name="T40" fmla="*/ 40 w 234"/>
                <a:gd name="T41" fmla="*/ 43 h 63"/>
                <a:gd name="T42" fmla="*/ 47 w 234"/>
                <a:gd name="T43" fmla="*/ 40 h 63"/>
                <a:gd name="T44" fmla="*/ 51 w 234"/>
                <a:gd name="T45" fmla="*/ 38 h 63"/>
                <a:gd name="T46" fmla="*/ 53 w 234"/>
                <a:gd name="T47" fmla="*/ 38 h 63"/>
                <a:gd name="T48" fmla="*/ 61 w 234"/>
                <a:gd name="T49" fmla="*/ 38 h 63"/>
                <a:gd name="T50" fmla="*/ 60 w 234"/>
                <a:gd name="T51" fmla="*/ 33 h 63"/>
                <a:gd name="T52" fmla="*/ 57 w 234"/>
                <a:gd name="T53" fmla="*/ 26 h 63"/>
                <a:gd name="T54" fmla="*/ 73 w 234"/>
                <a:gd name="T55" fmla="*/ 26 h 63"/>
                <a:gd name="T56" fmla="*/ 88 w 234"/>
                <a:gd name="T57" fmla="*/ 26 h 63"/>
                <a:gd name="T58" fmla="*/ 98 w 234"/>
                <a:gd name="T59" fmla="*/ 22 h 63"/>
                <a:gd name="T60" fmla="*/ 110 w 234"/>
                <a:gd name="T61" fmla="*/ 20 h 63"/>
                <a:gd name="T62" fmla="*/ 120 w 234"/>
                <a:gd name="T63" fmla="*/ 18 h 63"/>
                <a:gd name="T64" fmla="*/ 107 w 234"/>
                <a:gd name="T65" fmla="*/ 18 h 63"/>
                <a:gd name="T66" fmla="*/ 80 w 234"/>
                <a:gd name="T67" fmla="*/ 16 h 63"/>
                <a:gd name="T68" fmla="*/ 64 w 234"/>
                <a:gd name="T69" fmla="*/ 13 h 63"/>
                <a:gd name="T70" fmla="*/ 57 w 234"/>
                <a:gd name="T71" fmla="*/ 9 h 63"/>
                <a:gd name="T72" fmla="*/ 83 w 234"/>
                <a:gd name="T73" fmla="*/ 6 h 63"/>
                <a:gd name="T74" fmla="*/ 123 w 234"/>
                <a:gd name="T75" fmla="*/ 6 h 63"/>
                <a:gd name="T76" fmla="*/ 145 w 234"/>
                <a:gd name="T7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4" h="63">
                  <a:moveTo>
                    <a:pt x="155" y="0"/>
                  </a:moveTo>
                  <a:lnTo>
                    <a:pt x="175" y="2"/>
                  </a:lnTo>
                  <a:lnTo>
                    <a:pt x="194" y="3"/>
                  </a:lnTo>
                  <a:lnTo>
                    <a:pt x="214" y="5"/>
                  </a:lnTo>
                  <a:lnTo>
                    <a:pt x="234" y="6"/>
                  </a:lnTo>
                  <a:lnTo>
                    <a:pt x="234" y="8"/>
                  </a:lnTo>
                  <a:lnTo>
                    <a:pt x="232" y="9"/>
                  </a:lnTo>
                  <a:lnTo>
                    <a:pt x="211" y="12"/>
                  </a:lnTo>
                  <a:lnTo>
                    <a:pt x="194" y="16"/>
                  </a:lnTo>
                  <a:lnTo>
                    <a:pt x="180" y="20"/>
                  </a:lnTo>
                  <a:lnTo>
                    <a:pt x="161" y="26"/>
                  </a:lnTo>
                  <a:lnTo>
                    <a:pt x="145" y="28"/>
                  </a:lnTo>
                  <a:lnTo>
                    <a:pt x="130" y="29"/>
                  </a:lnTo>
                  <a:lnTo>
                    <a:pt x="114" y="30"/>
                  </a:lnTo>
                  <a:lnTo>
                    <a:pt x="100" y="32"/>
                  </a:lnTo>
                  <a:lnTo>
                    <a:pt x="100" y="33"/>
                  </a:lnTo>
                  <a:lnTo>
                    <a:pt x="100" y="33"/>
                  </a:lnTo>
                  <a:lnTo>
                    <a:pt x="104" y="35"/>
                  </a:lnTo>
                  <a:lnTo>
                    <a:pt x="108" y="35"/>
                  </a:lnTo>
                  <a:lnTo>
                    <a:pt x="108" y="39"/>
                  </a:lnTo>
                  <a:lnTo>
                    <a:pt x="108" y="42"/>
                  </a:lnTo>
                  <a:lnTo>
                    <a:pt x="107" y="42"/>
                  </a:lnTo>
                  <a:lnTo>
                    <a:pt x="105" y="42"/>
                  </a:lnTo>
                  <a:lnTo>
                    <a:pt x="93" y="45"/>
                  </a:lnTo>
                  <a:lnTo>
                    <a:pt x="78" y="48"/>
                  </a:lnTo>
                  <a:lnTo>
                    <a:pt x="71" y="56"/>
                  </a:lnTo>
                  <a:lnTo>
                    <a:pt x="63" y="63"/>
                  </a:lnTo>
                  <a:lnTo>
                    <a:pt x="53" y="63"/>
                  </a:lnTo>
                  <a:lnTo>
                    <a:pt x="33" y="60"/>
                  </a:lnTo>
                  <a:lnTo>
                    <a:pt x="13" y="59"/>
                  </a:lnTo>
                  <a:lnTo>
                    <a:pt x="1" y="58"/>
                  </a:lnTo>
                  <a:lnTo>
                    <a:pt x="0" y="56"/>
                  </a:lnTo>
                  <a:lnTo>
                    <a:pt x="0" y="55"/>
                  </a:lnTo>
                  <a:lnTo>
                    <a:pt x="0" y="53"/>
                  </a:lnTo>
                  <a:lnTo>
                    <a:pt x="0" y="53"/>
                  </a:lnTo>
                  <a:lnTo>
                    <a:pt x="11" y="53"/>
                  </a:lnTo>
                  <a:lnTo>
                    <a:pt x="24" y="52"/>
                  </a:lnTo>
                  <a:lnTo>
                    <a:pt x="30" y="50"/>
                  </a:lnTo>
                  <a:lnTo>
                    <a:pt x="35" y="49"/>
                  </a:lnTo>
                  <a:lnTo>
                    <a:pt x="38" y="46"/>
                  </a:lnTo>
                  <a:lnTo>
                    <a:pt x="40" y="43"/>
                  </a:lnTo>
                  <a:lnTo>
                    <a:pt x="40" y="43"/>
                  </a:lnTo>
                  <a:lnTo>
                    <a:pt x="40" y="42"/>
                  </a:lnTo>
                  <a:lnTo>
                    <a:pt x="47" y="40"/>
                  </a:lnTo>
                  <a:lnTo>
                    <a:pt x="55" y="39"/>
                  </a:lnTo>
                  <a:lnTo>
                    <a:pt x="51" y="38"/>
                  </a:lnTo>
                  <a:lnTo>
                    <a:pt x="47" y="36"/>
                  </a:lnTo>
                  <a:lnTo>
                    <a:pt x="53" y="38"/>
                  </a:lnTo>
                  <a:lnTo>
                    <a:pt x="57" y="38"/>
                  </a:lnTo>
                  <a:lnTo>
                    <a:pt x="61" y="38"/>
                  </a:lnTo>
                  <a:lnTo>
                    <a:pt x="64" y="36"/>
                  </a:lnTo>
                  <a:lnTo>
                    <a:pt x="60" y="33"/>
                  </a:lnTo>
                  <a:lnTo>
                    <a:pt x="57" y="29"/>
                  </a:lnTo>
                  <a:lnTo>
                    <a:pt x="57" y="26"/>
                  </a:lnTo>
                  <a:lnTo>
                    <a:pt x="58" y="23"/>
                  </a:lnTo>
                  <a:lnTo>
                    <a:pt x="73" y="26"/>
                  </a:lnTo>
                  <a:lnTo>
                    <a:pt x="85" y="30"/>
                  </a:lnTo>
                  <a:lnTo>
                    <a:pt x="88" y="26"/>
                  </a:lnTo>
                  <a:lnTo>
                    <a:pt x="93" y="25"/>
                  </a:lnTo>
                  <a:lnTo>
                    <a:pt x="98" y="22"/>
                  </a:lnTo>
                  <a:lnTo>
                    <a:pt x="104" y="22"/>
                  </a:lnTo>
                  <a:lnTo>
                    <a:pt x="110" y="20"/>
                  </a:lnTo>
                  <a:lnTo>
                    <a:pt x="115" y="19"/>
                  </a:lnTo>
                  <a:lnTo>
                    <a:pt x="120" y="18"/>
                  </a:lnTo>
                  <a:lnTo>
                    <a:pt x="124" y="15"/>
                  </a:lnTo>
                  <a:lnTo>
                    <a:pt x="107" y="18"/>
                  </a:lnTo>
                  <a:lnTo>
                    <a:pt x="90" y="18"/>
                  </a:lnTo>
                  <a:lnTo>
                    <a:pt x="80" y="16"/>
                  </a:lnTo>
                  <a:lnTo>
                    <a:pt x="73" y="15"/>
                  </a:lnTo>
                  <a:lnTo>
                    <a:pt x="64" y="13"/>
                  </a:lnTo>
                  <a:lnTo>
                    <a:pt x="57" y="10"/>
                  </a:lnTo>
                  <a:lnTo>
                    <a:pt x="57" y="9"/>
                  </a:lnTo>
                  <a:lnTo>
                    <a:pt x="58" y="8"/>
                  </a:lnTo>
                  <a:lnTo>
                    <a:pt x="83" y="6"/>
                  </a:lnTo>
                  <a:lnTo>
                    <a:pt x="110" y="6"/>
                  </a:lnTo>
                  <a:lnTo>
                    <a:pt x="123" y="6"/>
                  </a:lnTo>
                  <a:lnTo>
                    <a:pt x="134" y="6"/>
                  </a:lnTo>
                  <a:lnTo>
                    <a:pt x="145" y="3"/>
                  </a:lnTo>
                  <a:lnTo>
                    <a:pt x="15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 name="Freeform 436"/>
            <p:cNvSpPr/>
            <p:nvPr/>
          </p:nvSpPr>
          <p:spPr bwMode="auto">
            <a:xfrm>
              <a:off x="4565" y="2328"/>
              <a:ext cx="64" cy="23"/>
            </a:xfrm>
            <a:custGeom>
              <a:avLst/>
              <a:gdLst>
                <a:gd name="T0" fmla="*/ 0 w 64"/>
                <a:gd name="T1" fmla="*/ 12 h 23"/>
                <a:gd name="T2" fmla="*/ 0 w 64"/>
                <a:gd name="T3" fmla="*/ 6 h 23"/>
                <a:gd name="T4" fmla="*/ 0 w 64"/>
                <a:gd name="T5" fmla="*/ 0 h 23"/>
                <a:gd name="T6" fmla="*/ 16 w 64"/>
                <a:gd name="T7" fmla="*/ 0 h 23"/>
                <a:gd name="T8" fmla="*/ 34 w 64"/>
                <a:gd name="T9" fmla="*/ 2 h 23"/>
                <a:gd name="T10" fmla="*/ 49 w 64"/>
                <a:gd name="T11" fmla="*/ 10 h 23"/>
                <a:gd name="T12" fmla="*/ 64 w 64"/>
                <a:gd name="T13" fmla="*/ 17 h 23"/>
                <a:gd name="T14" fmla="*/ 64 w 64"/>
                <a:gd name="T15" fmla="*/ 20 h 23"/>
                <a:gd name="T16" fmla="*/ 64 w 64"/>
                <a:gd name="T17" fmla="*/ 23 h 23"/>
                <a:gd name="T18" fmla="*/ 61 w 64"/>
                <a:gd name="T19" fmla="*/ 23 h 23"/>
                <a:gd name="T20" fmla="*/ 57 w 64"/>
                <a:gd name="T21" fmla="*/ 23 h 23"/>
                <a:gd name="T22" fmla="*/ 44 w 64"/>
                <a:gd name="T23" fmla="*/ 20 h 23"/>
                <a:gd name="T24" fmla="*/ 29 w 64"/>
                <a:gd name="T25" fmla="*/ 16 h 23"/>
                <a:gd name="T26" fmla="*/ 11 w 64"/>
                <a:gd name="T27" fmla="*/ 13 h 23"/>
                <a:gd name="T28" fmla="*/ 0 w 64"/>
                <a:gd name="T29"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23">
                  <a:moveTo>
                    <a:pt x="0" y="12"/>
                  </a:moveTo>
                  <a:lnTo>
                    <a:pt x="0" y="6"/>
                  </a:lnTo>
                  <a:lnTo>
                    <a:pt x="0" y="0"/>
                  </a:lnTo>
                  <a:lnTo>
                    <a:pt x="16" y="0"/>
                  </a:lnTo>
                  <a:lnTo>
                    <a:pt x="34" y="2"/>
                  </a:lnTo>
                  <a:lnTo>
                    <a:pt x="49" y="10"/>
                  </a:lnTo>
                  <a:lnTo>
                    <a:pt x="64" y="17"/>
                  </a:lnTo>
                  <a:lnTo>
                    <a:pt x="64" y="20"/>
                  </a:lnTo>
                  <a:lnTo>
                    <a:pt x="64" y="23"/>
                  </a:lnTo>
                  <a:lnTo>
                    <a:pt x="61" y="23"/>
                  </a:lnTo>
                  <a:lnTo>
                    <a:pt x="57" y="23"/>
                  </a:lnTo>
                  <a:lnTo>
                    <a:pt x="44" y="20"/>
                  </a:lnTo>
                  <a:lnTo>
                    <a:pt x="29" y="16"/>
                  </a:lnTo>
                  <a:lnTo>
                    <a:pt x="11" y="13"/>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 name="Freeform 437"/>
            <p:cNvSpPr/>
            <p:nvPr/>
          </p:nvSpPr>
          <p:spPr bwMode="auto">
            <a:xfrm>
              <a:off x="3250" y="2330"/>
              <a:ext cx="70" cy="27"/>
            </a:xfrm>
            <a:custGeom>
              <a:avLst/>
              <a:gdLst>
                <a:gd name="T0" fmla="*/ 33 w 70"/>
                <a:gd name="T1" fmla="*/ 0 h 27"/>
                <a:gd name="T2" fmla="*/ 39 w 70"/>
                <a:gd name="T3" fmla="*/ 0 h 27"/>
                <a:gd name="T4" fmla="*/ 46 w 70"/>
                <a:gd name="T5" fmla="*/ 1 h 27"/>
                <a:gd name="T6" fmla="*/ 51 w 70"/>
                <a:gd name="T7" fmla="*/ 3 h 27"/>
                <a:gd name="T8" fmla="*/ 56 w 70"/>
                <a:gd name="T9" fmla="*/ 5 h 27"/>
                <a:gd name="T10" fmla="*/ 61 w 70"/>
                <a:gd name="T11" fmla="*/ 8 h 27"/>
                <a:gd name="T12" fmla="*/ 64 w 70"/>
                <a:gd name="T13" fmla="*/ 11 h 27"/>
                <a:gd name="T14" fmla="*/ 67 w 70"/>
                <a:gd name="T15" fmla="*/ 15 h 27"/>
                <a:gd name="T16" fmla="*/ 70 w 70"/>
                <a:gd name="T17" fmla="*/ 20 h 27"/>
                <a:gd name="T18" fmla="*/ 69 w 70"/>
                <a:gd name="T19" fmla="*/ 20 h 27"/>
                <a:gd name="T20" fmla="*/ 67 w 70"/>
                <a:gd name="T21" fmla="*/ 20 h 27"/>
                <a:gd name="T22" fmla="*/ 56 w 70"/>
                <a:gd name="T23" fmla="*/ 24 h 27"/>
                <a:gd name="T24" fmla="*/ 43 w 70"/>
                <a:gd name="T25" fmla="*/ 25 h 27"/>
                <a:gd name="T26" fmla="*/ 31 w 70"/>
                <a:gd name="T27" fmla="*/ 27 h 27"/>
                <a:gd name="T28" fmla="*/ 24 w 70"/>
                <a:gd name="T29" fmla="*/ 27 h 27"/>
                <a:gd name="T30" fmla="*/ 17 w 70"/>
                <a:gd name="T31" fmla="*/ 25 h 27"/>
                <a:gd name="T32" fmla="*/ 10 w 70"/>
                <a:gd name="T33" fmla="*/ 21 h 27"/>
                <a:gd name="T34" fmla="*/ 4 w 70"/>
                <a:gd name="T35" fmla="*/ 17 h 27"/>
                <a:gd name="T36" fmla="*/ 0 w 70"/>
                <a:gd name="T37" fmla="*/ 11 h 27"/>
                <a:gd name="T38" fmla="*/ 9 w 70"/>
                <a:gd name="T39" fmla="*/ 11 h 27"/>
                <a:gd name="T40" fmla="*/ 17 w 70"/>
                <a:gd name="T41" fmla="*/ 8 h 27"/>
                <a:gd name="T42" fmla="*/ 26 w 70"/>
                <a:gd name="T43" fmla="*/ 4 h 27"/>
                <a:gd name="T44" fmla="*/ 33 w 70"/>
                <a:gd name="T4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27">
                  <a:moveTo>
                    <a:pt x="33" y="0"/>
                  </a:moveTo>
                  <a:lnTo>
                    <a:pt x="39" y="0"/>
                  </a:lnTo>
                  <a:lnTo>
                    <a:pt x="46" y="1"/>
                  </a:lnTo>
                  <a:lnTo>
                    <a:pt x="51" y="3"/>
                  </a:lnTo>
                  <a:lnTo>
                    <a:pt x="56" y="5"/>
                  </a:lnTo>
                  <a:lnTo>
                    <a:pt x="61" y="8"/>
                  </a:lnTo>
                  <a:lnTo>
                    <a:pt x="64" y="11"/>
                  </a:lnTo>
                  <a:lnTo>
                    <a:pt x="67" y="15"/>
                  </a:lnTo>
                  <a:lnTo>
                    <a:pt x="70" y="20"/>
                  </a:lnTo>
                  <a:lnTo>
                    <a:pt x="69" y="20"/>
                  </a:lnTo>
                  <a:lnTo>
                    <a:pt x="67" y="20"/>
                  </a:lnTo>
                  <a:lnTo>
                    <a:pt x="56" y="24"/>
                  </a:lnTo>
                  <a:lnTo>
                    <a:pt x="43" y="25"/>
                  </a:lnTo>
                  <a:lnTo>
                    <a:pt x="31" y="27"/>
                  </a:lnTo>
                  <a:lnTo>
                    <a:pt x="24" y="27"/>
                  </a:lnTo>
                  <a:lnTo>
                    <a:pt x="17" y="25"/>
                  </a:lnTo>
                  <a:lnTo>
                    <a:pt x="10" y="21"/>
                  </a:lnTo>
                  <a:lnTo>
                    <a:pt x="4" y="17"/>
                  </a:lnTo>
                  <a:lnTo>
                    <a:pt x="0" y="11"/>
                  </a:lnTo>
                  <a:lnTo>
                    <a:pt x="9" y="11"/>
                  </a:lnTo>
                  <a:lnTo>
                    <a:pt x="17" y="8"/>
                  </a:lnTo>
                  <a:lnTo>
                    <a:pt x="26" y="4"/>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 name="Freeform 438"/>
            <p:cNvSpPr/>
            <p:nvPr/>
          </p:nvSpPr>
          <p:spPr bwMode="auto">
            <a:xfrm>
              <a:off x="4062" y="2338"/>
              <a:ext cx="3" cy="1"/>
            </a:xfrm>
            <a:custGeom>
              <a:avLst/>
              <a:gdLst>
                <a:gd name="T0" fmla="*/ 0 w 3"/>
                <a:gd name="T1" fmla="*/ 2 w 3"/>
                <a:gd name="T2" fmla="*/ 3 w 3"/>
                <a:gd name="T3" fmla="*/ 2 w 3"/>
                <a:gd name="T4" fmla="*/ 0 w 3"/>
              </a:gdLst>
              <a:ahLst/>
              <a:cxnLst>
                <a:cxn ang="0">
                  <a:pos x="T0" y="0"/>
                </a:cxn>
                <a:cxn ang="0">
                  <a:pos x="T1" y="0"/>
                </a:cxn>
                <a:cxn ang="0">
                  <a:pos x="T2" y="0"/>
                </a:cxn>
                <a:cxn ang="0">
                  <a:pos x="T3" y="0"/>
                </a:cxn>
                <a:cxn ang="0">
                  <a:pos x="T4" y="0"/>
                </a:cxn>
              </a:cxnLst>
              <a:rect l="0" t="0" r="r" b="b"/>
              <a:pathLst>
                <a:path w="3">
                  <a:moveTo>
                    <a:pt x="0" y="0"/>
                  </a:moveTo>
                  <a:lnTo>
                    <a:pt x="2" y="0"/>
                  </a:lnTo>
                  <a:lnTo>
                    <a:pt x="3"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8" name="Freeform 439"/>
            <p:cNvSpPr/>
            <p:nvPr/>
          </p:nvSpPr>
          <p:spPr bwMode="auto">
            <a:xfrm>
              <a:off x="4070" y="2338"/>
              <a:ext cx="48" cy="12"/>
            </a:xfrm>
            <a:custGeom>
              <a:avLst/>
              <a:gdLst>
                <a:gd name="T0" fmla="*/ 0 w 48"/>
                <a:gd name="T1" fmla="*/ 0 h 12"/>
                <a:gd name="T2" fmla="*/ 11 w 48"/>
                <a:gd name="T3" fmla="*/ 0 h 12"/>
                <a:gd name="T4" fmla="*/ 24 w 48"/>
                <a:gd name="T5" fmla="*/ 2 h 12"/>
                <a:gd name="T6" fmla="*/ 35 w 48"/>
                <a:gd name="T7" fmla="*/ 2 h 12"/>
                <a:gd name="T8" fmla="*/ 48 w 48"/>
                <a:gd name="T9" fmla="*/ 2 h 12"/>
                <a:gd name="T10" fmla="*/ 48 w 48"/>
                <a:gd name="T11" fmla="*/ 3 h 12"/>
                <a:gd name="T12" fmla="*/ 48 w 48"/>
                <a:gd name="T13" fmla="*/ 3 h 12"/>
                <a:gd name="T14" fmla="*/ 48 w 48"/>
                <a:gd name="T15" fmla="*/ 5 h 12"/>
                <a:gd name="T16" fmla="*/ 48 w 48"/>
                <a:gd name="T17" fmla="*/ 6 h 12"/>
                <a:gd name="T18" fmla="*/ 40 w 48"/>
                <a:gd name="T19" fmla="*/ 9 h 12"/>
                <a:gd name="T20" fmla="*/ 30 w 48"/>
                <a:gd name="T21" fmla="*/ 12 h 12"/>
                <a:gd name="T22" fmla="*/ 20 w 48"/>
                <a:gd name="T23" fmla="*/ 12 h 12"/>
                <a:gd name="T24" fmla="*/ 8 w 48"/>
                <a:gd name="T25" fmla="*/ 10 h 12"/>
                <a:gd name="T26" fmla="*/ 4 w 48"/>
                <a:gd name="T27" fmla="*/ 6 h 12"/>
                <a:gd name="T28" fmla="*/ 0 w 48"/>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12">
                  <a:moveTo>
                    <a:pt x="0" y="0"/>
                  </a:moveTo>
                  <a:lnTo>
                    <a:pt x="11" y="0"/>
                  </a:lnTo>
                  <a:lnTo>
                    <a:pt x="24" y="2"/>
                  </a:lnTo>
                  <a:lnTo>
                    <a:pt x="35" y="2"/>
                  </a:lnTo>
                  <a:lnTo>
                    <a:pt x="48" y="2"/>
                  </a:lnTo>
                  <a:lnTo>
                    <a:pt x="48" y="3"/>
                  </a:lnTo>
                  <a:lnTo>
                    <a:pt x="48" y="3"/>
                  </a:lnTo>
                  <a:lnTo>
                    <a:pt x="48" y="5"/>
                  </a:lnTo>
                  <a:lnTo>
                    <a:pt x="48" y="6"/>
                  </a:lnTo>
                  <a:lnTo>
                    <a:pt x="40" y="9"/>
                  </a:lnTo>
                  <a:lnTo>
                    <a:pt x="30" y="12"/>
                  </a:lnTo>
                  <a:lnTo>
                    <a:pt x="20" y="12"/>
                  </a:lnTo>
                  <a:lnTo>
                    <a:pt x="8" y="10"/>
                  </a:lnTo>
                  <a:lnTo>
                    <a:pt x="4" y="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9" name="Freeform 440"/>
            <p:cNvSpPr/>
            <p:nvPr/>
          </p:nvSpPr>
          <p:spPr bwMode="auto">
            <a:xfrm>
              <a:off x="3177" y="2344"/>
              <a:ext cx="36" cy="14"/>
            </a:xfrm>
            <a:custGeom>
              <a:avLst/>
              <a:gdLst>
                <a:gd name="T0" fmla="*/ 19 w 36"/>
                <a:gd name="T1" fmla="*/ 0 h 14"/>
                <a:gd name="T2" fmla="*/ 27 w 36"/>
                <a:gd name="T3" fmla="*/ 3 h 14"/>
                <a:gd name="T4" fmla="*/ 36 w 36"/>
                <a:gd name="T5" fmla="*/ 4 h 14"/>
                <a:gd name="T6" fmla="*/ 36 w 36"/>
                <a:gd name="T7" fmla="*/ 6 h 14"/>
                <a:gd name="T8" fmla="*/ 36 w 36"/>
                <a:gd name="T9" fmla="*/ 6 h 14"/>
                <a:gd name="T10" fmla="*/ 34 w 36"/>
                <a:gd name="T11" fmla="*/ 9 h 14"/>
                <a:gd name="T12" fmla="*/ 34 w 36"/>
                <a:gd name="T13" fmla="*/ 11 h 14"/>
                <a:gd name="T14" fmla="*/ 30 w 36"/>
                <a:gd name="T15" fmla="*/ 13 h 14"/>
                <a:gd name="T16" fmla="*/ 26 w 36"/>
                <a:gd name="T17" fmla="*/ 14 h 14"/>
                <a:gd name="T18" fmla="*/ 13 w 36"/>
                <a:gd name="T19" fmla="*/ 11 h 14"/>
                <a:gd name="T20" fmla="*/ 0 w 36"/>
                <a:gd name="T21" fmla="*/ 9 h 14"/>
                <a:gd name="T22" fmla="*/ 9 w 36"/>
                <a:gd name="T23" fmla="*/ 4 h 14"/>
                <a:gd name="T24" fmla="*/ 19 w 36"/>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4">
                  <a:moveTo>
                    <a:pt x="19" y="0"/>
                  </a:moveTo>
                  <a:lnTo>
                    <a:pt x="27" y="3"/>
                  </a:lnTo>
                  <a:lnTo>
                    <a:pt x="36" y="4"/>
                  </a:lnTo>
                  <a:lnTo>
                    <a:pt x="36" y="6"/>
                  </a:lnTo>
                  <a:lnTo>
                    <a:pt x="36" y="6"/>
                  </a:lnTo>
                  <a:lnTo>
                    <a:pt x="34" y="9"/>
                  </a:lnTo>
                  <a:lnTo>
                    <a:pt x="34" y="11"/>
                  </a:lnTo>
                  <a:lnTo>
                    <a:pt x="30" y="13"/>
                  </a:lnTo>
                  <a:lnTo>
                    <a:pt x="26" y="14"/>
                  </a:lnTo>
                  <a:lnTo>
                    <a:pt x="13" y="11"/>
                  </a:lnTo>
                  <a:lnTo>
                    <a:pt x="0" y="9"/>
                  </a:lnTo>
                  <a:lnTo>
                    <a:pt x="9" y="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0" name="Freeform 441"/>
            <p:cNvSpPr/>
            <p:nvPr/>
          </p:nvSpPr>
          <p:spPr bwMode="auto">
            <a:xfrm>
              <a:off x="4005" y="2344"/>
              <a:ext cx="63" cy="31"/>
            </a:xfrm>
            <a:custGeom>
              <a:avLst/>
              <a:gdLst>
                <a:gd name="T0" fmla="*/ 0 w 63"/>
                <a:gd name="T1" fmla="*/ 0 h 31"/>
                <a:gd name="T2" fmla="*/ 13 w 63"/>
                <a:gd name="T3" fmla="*/ 1 h 31"/>
                <a:gd name="T4" fmla="*/ 30 w 63"/>
                <a:gd name="T5" fmla="*/ 1 h 31"/>
                <a:gd name="T6" fmla="*/ 47 w 63"/>
                <a:gd name="T7" fmla="*/ 3 h 31"/>
                <a:gd name="T8" fmla="*/ 59 w 63"/>
                <a:gd name="T9" fmla="*/ 4 h 31"/>
                <a:gd name="T10" fmla="*/ 60 w 63"/>
                <a:gd name="T11" fmla="*/ 6 h 31"/>
                <a:gd name="T12" fmla="*/ 63 w 63"/>
                <a:gd name="T13" fmla="*/ 7 h 31"/>
                <a:gd name="T14" fmla="*/ 63 w 63"/>
                <a:gd name="T15" fmla="*/ 9 h 31"/>
                <a:gd name="T16" fmla="*/ 63 w 63"/>
                <a:gd name="T17" fmla="*/ 10 h 31"/>
                <a:gd name="T18" fmla="*/ 52 w 63"/>
                <a:gd name="T19" fmla="*/ 21 h 31"/>
                <a:gd name="T20" fmla="*/ 40 w 63"/>
                <a:gd name="T21" fmla="*/ 31 h 31"/>
                <a:gd name="T22" fmla="*/ 36 w 63"/>
                <a:gd name="T23" fmla="*/ 30 h 31"/>
                <a:gd name="T24" fmla="*/ 32 w 63"/>
                <a:gd name="T25" fmla="*/ 30 h 31"/>
                <a:gd name="T26" fmla="*/ 25 w 63"/>
                <a:gd name="T27" fmla="*/ 24 h 31"/>
                <a:gd name="T28" fmla="*/ 15 w 63"/>
                <a:gd name="T29" fmla="*/ 17 h 31"/>
                <a:gd name="T30" fmla="*/ 5 w 63"/>
                <a:gd name="T31" fmla="*/ 7 h 31"/>
                <a:gd name="T32" fmla="*/ 0 w 63"/>
                <a:gd name="T3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0" y="0"/>
                  </a:moveTo>
                  <a:lnTo>
                    <a:pt x="13" y="1"/>
                  </a:lnTo>
                  <a:lnTo>
                    <a:pt x="30" y="1"/>
                  </a:lnTo>
                  <a:lnTo>
                    <a:pt x="47" y="3"/>
                  </a:lnTo>
                  <a:lnTo>
                    <a:pt x="59" y="4"/>
                  </a:lnTo>
                  <a:lnTo>
                    <a:pt x="60" y="6"/>
                  </a:lnTo>
                  <a:lnTo>
                    <a:pt x="63" y="7"/>
                  </a:lnTo>
                  <a:lnTo>
                    <a:pt x="63" y="9"/>
                  </a:lnTo>
                  <a:lnTo>
                    <a:pt x="63" y="10"/>
                  </a:lnTo>
                  <a:lnTo>
                    <a:pt x="52" y="21"/>
                  </a:lnTo>
                  <a:lnTo>
                    <a:pt x="40" y="31"/>
                  </a:lnTo>
                  <a:lnTo>
                    <a:pt x="36" y="30"/>
                  </a:lnTo>
                  <a:lnTo>
                    <a:pt x="32" y="30"/>
                  </a:lnTo>
                  <a:lnTo>
                    <a:pt x="25" y="24"/>
                  </a:lnTo>
                  <a:lnTo>
                    <a:pt x="15" y="17"/>
                  </a:lnTo>
                  <a:lnTo>
                    <a:pt x="5"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1" name="Freeform 442"/>
            <p:cNvSpPr/>
            <p:nvPr/>
          </p:nvSpPr>
          <p:spPr bwMode="auto">
            <a:xfrm>
              <a:off x="3224" y="2347"/>
              <a:ext cx="20" cy="16"/>
            </a:xfrm>
            <a:custGeom>
              <a:avLst/>
              <a:gdLst>
                <a:gd name="T0" fmla="*/ 6 w 20"/>
                <a:gd name="T1" fmla="*/ 0 h 16"/>
                <a:gd name="T2" fmla="*/ 7 w 20"/>
                <a:gd name="T3" fmla="*/ 0 h 16"/>
                <a:gd name="T4" fmla="*/ 10 w 20"/>
                <a:gd name="T5" fmla="*/ 0 h 16"/>
                <a:gd name="T6" fmla="*/ 16 w 20"/>
                <a:gd name="T7" fmla="*/ 7 h 16"/>
                <a:gd name="T8" fmla="*/ 20 w 20"/>
                <a:gd name="T9" fmla="*/ 13 h 16"/>
                <a:gd name="T10" fmla="*/ 20 w 20"/>
                <a:gd name="T11" fmla="*/ 14 h 16"/>
                <a:gd name="T12" fmla="*/ 19 w 20"/>
                <a:gd name="T13" fmla="*/ 16 h 16"/>
                <a:gd name="T14" fmla="*/ 12 w 20"/>
                <a:gd name="T15" fmla="*/ 16 h 16"/>
                <a:gd name="T16" fmla="*/ 6 w 20"/>
                <a:gd name="T17" fmla="*/ 14 h 16"/>
                <a:gd name="T18" fmla="*/ 2 w 20"/>
                <a:gd name="T19" fmla="*/ 11 h 16"/>
                <a:gd name="T20" fmla="*/ 0 w 20"/>
                <a:gd name="T21" fmla="*/ 4 h 16"/>
                <a:gd name="T22" fmla="*/ 3 w 20"/>
                <a:gd name="T23" fmla="*/ 3 h 16"/>
                <a:gd name="T24" fmla="*/ 6 w 20"/>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6">
                  <a:moveTo>
                    <a:pt x="6" y="0"/>
                  </a:moveTo>
                  <a:lnTo>
                    <a:pt x="7" y="0"/>
                  </a:lnTo>
                  <a:lnTo>
                    <a:pt x="10" y="0"/>
                  </a:lnTo>
                  <a:lnTo>
                    <a:pt x="16" y="7"/>
                  </a:lnTo>
                  <a:lnTo>
                    <a:pt x="20" y="13"/>
                  </a:lnTo>
                  <a:lnTo>
                    <a:pt x="20" y="14"/>
                  </a:lnTo>
                  <a:lnTo>
                    <a:pt x="19" y="16"/>
                  </a:lnTo>
                  <a:lnTo>
                    <a:pt x="12" y="16"/>
                  </a:lnTo>
                  <a:lnTo>
                    <a:pt x="6" y="14"/>
                  </a:lnTo>
                  <a:lnTo>
                    <a:pt x="2" y="11"/>
                  </a:lnTo>
                  <a:lnTo>
                    <a:pt x="0" y="4"/>
                  </a:lnTo>
                  <a:lnTo>
                    <a:pt x="3" y="3"/>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2" name="Freeform 443"/>
            <p:cNvSpPr/>
            <p:nvPr/>
          </p:nvSpPr>
          <p:spPr bwMode="auto">
            <a:xfrm>
              <a:off x="3104" y="2350"/>
              <a:ext cx="36" cy="17"/>
            </a:xfrm>
            <a:custGeom>
              <a:avLst/>
              <a:gdLst>
                <a:gd name="T0" fmla="*/ 19 w 36"/>
                <a:gd name="T1" fmla="*/ 0 h 17"/>
                <a:gd name="T2" fmla="*/ 28 w 36"/>
                <a:gd name="T3" fmla="*/ 1 h 17"/>
                <a:gd name="T4" fmla="*/ 36 w 36"/>
                <a:gd name="T5" fmla="*/ 1 h 17"/>
                <a:gd name="T6" fmla="*/ 36 w 36"/>
                <a:gd name="T7" fmla="*/ 3 h 17"/>
                <a:gd name="T8" fmla="*/ 36 w 36"/>
                <a:gd name="T9" fmla="*/ 3 h 17"/>
                <a:gd name="T10" fmla="*/ 36 w 36"/>
                <a:gd name="T11" fmla="*/ 4 h 17"/>
                <a:gd name="T12" fmla="*/ 36 w 36"/>
                <a:gd name="T13" fmla="*/ 4 h 17"/>
                <a:gd name="T14" fmla="*/ 29 w 36"/>
                <a:gd name="T15" fmla="*/ 10 h 17"/>
                <a:gd name="T16" fmla="*/ 19 w 36"/>
                <a:gd name="T17" fmla="*/ 14 h 17"/>
                <a:gd name="T18" fmla="*/ 15 w 36"/>
                <a:gd name="T19" fmla="*/ 17 h 17"/>
                <a:gd name="T20" fmla="*/ 9 w 36"/>
                <a:gd name="T21" fmla="*/ 17 h 17"/>
                <a:gd name="T22" fmla="*/ 5 w 36"/>
                <a:gd name="T23" fmla="*/ 15 h 17"/>
                <a:gd name="T24" fmla="*/ 0 w 36"/>
                <a:gd name="T25" fmla="*/ 11 h 17"/>
                <a:gd name="T26" fmla="*/ 9 w 36"/>
                <a:gd name="T27" fmla="*/ 5 h 17"/>
                <a:gd name="T28" fmla="*/ 19 w 36"/>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7">
                  <a:moveTo>
                    <a:pt x="19" y="0"/>
                  </a:moveTo>
                  <a:lnTo>
                    <a:pt x="28" y="1"/>
                  </a:lnTo>
                  <a:lnTo>
                    <a:pt x="36" y="1"/>
                  </a:lnTo>
                  <a:lnTo>
                    <a:pt x="36" y="3"/>
                  </a:lnTo>
                  <a:lnTo>
                    <a:pt x="36" y="3"/>
                  </a:lnTo>
                  <a:lnTo>
                    <a:pt x="36" y="4"/>
                  </a:lnTo>
                  <a:lnTo>
                    <a:pt x="36" y="4"/>
                  </a:lnTo>
                  <a:lnTo>
                    <a:pt x="29" y="10"/>
                  </a:lnTo>
                  <a:lnTo>
                    <a:pt x="19" y="14"/>
                  </a:lnTo>
                  <a:lnTo>
                    <a:pt x="15" y="17"/>
                  </a:lnTo>
                  <a:lnTo>
                    <a:pt x="9" y="17"/>
                  </a:lnTo>
                  <a:lnTo>
                    <a:pt x="5" y="15"/>
                  </a:lnTo>
                  <a:lnTo>
                    <a:pt x="0" y="11"/>
                  </a:lnTo>
                  <a:lnTo>
                    <a:pt x="9" y="5"/>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3" name="Freeform 444"/>
            <p:cNvSpPr/>
            <p:nvPr/>
          </p:nvSpPr>
          <p:spPr bwMode="auto">
            <a:xfrm>
              <a:off x="4638" y="2350"/>
              <a:ext cx="34" cy="10"/>
            </a:xfrm>
            <a:custGeom>
              <a:avLst/>
              <a:gdLst>
                <a:gd name="T0" fmla="*/ 34 w 34"/>
                <a:gd name="T1" fmla="*/ 8 h 10"/>
                <a:gd name="T2" fmla="*/ 23 w 34"/>
                <a:gd name="T3" fmla="*/ 10 h 10"/>
                <a:gd name="T4" fmla="*/ 14 w 34"/>
                <a:gd name="T5" fmla="*/ 8 h 10"/>
                <a:gd name="T6" fmla="*/ 7 w 34"/>
                <a:gd name="T7" fmla="*/ 7 h 10"/>
                <a:gd name="T8" fmla="*/ 0 w 34"/>
                <a:gd name="T9" fmla="*/ 1 h 10"/>
                <a:gd name="T10" fmla="*/ 0 w 34"/>
                <a:gd name="T11" fmla="*/ 1 h 10"/>
                <a:gd name="T12" fmla="*/ 0 w 34"/>
                <a:gd name="T13" fmla="*/ 0 h 10"/>
                <a:gd name="T14" fmla="*/ 17 w 34"/>
                <a:gd name="T15" fmla="*/ 1 h 10"/>
                <a:gd name="T16" fmla="*/ 34 w 34"/>
                <a:gd name="T17" fmla="*/ 1 h 10"/>
                <a:gd name="T18" fmla="*/ 34 w 34"/>
                <a:gd name="T19" fmla="*/ 5 h 10"/>
                <a:gd name="T20" fmla="*/ 34 w 34"/>
                <a:gd name="T21"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0">
                  <a:moveTo>
                    <a:pt x="34" y="8"/>
                  </a:moveTo>
                  <a:lnTo>
                    <a:pt x="23" y="10"/>
                  </a:lnTo>
                  <a:lnTo>
                    <a:pt x="14" y="8"/>
                  </a:lnTo>
                  <a:lnTo>
                    <a:pt x="7" y="7"/>
                  </a:lnTo>
                  <a:lnTo>
                    <a:pt x="0" y="1"/>
                  </a:lnTo>
                  <a:lnTo>
                    <a:pt x="0" y="1"/>
                  </a:lnTo>
                  <a:lnTo>
                    <a:pt x="0" y="0"/>
                  </a:lnTo>
                  <a:lnTo>
                    <a:pt x="17" y="1"/>
                  </a:lnTo>
                  <a:lnTo>
                    <a:pt x="34" y="1"/>
                  </a:lnTo>
                  <a:lnTo>
                    <a:pt x="34" y="5"/>
                  </a:lnTo>
                  <a:lnTo>
                    <a:pt x="3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4" name="Freeform 445"/>
            <p:cNvSpPr/>
            <p:nvPr/>
          </p:nvSpPr>
          <p:spPr bwMode="auto">
            <a:xfrm>
              <a:off x="3010" y="2358"/>
              <a:ext cx="130" cy="30"/>
            </a:xfrm>
            <a:custGeom>
              <a:avLst/>
              <a:gdLst>
                <a:gd name="T0" fmla="*/ 64 w 130"/>
                <a:gd name="T1" fmla="*/ 0 h 30"/>
                <a:gd name="T2" fmla="*/ 70 w 130"/>
                <a:gd name="T3" fmla="*/ 2 h 30"/>
                <a:gd name="T4" fmla="*/ 74 w 130"/>
                <a:gd name="T5" fmla="*/ 3 h 30"/>
                <a:gd name="T6" fmla="*/ 76 w 130"/>
                <a:gd name="T7" fmla="*/ 12 h 30"/>
                <a:gd name="T8" fmla="*/ 77 w 130"/>
                <a:gd name="T9" fmla="*/ 20 h 30"/>
                <a:gd name="T10" fmla="*/ 79 w 130"/>
                <a:gd name="T11" fmla="*/ 20 h 30"/>
                <a:gd name="T12" fmla="*/ 80 w 130"/>
                <a:gd name="T13" fmla="*/ 22 h 30"/>
                <a:gd name="T14" fmla="*/ 94 w 130"/>
                <a:gd name="T15" fmla="*/ 19 h 30"/>
                <a:gd name="T16" fmla="*/ 104 w 130"/>
                <a:gd name="T17" fmla="*/ 15 h 30"/>
                <a:gd name="T18" fmla="*/ 112 w 130"/>
                <a:gd name="T19" fmla="*/ 15 h 30"/>
                <a:gd name="T20" fmla="*/ 119 w 130"/>
                <a:gd name="T21" fmla="*/ 17 h 30"/>
                <a:gd name="T22" fmla="*/ 124 w 130"/>
                <a:gd name="T23" fmla="*/ 20 h 30"/>
                <a:gd name="T24" fmla="*/ 130 w 130"/>
                <a:gd name="T25" fmla="*/ 23 h 30"/>
                <a:gd name="T26" fmla="*/ 130 w 130"/>
                <a:gd name="T27" fmla="*/ 26 h 30"/>
                <a:gd name="T28" fmla="*/ 129 w 130"/>
                <a:gd name="T29" fmla="*/ 29 h 30"/>
                <a:gd name="T30" fmla="*/ 113 w 130"/>
                <a:gd name="T31" fmla="*/ 29 h 30"/>
                <a:gd name="T32" fmla="*/ 96 w 130"/>
                <a:gd name="T33" fmla="*/ 30 h 30"/>
                <a:gd name="T34" fmla="*/ 94 w 130"/>
                <a:gd name="T35" fmla="*/ 27 h 30"/>
                <a:gd name="T36" fmla="*/ 94 w 130"/>
                <a:gd name="T37" fmla="*/ 26 h 30"/>
                <a:gd name="T38" fmla="*/ 93 w 130"/>
                <a:gd name="T39" fmla="*/ 26 h 30"/>
                <a:gd name="T40" fmla="*/ 90 w 130"/>
                <a:gd name="T41" fmla="*/ 25 h 30"/>
                <a:gd name="T42" fmla="*/ 84 w 130"/>
                <a:gd name="T43" fmla="*/ 27 h 30"/>
                <a:gd name="T44" fmla="*/ 77 w 130"/>
                <a:gd name="T45" fmla="*/ 29 h 30"/>
                <a:gd name="T46" fmla="*/ 70 w 130"/>
                <a:gd name="T47" fmla="*/ 27 h 30"/>
                <a:gd name="T48" fmla="*/ 64 w 130"/>
                <a:gd name="T49" fmla="*/ 26 h 30"/>
                <a:gd name="T50" fmla="*/ 59 w 130"/>
                <a:gd name="T51" fmla="*/ 23 h 30"/>
                <a:gd name="T52" fmla="*/ 53 w 130"/>
                <a:gd name="T53" fmla="*/ 20 h 30"/>
                <a:gd name="T54" fmla="*/ 47 w 130"/>
                <a:gd name="T55" fmla="*/ 19 h 30"/>
                <a:gd name="T56" fmla="*/ 43 w 130"/>
                <a:gd name="T57" fmla="*/ 19 h 30"/>
                <a:gd name="T58" fmla="*/ 42 w 130"/>
                <a:gd name="T59" fmla="*/ 22 h 30"/>
                <a:gd name="T60" fmla="*/ 39 w 130"/>
                <a:gd name="T61" fmla="*/ 25 h 30"/>
                <a:gd name="T62" fmla="*/ 37 w 130"/>
                <a:gd name="T63" fmla="*/ 25 h 30"/>
                <a:gd name="T64" fmla="*/ 32 w 130"/>
                <a:gd name="T65" fmla="*/ 26 h 30"/>
                <a:gd name="T66" fmla="*/ 16 w 130"/>
                <a:gd name="T67" fmla="*/ 22 h 30"/>
                <a:gd name="T68" fmla="*/ 0 w 130"/>
                <a:gd name="T69" fmla="*/ 16 h 30"/>
                <a:gd name="T70" fmla="*/ 12 w 130"/>
                <a:gd name="T71" fmla="*/ 15 h 30"/>
                <a:gd name="T72" fmla="*/ 30 w 130"/>
                <a:gd name="T73" fmla="*/ 10 h 30"/>
                <a:gd name="T74" fmla="*/ 52 w 130"/>
                <a:gd name="T75" fmla="*/ 6 h 30"/>
                <a:gd name="T76" fmla="*/ 64 w 130"/>
                <a:gd name="T7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30">
                  <a:moveTo>
                    <a:pt x="64" y="0"/>
                  </a:moveTo>
                  <a:lnTo>
                    <a:pt x="70" y="2"/>
                  </a:lnTo>
                  <a:lnTo>
                    <a:pt x="74" y="3"/>
                  </a:lnTo>
                  <a:lnTo>
                    <a:pt x="76" y="12"/>
                  </a:lnTo>
                  <a:lnTo>
                    <a:pt x="77" y="20"/>
                  </a:lnTo>
                  <a:lnTo>
                    <a:pt x="79" y="20"/>
                  </a:lnTo>
                  <a:lnTo>
                    <a:pt x="80" y="22"/>
                  </a:lnTo>
                  <a:lnTo>
                    <a:pt x="94" y="19"/>
                  </a:lnTo>
                  <a:lnTo>
                    <a:pt x="104" y="15"/>
                  </a:lnTo>
                  <a:lnTo>
                    <a:pt x="112" y="15"/>
                  </a:lnTo>
                  <a:lnTo>
                    <a:pt x="119" y="17"/>
                  </a:lnTo>
                  <a:lnTo>
                    <a:pt x="124" y="20"/>
                  </a:lnTo>
                  <a:lnTo>
                    <a:pt x="130" y="23"/>
                  </a:lnTo>
                  <a:lnTo>
                    <a:pt x="130" y="26"/>
                  </a:lnTo>
                  <a:lnTo>
                    <a:pt x="129" y="29"/>
                  </a:lnTo>
                  <a:lnTo>
                    <a:pt x="113" y="29"/>
                  </a:lnTo>
                  <a:lnTo>
                    <a:pt x="96" y="30"/>
                  </a:lnTo>
                  <a:lnTo>
                    <a:pt x="94" y="27"/>
                  </a:lnTo>
                  <a:lnTo>
                    <a:pt x="94" y="26"/>
                  </a:lnTo>
                  <a:lnTo>
                    <a:pt x="93" y="26"/>
                  </a:lnTo>
                  <a:lnTo>
                    <a:pt x="90" y="25"/>
                  </a:lnTo>
                  <a:lnTo>
                    <a:pt x="84" y="27"/>
                  </a:lnTo>
                  <a:lnTo>
                    <a:pt x="77" y="29"/>
                  </a:lnTo>
                  <a:lnTo>
                    <a:pt x="70" y="27"/>
                  </a:lnTo>
                  <a:lnTo>
                    <a:pt x="64" y="26"/>
                  </a:lnTo>
                  <a:lnTo>
                    <a:pt x="59" y="23"/>
                  </a:lnTo>
                  <a:lnTo>
                    <a:pt x="53" y="20"/>
                  </a:lnTo>
                  <a:lnTo>
                    <a:pt x="47" y="19"/>
                  </a:lnTo>
                  <a:lnTo>
                    <a:pt x="43" y="19"/>
                  </a:lnTo>
                  <a:lnTo>
                    <a:pt x="42" y="22"/>
                  </a:lnTo>
                  <a:lnTo>
                    <a:pt x="39" y="25"/>
                  </a:lnTo>
                  <a:lnTo>
                    <a:pt x="37" y="25"/>
                  </a:lnTo>
                  <a:lnTo>
                    <a:pt x="32" y="26"/>
                  </a:lnTo>
                  <a:lnTo>
                    <a:pt x="16" y="22"/>
                  </a:lnTo>
                  <a:lnTo>
                    <a:pt x="0" y="16"/>
                  </a:lnTo>
                  <a:lnTo>
                    <a:pt x="12" y="15"/>
                  </a:lnTo>
                  <a:lnTo>
                    <a:pt x="30" y="10"/>
                  </a:lnTo>
                  <a:lnTo>
                    <a:pt x="52" y="6"/>
                  </a:lnTo>
                  <a:lnTo>
                    <a:pt x="6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5" name="Freeform 446"/>
            <p:cNvSpPr/>
            <p:nvPr/>
          </p:nvSpPr>
          <p:spPr bwMode="auto">
            <a:xfrm>
              <a:off x="3693" y="2365"/>
              <a:ext cx="1819" cy="1375"/>
            </a:xfrm>
            <a:custGeom>
              <a:avLst/>
              <a:gdLst>
                <a:gd name="T0" fmla="*/ 1369 w 1819"/>
                <a:gd name="T1" fmla="*/ 59 h 1375"/>
                <a:gd name="T2" fmla="*/ 1617 w 1819"/>
                <a:gd name="T3" fmla="*/ 89 h 1375"/>
                <a:gd name="T4" fmla="*/ 1819 w 1819"/>
                <a:gd name="T5" fmla="*/ 136 h 1375"/>
                <a:gd name="T6" fmla="*/ 1784 w 1819"/>
                <a:gd name="T7" fmla="*/ 156 h 1375"/>
                <a:gd name="T8" fmla="*/ 1689 w 1819"/>
                <a:gd name="T9" fmla="*/ 205 h 1375"/>
                <a:gd name="T10" fmla="*/ 1664 w 1819"/>
                <a:gd name="T11" fmla="*/ 247 h 1375"/>
                <a:gd name="T12" fmla="*/ 1624 w 1819"/>
                <a:gd name="T13" fmla="*/ 166 h 1375"/>
                <a:gd name="T14" fmla="*/ 1494 w 1819"/>
                <a:gd name="T15" fmla="*/ 213 h 1375"/>
                <a:gd name="T16" fmla="*/ 1606 w 1819"/>
                <a:gd name="T17" fmla="*/ 316 h 1375"/>
                <a:gd name="T18" fmla="*/ 1573 w 1819"/>
                <a:gd name="T19" fmla="*/ 306 h 1375"/>
                <a:gd name="T20" fmla="*/ 1530 w 1819"/>
                <a:gd name="T21" fmla="*/ 427 h 1375"/>
                <a:gd name="T22" fmla="*/ 1530 w 1819"/>
                <a:gd name="T23" fmla="*/ 473 h 1375"/>
                <a:gd name="T24" fmla="*/ 1436 w 1819"/>
                <a:gd name="T25" fmla="*/ 434 h 1375"/>
                <a:gd name="T26" fmla="*/ 1474 w 1819"/>
                <a:gd name="T27" fmla="*/ 472 h 1375"/>
                <a:gd name="T28" fmla="*/ 1492 w 1819"/>
                <a:gd name="T29" fmla="*/ 556 h 1375"/>
                <a:gd name="T30" fmla="*/ 1433 w 1819"/>
                <a:gd name="T31" fmla="*/ 654 h 1375"/>
                <a:gd name="T32" fmla="*/ 1383 w 1819"/>
                <a:gd name="T33" fmla="*/ 730 h 1375"/>
                <a:gd name="T34" fmla="*/ 1323 w 1819"/>
                <a:gd name="T35" fmla="*/ 774 h 1375"/>
                <a:gd name="T36" fmla="*/ 1333 w 1819"/>
                <a:gd name="T37" fmla="*/ 856 h 1375"/>
                <a:gd name="T38" fmla="*/ 1297 w 1819"/>
                <a:gd name="T39" fmla="*/ 844 h 1375"/>
                <a:gd name="T40" fmla="*/ 1273 w 1819"/>
                <a:gd name="T41" fmla="*/ 737 h 1375"/>
                <a:gd name="T42" fmla="*/ 1198 w 1819"/>
                <a:gd name="T43" fmla="*/ 650 h 1375"/>
                <a:gd name="T44" fmla="*/ 1090 w 1819"/>
                <a:gd name="T45" fmla="*/ 734 h 1375"/>
                <a:gd name="T46" fmla="*/ 993 w 1819"/>
                <a:gd name="T47" fmla="*/ 674 h 1375"/>
                <a:gd name="T48" fmla="*/ 968 w 1819"/>
                <a:gd name="T49" fmla="*/ 646 h 1375"/>
                <a:gd name="T50" fmla="*/ 765 w 1819"/>
                <a:gd name="T51" fmla="*/ 593 h 1375"/>
                <a:gd name="T52" fmla="*/ 791 w 1819"/>
                <a:gd name="T53" fmla="*/ 629 h 1375"/>
                <a:gd name="T54" fmla="*/ 748 w 1819"/>
                <a:gd name="T55" fmla="*/ 751 h 1375"/>
                <a:gd name="T56" fmla="*/ 624 w 1819"/>
                <a:gd name="T57" fmla="*/ 669 h 1375"/>
                <a:gd name="T58" fmla="*/ 551 w 1819"/>
                <a:gd name="T59" fmla="*/ 567 h 1375"/>
                <a:gd name="T60" fmla="*/ 641 w 1819"/>
                <a:gd name="T61" fmla="*/ 744 h 1375"/>
                <a:gd name="T62" fmla="*/ 719 w 1819"/>
                <a:gd name="T63" fmla="*/ 891 h 1375"/>
                <a:gd name="T64" fmla="*/ 641 w 1819"/>
                <a:gd name="T65" fmla="*/ 1095 h 1375"/>
                <a:gd name="T66" fmla="*/ 576 w 1819"/>
                <a:gd name="T67" fmla="*/ 1227 h 1375"/>
                <a:gd name="T68" fmla="*/ 491 w 1819"/>
                <a:gd name="T69" fmla="*/ 1355 h 1375"/>
                <a:gd name="T70" fmla="*/ 332 w 1819"/>
                <a:gd name="T71" fmla="*/ 1183 h 1375"/>
                <a:gd name="T72" fmla="*/ 289 w 1819"/>
                <a:gd name="T73" fmla="*/ 937 h 1375"/>
                <a:gd name="T74" fmla="*/ 162 w 1819"/>
                <a:gd name="T75" fmla="*/ 876 h 1375"/>
                <a:gd name="T76" fmla="*/ 10 w 1819"/>
                <a:gd name="T77" fmla="*/ 763 h 1375"/>
                <a:gd name="T78" fmla="*/ 42 w 1819"/>
                <a:gd name="T79" fmla="*/ 597 h 1375"/>
                <a:gd name="T80" fmla="*/ 135 w 1819"/>
                <a:gd name="T81" fmla="*/ 483 h 1375"/>
                <a:gd name="T82" fmla="*/ 181 w 1819"/>
                <a:gd name="T83" fmla="*/ 382 h 1375"/>
                <a:gd name="T84" fmla="*/ 184 w 1819"/>
                <a:gd name="T85" fmla="*/ 310 h 1375"/>
                <a:gd name="T86" fmla="*/ 311 w 1819"/>
                <a:gd name="T87" fmla="*/ 226 h 1375"/>
                <a:gd name="T88" fmla="*/ 399 w 1819"/>
                <a:gd name="T89" fmla="*/ 245 h 1375"/>
                <a:gd name="T90" fmla="*/ 471 w 1819"/>
                <a:gd name="T91" fmla="*/ 182 h 1375"/>
                <a:gd name="T92" fmla="*/ 428 w 1819"/>
                <a:gd name="T93" fmla="*/ 119 h 1375"/>
                <a:gd name="T94" fmla="*/ 361 w 1819"/>
                <a:gd name="T95" fmla="*/ 223 h 1375"/>
                <a:gd name="T96" fmla="*/ 285 w 1819"/>
                <a:gd name="T97" fmla="*/ 205 h 1375"/>
                <a:gd name="T98" fmla="*/ 374 w 1819"/>
                <a:gd name="T99" fmla="*/ 79 h 1375"/>
                <a:gd name="T100" fmla="*/ 562 w 1819"/>
                <a:gd name="T101" fmla="*/ 116 h 1375"/>
                <a:gd name="T102" fmla="*/ 549 w 1819"/>
                <a:gd name="T103" fmla="*/ 132 h 1375"/>
                <a:gd name="T104" fmla="*/ 599 w 1819"/>
                <a:gd name="T105" fmla="*/ 110 h 1375"/>
                <a:gd name="T106" fmla="*/ 696 w 1819"/>
                <a:gd name="T107" fmla="*/ 70 h 1375"/>
                <a:gd name="T108" fmla="*/ 799 w 1819"/>
                <a:gd name="T109" fmla="*/ 63 h 1375"/>
                <a:gd name="T110" fmla="*/ 846 w 1819"/>
                <a:gd name="T111" fmla="*/ 90 h 1375"/>
                <a:gd name="T112" fmla="*/ 836 w 1819"/>
                <a:gd name="T113" fmla="*/ 65 h 1375"/>
                <a:gd name="T114" fmla="*/ 849 w 1819"/>
                <a:gd name="T115" fmla="*/ 36 h 1375"/>
                <a:gd name="T116" fmla="*/ 978 w 1819"/>
                <a:gd name="T117" fmla="*/ 0 h 1375"/>
                <a:gd name="T118" fmla="*/ 1052 w 1819"/>
                <a:gd name="T119" fmla="*/ 43 h 1375"/>
                <a:gd name="T120" fmla="*/ 1242 w 1819"/>
                <a:gd name="T121" fmla="*/ 56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9" h="1375">
                  <a:moveTo>
                    <a:pt x="1272" y="66"/>
                  </a:moveTo>
                  <a:lnTo>
                    <a:pt x="1272" y="62"/>
                  </a:lnTo>
                  <a:lnTo>
                    <a:pt x="1272" y="59"/>
                  </a:lnTo>
                  <a:lnTo>
                    <a:pt x="1286" y="60"/>
                  </a:lnTo>
                  <a:lnTo>
                    <a:pt x="1302" y="62"/>
                  </a:lnTo>
                  <a:lnTo>
                    <a:pt x="1317" y="63"/>
                  </a:lnTo>
                  <a:lnTo>
                    <a:pt x="1333" y="65"/>
                  </a:lnTo>
                  <a:lnTo>
                    <a:pt x="1333" y="63"/>
                  </a:lnTo>
                  <a:lnTo>
                    <a:pt x="1335" y="62"/>
                  </a:lnTo>
                  <a:lnTo>
                    <a:pt x="1330" y="59"/>
                  </a:lnTo>
                  <a:lnTo>
                    <a:pt x="1327" y="56"/>
                  </a:lnTo>
                  <a:lnTo>
                    <a:pt x="1325" y="53"/>
                  </a:lnTo>
                  <a:lnTo>
                    <a:pt x="1323" y="48"/>
                  </a:lnTo>
                  <a:lnTo>
                    <a:pt x="1337" y="48"/>
                  </a:lnTo>
                  <a:lnTo>
                    <a:pt x="1350" y="49"/>
                  </a:lnTo>
                  <a:lnTo>
                    <a:pt x="1356" y="50"/>
                  </a:lnTo>
                  <a:lnTo>
                    <a:pt x="1362" y="52"/>
                  </a:lnTo>
                  <a:lnTo>
                    <a:pt x="1366" y="55"/>
                  </a:lnTo>
                  <a:lnTo>
                    <a:pt x="1369" y="59"/>
                  </a:lnTo>
                  <a:lnTo>
                    <a:pt x="1377" y="55"/>
                  </a:lnTo>
                  <a:lnTo>
                    <a:pt x="1385" y="53"/>
                  </a:lnTo>
                  <a:lnTo>
                    <a:pt x="1390" y="53"/>
                  </a:lnTo>
                  <a:lnTo>
                    <a:pt x="1396" y="53"/>
                  </a:lnTo>
                  <a:lnTo>
                    <a:pt x="1406" y="58"/>
                  </a:lnTo>
                  <a:lnTo>
                    <a:pt x="1417" y="65"/>
                  </a:lnTo>
                  <a:lnTo>
                    <a:pt x="1435" y="65"/>
                  </a:lnTo>
                  <a:lnTo>
                    <a:pt x="1452" y="65"/>
                  </a:lnTo>
                  <a:lnTo>
                    <a:pt x="1467" y="66"/>
                  </a:lnTo>
                  <a:lnTo>
                    <a:pt x="1484" y="66"/>
                  </a:lnTo>
                  <a:lnTo>
                    <a:pt x="1504" y="72"/>
                  </a:lnTo>
                  <a:lnTo>
                    <a:pt x="1524" y="79"/>
                  </a:lnTo>
                  <a:lnTo>
                    <a:pt x="1542" y="79"/>
                  </a:lnTo>
                  <a:lnTo>
                    <a:pt x="1557" y="80"/>
                  </a:lnTo>
                  <a:lnTo>
                    <a:pt x="1573" y="80"/>
                  </a:lnTo>
                  <a:lnTo>
                    <a:pt x="1590" y="80"/>
                  </a:lnTo>
                  <a:lnTo>
                    <a:pt x="1602" y="86"/>
                  </a:lnTo>
                  <a:lnTo>
                    <a:pt x="1617" y="89"/>
                  </a:lnTo>
                  <a:lnTo>
                    <a:pt x="1617" y="89"/>
                  </a:lnTo>
                  <a:lnTo>
                    <a:pt x="1617" y="87"/>
                  </a:lnTo>
                  <a:lnTo>
                    <a:pt x="1616" y="85"/>
                  </a:lnTo>
                  <a:lnTo>
                    <a:pt x="1613" y="82"/>
                  </a:lnTo>
                  <a:lnTo>
                    <a:pt x="1606" y="80"/>
                  </a:lnTo>
                  <a:lnTo>
                    <a:pt x="1600" y="77"/>
                  </a:lnTo>
                  <a:lnTo>
                    <a:pt x="1600" y="76"/>
                  </a:lnTo>
                  <a:lnTo>
                    <a:pt x="1600" y="75"/>
                  </a:lnTo>
                  <a:lnTo>
                    <a:pt x="1600" y="73"/>
                  </a:lnTo>
                  <a:lnTo>
                    <a:pt x="1602" y="72"/>
                  </a:lnTo>
                  <a:lnTo>
                    <a:pt x="1623" y="72"/>
                  </a:lnTo>
                  <a:lnTo>
                    <a:pt x="1646" y="76"/>
                  </a:lnTo>
                  <a:lnTo>
                    <a:pt x="1667" y="80"/>
                  </a:lnTo>
                  <a:lnTo>
                    <a:pt x="1687" y="86"/>
                  </a:lnTo>
                  <a:lnTo>
                    <a:pt x="1727" y="99"/>
                  </a:lnTo>
                  <a:lnTo>
                    <a:pt x="1764" y="112"/>
                  </a:lnTo>
                  <a:lnTo>
                    <a:pt x="1787" y="113"/>
                  </a:lnTo>
                  <a:lnTo>
                    <a:pt x="1807" y="117"/>
                  </a:lnTo>
                  <a:lnTo>
                    <a:pt x="1813" y="126"/>
                  </a:lnTo>
                  <a:lnTo>
                    <a:pt x="1819" y="136"/>
                  </a:lnTo>
                  <a:lnTo>
                    <a:pt x="1800" y="133"/>
                  </a:lnTo>
                  <a:lnTo>
                    <a:pt x="1776" y="127"/>
                  </a:lnTo>
                  <a:lnTo>
                    <a:pt x="1763" y="125"/>
                  </a:lnTo>
                  <a:lnTo>
                    <a:pt x="1753" y="123"/>
                  </a:lnTo>
                  <a:lnTo>
                    <a:pt x="1744" y="122"/>
                  </a:lnTo>
                  <a:lnTo>
                    <a:pt x="1740" y="123"/>
                  </a:lnTo>
                  <a:lnTo>
                    <a:pt x="1743" y="126"/>
                  </a:lnTo>
                  <a:lnTo>
                    <a:pt x="1746" y="130"/>
                  </a:lnTo>
                  <a:lnTo>
                    <a:pt x="1737" y="130"/>
                  </a:lnTo>
                  <a:lnTo>
                    <a:pt x="1729" y="132"/>
                  </a:lnTo>
                  <a:lnTo>
                    <a:pt x="1729" y="133"/>
                  </a:lnTo>
                  <a:lnTo>
                    <a:pt x="1729" y="133"/>
                  </a:lnTo>
                  <a:lnTo>
                    <a:pt x="1737" y="133"/>
                  </a:lnTo>
                  <a:lnTo>
                    <a:pt x="1744" y="136"/>
                  </a:lnTo>
                  <a:lnTo>
                    <a:pt x="1750" y="137"/>
                  </a:lnTo>
                  <a:lnTo>
                    <a:pt x="1757" y="140"/>
                  </a:lnTo>
                  <a:lnTo>
                    <a:pt x="1770" y="146"/>
                  </a:lnTo>
                  <a:lnTo>
                    <a:pt x="1784" y="152"/>
                  </a:lnTo>
                  <a:lnTo>
                    <a:pt x="1784" y="156"/>
                  </a:lnTo>
                  <a:lnTo>
                    <a:pt x="1784" y="160"/>
                  </a:lnTo>
                  <a:lnTo>
                    <a:pt x="1783" y="162"/>
                  </a:lnTo>
                  <a:lnTo>
                    <a:pt x="1781" y="163"/>
                  </a:lnTo>
                  <a:lnTo>
                    <a:pt x="1767" y="162"/>
                  </a:lnTo>
                  <a:lnTo>
                    <a:pt x="1753" y="165"/>
                  </a:lnTo>
                  <a:lnTo>
                    <a:pt x="1749" y="166"/>
                  </a:lnTo>
                  <a:lnTo>
                    <a:pt x="1744" y="170"/>
                  </a:lnTo>
                  <a:lnTo>
                    <a:pt x="1740" y="176"/>
                  </a:lnTo>
                  <a:lnTo>
                    <a:pt x="1739" y="185"/>
                  </a:lnTo>
                  <a:lnTo>
                    <a:pt x="1731" y="186"/>
                  </a:lnTo>
                  <a:lnTo>
                    <a:pt x="1724" y="186"/>
                  </a:lnTo>
                  <a:lnTo>
                    <a:pt x="1723" y="182"/>
                  </a:lnTo>
                  <a:lnTo>
                    <a:pt x="1720" y="179"/>
                  </a:lnTo>
                  <a:lnTo>
                    <a:pt x="1710" y="180"/>
                  </a:lnTo>
                  <a:lnTo>
                    <a:pt x="1700" y="183"/>
                  </a:lnTo>
                  <a:lnTo>
                    <a:pt x="1690" y="187"/>
                  </a:lnTo>
                  <a:lnTo>
                    <a:pt x="1683" y="193"/>
                  </a:lnTo>
                  <a:lnTo>
                    <a:pt x="1686" y="200"/>
                  </a:lnTo>
                  <a:lnTo>
                    <a:pt x="1689" y="205"/>
                  </a:lnTo>
                  <a:lnTo>
                    <a:pt x="1692" y="207"/>
                  </a:lnTo>
                  <a:lnTo>
                    <a:pt x="1694" y="210"/>
                  </a:lnTo>
                  <a:lnTo>
                    <a:pt x="1702" y="213"/>
                  </a:lnTo>
                  <a:lnTo>
                    <a:pt x="1713" y="219"/>
                  </a:lnTo>
                  <a:lnTo>
                    <a:pt x="1714" y="226"/>
                  </a:lnTo>
                  <a:lnTo>
                    <a:pt x="1716" y="235"/>
                  </a:lnTo>
                  <a:lnTo>
                    <a:pt x="1720" y="235"/>
                  </a:lnTo>
                  <a:lnTo>
                    <a:pt x="1723" y="237"/>
                  </a:lnTo>
                  <a:lnTo>
                    <a:pt x="1726" y="245"/>
                  </a:lnTo>
                  <a:lnTo>
                    <a:pt x="1727" y="252"/>
                  </a:lnTo>
                  <a:lnTo>
                    <a:pt x="1727" y="259"/>
                  </a:lnTo>
                  <a:lnTo>
                    <a:pt x="1727" y="266"/>
                  </a:lnTo>
                  <a:lnTo>
                    <a:pt x="1727" y="277"/>
                  </a:lnTo>
                  <a:lnTo>
                    <a:pt x="1727" y="290"/>
                  </a:lnTo>
                  <a:lnTo>
                    <a:pt x="1723" y="290"/>
                  </a:lnTo>
                  <a:lnTo>
                    <a:pt x="1717" y="290"/>
                  </a:lnTo>
                  <a:lnTo>
                    <a:pt x="1700" y="277"/>
                  </a:lnTo>
                  <a:lnTo>
                    <a:pt x="1682" y="263"/>
                  </a:lnTo>
                  <a:lnTo>
                    <a:pt x="1664" y="247"/>
                  </a:lnTo>
                  <a:lnTo>
                    <a:pt x="1650" y="232"/>
                  </a:lnTo>
                  <a:lnTo>
                    <a:pt x="1652" y="222"/>
                  </a:lnTo>
                  <a:lnTo>
                    <a:pt x="1653" y="212"/>
                  </a:lnTo>
                  <a:lnTo>
                    <a:pt x="1657" y="202"/>
                  </a:lnTo>
                  <a:lnTo>
                    <a:pt x="1660" y="193"/>
                  </a:lnTo>
                  <a:lnTo>
                    <a:pt x="1663" y="185"/>
                  </a:lnTo>
                  <a:lnTo>
                    <a:pt x="1664" y="176"/>
                  </a:lnTo>
                  <a:lnTo>
                    <a:pt x="1664" y="167"/>
                  </a:lnTo>
                  <a:lnTo>
                    <a:pt x="1662" y="160"/>
                  </a:lnTo>
                  <a:lnTo>
                    <a:pt x="1656" y="160"/>
                  </a:lnTo>
                  <a:lnTo>
                    <a:pt x="1650" y="160"/>
                  </a:lnTo>
                  <a:lnTo>
                    <a:pt x="1649" y="166"/>
                  </a:lnTo>
                  <a:lnTo>
                    <a:pt x="1649" y="173"/>
                  </a:lnTo>
                  <a:lnTo>
                    <a:pt x="1646" y="173"/>
                  </a:lnTo>
                  <a:lnTo>
                    <a:pt x="1644" y="175"/>
                  </a:lnTo>
                  <a:lnTo>
                    <a:pt x="1639" y="175"/>
                  </a:lnTo>
                  <a:lnTo>
                    <a:pt x="1633" y="176"/>
                  </a:lnTo>
                  <a:lnTo>
                    <a:pt x="1629" y="170"/>
                  </a:lnTo>
                  <a:lnTo>
                    <a:pt x="1624" y="166"/>
                  </a:lnTo>
                  <a:lnTo>
                    <a:pt x="1619" y="166"/>
                  </a:lnTo>
                  <a:lnTo>
                    <a:pt x="1614" y="166"/>
                  </a:lnTo>
                  <a:lnTo>
                    <a:pt x="1609" y="166"/>
                  </a:lnTo>
                  <a:lnTo>
                    <a:pt x="1606" y="169"/>
                  </a:lnTo>
                  <a:lnTo>
                    <a:pt x="1603" y="170"/>
                  </a:lnTo>
                  <a:lnTo>
                    <a:pt x="1600" y="173"/>
                  </a:lnTo>
                  <a:lnTo>
                    <a:pt x="1600" y="180"/>
                  </a:lnTo>
                  <a:lnTo>
                    <a:pt x="1600" y="187"/>
                  </a:lnTo>
                  <a:lnTo>
                    <a:pt x="1603" y="190"/>
                  </a:lnTo>
                  <a:lnTo>
                    <a:pt x="1607" y="192"/>
                  </a:lnTo>
                  <a:lnTo>
                    <a:pt x="1606" y="193"/>
                  </a:lnTo>
                  <a:lnTo>
                    <a:pt x="1606" y="195"/>
                  </a:lnTo>
                  <a:lnTo>
                    <a:pt x="1582" y="196"/>
                  </a:lnTo>
                  <a:lnTo>
                    <a:pt x="1553" y="196"/>
                  </a:lnTo>
                  <a:lnTo>
                    <a:pt x="1539" y="195"/>
                  </a:lnTo>
                  <a:lnTo>
                    <a:pt x="1524" y="196"/>
                  </a:lnTo>
                  <a:lnTo>
                    <a:pt x="1512" y="197"/>
                  </a:lnTo>
                  <a:lnTo>
                    <a:pt x="1499" y="200"/>
                  </a:lnTo>
                  <a:lnTo>
                    <a:pt x="1494" y="213"/>
                  </a:lnTo>
                  <a:lnTo>
                    <a:pt x="1490" y="227"/>
                  </a:lnTo>
                  <a:lnTo>
                    <a:pt x="1484" y="239"/>
                  </a:lnTo>
                  <a:lnTo>
                    <a:pt x="1480" y="250"/>
                  </a:lnTo>
                  <a:lnTo>
                    <a:pt x="1496" y="257"/>
                  </a:lnTo>
                  <a:lnTo>
                    <a:pt x="1510" y="262"/>
                  </a:lnTo>
                  <a:lnTo>
                    <a:pt x="1520" y="259"/>
                  </a:lnTo>
                  <a:lnTo>
                    <a:pt x="1534" y="256"/>
                  </a:lnTo>
                  <a:lnTo>
                    <a:pt x="1539" y="263"/>
                  </a:lnTo>
                  <a:lnTo>
                    <a:pt x="1544" y="267"/>
                  </a:lnTo>
                  <a:lnTo>
                    <a:pt x="1552" y="273"/>
                  </a:lnTo>
                  <a:lnTo>
                    <a:pt x="1559" y="277"/>
                  </a:lnTo>
                  <a:lnTo>
                    <a:pt x="1557" y="266"/>
                  </a:lnTo>
                  <a:lnTo>
                    <a:pt x="1556" y="256"/>
                  </a:lnTo>
                  <a:lnTo>
                    <a:pt x="1569" y="267"/>
                  </a:lnTo>
                  <a:lnTo>
                    <a:pt x="1590" y="287"/>
                  </a:lnTo>
                  <a:lnTo>
                    <a:pt x="1612" y="307"/>
                  </a:lnTo>
                  <a:lnTo>
                    <a:pt x="1623" y="322"/>
                  </a:lnTo>
                  <a:lnTo>
                    <a:pt x="1614" y="319"/>
                  </a:lnTo>
                  <a:lnTo>
                    <a:pt x="1606" y="316"/>
                  </a:lnTo>
                  <a:lnTo>
                    <a:pt x="1606" y="317"/>
                  </a:lnTo>
                  <a:lnTo>
                    <a:pt x="1606" y="319"/>
                  </a:lnTo>
                  <a:lnTo>
                    <a:pt x="1620" y="334"/>
                  </a:lnTo>
                  <a:lnTo>
                    <a:pt x="1632" y="352"/>
                  </a:lnTo>
                  <a:lnTo>
                    <a:pt x="1632" y="353"/>
                  </a:lnTo>
                  <a:lnTo>
                    <a:pt x="1630" y="353"/>
                  </a:lnTo>
                  <a:lnTo>
                    <a:pt x="1623" y="353"/>
                  </a:lnTo>
                  <a:lnTo>
                    <a:pt x="1616" y="352"/>
                  </a:lnTo>
                  <a:lnTo>
                    <a:pt x="1613" y="343"/>
                  </a:lnTo>
                  <a:lnTo>
                    <a:pt x="1607" y="333"/>
                  </a:lnTo>
                  <a:lnTo>
                    <a:pt x="1602" y="323"/>
                  </a:lnTo>
                  <a:lnTo>
                    <a:pt x="1593" y="312"/>
                  </a:lnTo>
                  <a:lnTo>
                    <a:pt x="1586" y="300"/>
                  </a:lnTo>
                  <a:lnTo>
                    <a:pt x="1577" y="290"/>
                  </a:lnTo>
                  <a:lnTo>
                    <a:pt x="1570" y="283"/>
                  </a:lnTo>
                  <a:lnTo>
                    <a:pt x="1563" y="279"/>
                  </a:lnTo>
                  <a:lnTo>
                    <a:pt x="1563" y="280"/>
                  </a:lnTo>
                  <a:lnTo>
                    <a:pt x="1563" y="283"/>
                  </a:lnTo>
                  <a:lnTo>
                    <a:pt x="1573" y="306"/>
                  </a:lnTo>
                  <a:lnTo>
                    <a:pt x="1579" y="326"/>
                  </a:lnTo>
                  <a:lnTo>
                    <a:pt x="1580" y="334"/>
                  </a:lnTo>
                  <a:lnTo>
                    <a:pt x="1579" y="346"/>
                  </a:lnTo>
                  <a:lnTo>
                    <a:pt x="1576" y="359"/>
                  </a:lnTo>
                  <a:lnTo>
                    <a:pt x="1572" y="374"/>
                  </a:lnTo>
                  <a:lnTo>
                    <a:pt x="1570" y="380"/>
                  </a:lnTo>
                  <a:lnTo>
                    <a:pt x="1570" y="386"/>
                  </a:lnTo>
                  <a:lnTo>
                    <a:pt x="1570" y="389"/>
                  </a:lnTo>
                  <a:lnTo>
                    <a:pt x="1566" y="393"/>
                  </a:lnTo>
                  <a:lnTo>
                    <a:pt x="1559" y="396"/>
                  </a:lnTo>
                  <a:lnTo>
                    <a:pt x="1552" y="396"/>
                  </a:lnTo>
                  <a:lnTo>
                    <a:pt x="1544" y="396"/>
                  </a:lnTo>
                  <a:lnTo>
                    <a:pt x="1536" y="394"/>
                  </a:lnTo>
                  <a:lnTo>
                    <a:pt x="1532" y="399"/>
                  </a:lnTo>
                  <a:lnTo>
                    <a:pt x="1527" y="403"/>
                  </a:lnTo>
                  <a:lnTo>
                    <a:pt x="1532" y="412"/>
                  </a:lnTo>
                  <a:lnTo>
                    <a:pt x="1536" y="420"/>
                  </a:lnTo>
                  <a:lnTo>
                    <a:pt x="1533" y="424"/>
                  </a:lnTo>
                  <a:lnTo>
                    <a:pt x="1530" y="427"/>
                  </a:lnTo>
                  <a:lnTo>
                    <a:pt x="1527" y="429"/>
                  </a:lnTo>
                  <a:lnTo>
                    <a:pt x="1523" y="432"/>
                  </a:lnTo>
                  <a:lnTo>
                    <a:pt x="1523" y="437"/>
                  </a:lnTo>
                  <a:lnTo>
                    <a:pt x="1523" y="443"/>
                  </a:lnTo>
                  <a:lnTo>
                    <a:pt x="1529" y="444"/>
                  </a:lnTo>
                  <a:lnTo>
                    <a:pt x="1536" y="449"/>
                  </a:lnTo>
                  <a:lnTo>
                    <a:pt x="1542" y="453"/>
                  </a:lnTo>
                  <a:lnTo>
                    <a:pt x="1547" y="459"/>
                  </a:lnTo>
                  <a:lnTo>
                    <a:pt x="1552" y="464"/>
                  </a:lnTo>
                  <a:lnTo>
                    <a:pt x="1556" y="472"/>
                  </a:lnTo>
                  <a:lnTo>
                    <a:pt x="1559" y="477"/>
                  </a:lnTo>
                  <a:lnTo>
                    <a:pt x="1560" y="484"/>
                  </a:lnTo>
                  <a:lnTo>
                    <a:pt x="1552" y="494"/>
                  </a:lnTo>
                  <a:lnTo>
                    <a:pt x="1543" y="503"/>
                  </a:lnTo>
                  <a:lnTo>
                    <a:pt x="1537" y="503"/>
                  </a:lnTo>
                  <a:lnTo>
                    <a:pt x="1533" y="500"/>
                  </a:lnTo>
                  <a:lnTo>
                    <a:pt x="1533" y="487"/>
                  </a:lnTo>
                  <a:lnTo>
                    <a:pt x="1532" y="477"/>
                  </a:lnTo>
                  <a:lnTo>
                    <a:pt x="1530" y="473"/>
                  </a:lnTo>
                  <a:lnTo>
                    <a:pt x="1527" y="469"/>
                  </a:lnTo>
                  <a:lnTo>
                    <a:pt x="1526" y="464"/>
                  </a:lnTo>
                  <a:lnTo>
                    <a:pt x="1522" y="462"/>
                  </a:lnTo>
                  <a:lnTo>
                    <a:pt x="1510" y="459"/>
                  </a:lnTo>
                  <a:lnTo>
                    <a:pt x="1500" y="456"/>
                  </a:lnTo>
                  <a:lnTo>
                    <a:pt x="1500" y="447"/>
                  </a:lnTo>
                  <a:lnTo>
                    <a:pt x="1500" y="443"/>
                  </a:lnTo>
                  <a:lnTo>
                    <a:pt x="1499" y="439"/>
                  </a:lnTo>
                  <a:lnTo>
                    <a:pt x="1496" y="434"/>
                  </a:lnTo>
                  <a:lnTo>
                    <a:pt x="1484" y="434"/>
                  </a:lnTo>
                  <a:lnTo>
                    <a:pt x="1476" y="437"/>
                  </a:lnTo>
                  <a:lnTo>
                    <a:pt x="1469" y="440"/>
                  </a:lnTo>
                  <a:lnTo>
                    <a:pt x="1460" y="444"/>
                  </a:lnTo>
                  <a:lnTo>
                    <a:pt x="1460" y="433"/>
                  </a:lnTo>
                  <a:lnTo>
                    <a:pt x="1457" y="424"/>
                  </a:lnTo>
                  <a:lnTo>
                    <a:pt x="1452" y="423"/>
                  </a:lnTo>
                  <a:lnTo>
                    <a:pt x="1445" y="422"/>
                  </a:lnTo>
                  <a:lnTo>
                    <a:pt x="1442" y="429"/>
                  </a:lnTo>
                  <a:lnTo>
                    <a:pt x="1436" y="434"/>
                  </a:lnTo>
                  <a:lnTo>
                    <a:pt x="1430" y="439"/>
                  </a:lnTo>
                  <a:lnTo>
                    <a:pt x="1423" y="442"/>
                  </a:lnTo>
                  <a:lnTo>
                    <a:pt x="1425" y="447"/>
                  </a:lnTo>
                  <a:lnTo>
                    <a:pt x="1426" y="454"/>
                  </a:lnTo>
                  <a:lnTo>
                    <a:pt x="1432" y="456"/>
                  </a:lnTo>
                  <a:lnTo>
                    <a:pt x="1436" y="456"/>
                  </a:lnTo>
                  <a:lnTo>
                    <a:pt x="1439" y="459"/>
                  </a:lnTo>
                  <a:lnTo>
                    <a:pt x="1442" y="460"/>
                  </a:lnTo>
                  <a:lnTo>
                    <a:pt x="1445" y="462"/>
                  </a:lnTo>
                  <a:lnTo>
                    <a:pt x="1447" y="464"/>
                  </a:lnTo>
                  <a:lnTo>
                    <a:pt x="1450" y="466"/>
                  </a:lnTo>
                  <a:lnTo>
                    <a:pt x="1456" y="466"/>
                  </a:lnTo>
                  <a:lnTo>
                    <a:pt x="1459" y="463"/>
                  </a:lnTo>
                  <a:lnTo>
                    <a:pt x="1460" y="462"/>
                  </a:lnTo>
                  <a:lnTo>
                    <a:pt x="1464" y="460"/>
                  </a:lnTo>
                  <a:lnTo>
                    <a:pt x="1467" y="460"/>
                  </a:lnTo>
                  <a:lnTo>
                    <a:pt x="1476" y="463"/>
                  </a:lnTo>
                  <a:lnTo>
                    <a:pt x="1482" y="466"/>
                  </a:lnTo>
                  <a:lnTo>
                    <a:pt x="1474" y="472"/>
                  </a:lnTo>
                  <a:lnTo>
                    <a:pt x="1469" y="477"/>
                  </a:lnTo>
                  <a:lnTo>
                    <a:pt x="1466" y="480"/>
                  </a:lnTo>
                  <a:lnTo>
                    <a:pt x="1463" y="483"/>
                  </a:lnTo>
                  <a:lnTo>
                    <a:pt x="1462" y="487"/>
                  </a:lnTo>
                  <a:lnTo>
                    <a:pt x="1460" y="493"/>
                  </a:lnTo>
                  <a:lnTo>
                    <a:pt x="1464" y="500"/>
                  </a:lnTo>
                  <a:lnTo>
                    <a:pt x="1469" y="506"/>
                  </a:lnTo>
                  <a:lnTo>
                    <a:pt x="1473" y="510"/>
                  </a:lnTo>
                  <a:lnTo>
                    <a:pt x="1479" y="516"/>
                  </a:lnTo>
                  <a:lnTo>
                    <a:pt x="1489" y="524"/>
                  </a:lnTo>
                  <a:lnTo>
                    <a:pt x="1499" y="534"/>
                  </a:lnTo>
                  <a:lnTo>
                    <a:pt x="1496" y="536"/>
                  </a:lnTo>
                  <a:lnTo>
                    <a:pt x="1494" y="536"/>
                  </a:lnTo>
                  <a:lnTo>
                    <a:pt x="1494" y="537"/>
                  </a:lnTo>
                  <a:lnTo>
                    <a:pt x="1494" y="540"/>
                  </a:lnTo>
                  <a:lnTo>
                    <a:pt x="1499" y="542"/>
                  </a:lnTo>
                  <a:lnTo>
                    <a:pt x="1503" y="544"/>
                  </a:lnTo>
                  <a:lnTo>
                    <a:pt x="1497" y="550"/>
                  </a:lnTo>
                  <a:lnTo>
                    <a:pt x="1492" y="556"/>
                  </a:lnTo>
                  <a:lnTo>
                    <a:pt x="1493" y="556"/>
                  </a:lnTo>
                  <a:lnTo>
                    <a:pt x="1494" y="556"/>
                  </a:lnTo>
                  <a:lnTo>
                    <a:pt x="1503" y="557"/>
                  </a:lnTo>
                  <a:lnTo>
                    <a:pt x="1509" y="561"/>
                  </a:lnTo>
                  <a:lnTo>
                    <a:pt x="1510" y="566"/>
                  </a:lnTo>
                  <a:lnTo>
                    <a:pt x="1509" y="569"/>
                  </a:lnTo>
                  <a:lnTo>
                    <a:pt x="1509" y="571"/>
                  </a:lnTo>
                  <a:lnTo>
                    <a:pt x="1507" y="574"/>
                  </a:lnTo>
                  <a:lnTo>
                    <a:pt x="1503" y="580"/>
                  </a:lnTo>
                  <a:lnTo>
                    <a:pt x="1500" y="586"/>
                  </a:lnTo>
                  <a:lnTo>
                    <a:pt x="1492" y="607"/>
                  </a:lnTo>
                  <a:lnTo>
                    <a:pt x="1484" y="626"/>
                  </a:lnTo>
                  <a:lnTo>
                    <a:pt x="1480" y="634"/>
                  </a:lnTo>
                  <a:lnTo>
                    <a:pt x="1473" y="641"/>
                  </a:lnTo>
                  <a:lnTo>
                    <a:pt x="1466" y="647"/>
                  </a:lnTo>
                  <a:lnTo>
                    <a:pt x="1455" y="653"/>
                  </a:lnTo>
                  <a:lnTo>
                    <a:pt x="1442" y="653"/>
                  </a:lnTo>
                  <a:lnTo>
                    <a:pt x="1433" y="651"/>
                  </a:lnTo>
                  <a:lnTo>
                    <a:pt x="1433" y="654"/>
                  </a:lnTo>
                  <a:lnTo>
                    <a:pt x="1433" y="659"/>
                  </a:lnTo>
                  <a:lnTo>
                    <a:pt x="1423" y="661"/>
                  </a:lnTo>
                  <a:lnTo>
                    <a:pt x="1415" y="666"/>
                  </a:lnTo>
                  <a:lnTo>
                    <a:pt x="1409" y="671"/>
                  </a:lnTo>
                  <a:lnTo>
                    <a:pt x="1403" y="677"/>
                  </a:lnTo>
                  <a:lnTo>
                    <a:pt x="1400" y="673"/>
                  </a:lnTo>
                  <a:lnTo>
                    <a:pt x="1396" y="667"/>
                  </a:lnTo>
                  <a:lnTo>
                    <a:pt x="1395" y="666"/>
                  </a:lnTo>
                  <a:lnTo>
                    <a:pt x="1390" y="664"/>
                  </a:lnTo>
                  <a:lnTo>
                    <a:pt x="1386" y="663"/>
                  </a:lnTo>
                  <a:lnTo>
                    <a:pt x="1380" y="661"/>
                  </a:lnTo>
                  <a:lnTo>
                    <a:pt x="1370" y="670"/>
                  </a:lnTo>
                  <a:lnTo>
                    <a:pt x="1363" y="679"/>
                  </a:lnTo>
                  <a:lnTo>
                    <a:pt x="1360" y="684"/>
                  </a:lnTo>
                  <a:lnTo>
                    <a:pt x="1359" y="691"/>
                  </a:lnTo>
                  <a:lnTo>
                    <a:pt x="1357" y="699"/>
                  </a:lnTo>
                  <a:lnTo>
                    <a:pt x="1357" y="709"/>
                  </a:lnTo>
                  <a:lnTo>
                    <a:pt x="1370" y="719"/>
                  </a:lnTo>
                  <a:lnTo>
                    <a:pt x="1383" y="730"/>
                  </a:lnTo>
                  <a:lnTo>
                    <a:pt x="1390" y="736"/>
                  </a:lnTo>
                  <a:lnTo>
                    <a:pt x="1396" y="741"/>
                  </a:lnTo>
                  <a:lnTo>
                    <a:pt x="1400" y="749"/>
                  </a:lnTo>
                  <a:lnTo>
                    <a:pt x="1405" y="756"/>
                  </a:lnTo>
                  <a:lnTo>
                    <a:pt x="1407" y="774"/>
                  </a:lnTo>
                  <a:lnTo>
                    <a:pt x="1409" y="791"/>
                  </a:lnTo>
                  <a:lnTo>
                    <a:pt x="1392" y="810"/>
                  </a:lnTo>
                  <a:lnTo>
                    <a:pt x="1373" y="828"/>
                  </a:lnTo>
                  <a:lnTo>
                    <a:pt x="1366" y="828"/>
                  </a:lnTo>
                  <a:lnTo>
                    <a:pt x="1360" y="826"/>
                  </a:lnTo>
                  <a:lnTo>
                    <a:pt x="1362" y="818"/>
                  </a:lnTo>
                  <a:lnTo>
                    <a:pt x="1365" y="814"/>
                  </a:lnTo>
                  <a:lnTo>
                    <a:pt x="1363" y="813"/>
                  </a:lnTo>
                  <a:lnTo>
                    <a:pt x="1362" y="813"/>
                  </a:lnTo>
                  <a:lnTo>
                    <a:pt x="1352" y="807"/>
                  </a:lnTo>
                  <a:lnTo>
                    <a:pt x="1340" y="803"/>
                  </a:lnTo>
                  <a:lnTo>
                    <a:pt x="1337" y="793"/>
                  </a:lnTo>
                  <a:lnTo>
                    <a:pt x="1336" y="784"/>
                  </a:lnTo>
                  <a:lnTo>
                    <a:pt x="1323" y="774"/>
                  </a:lnTo>
                  <a:lnTo>
                    <a:pt x="1309" y="767"/>
                  </a:lnTo>
                  <a:lnTo>
                    <a:pt x="1307" y="767"/>
                  </a:lnTo>
                  <a:lnTo>
                    <a:pt x="1305" y="769"/>
                  </a:lnTo>
                  <a:lnTo>
                    <a:pt x="1303" y="771"/>
                  </a:lnTo>
                  <a:lnTo>
                    <a:pt x="1302" y="774"/>
                  </a:lnTo>
                  <a:lnTo>
                    <a:pt x="1303" y="780"/>
                  </a:lnTo>
                  <a:lnTo>
                    <a:pt x="1303" y="786"/>
                  </a:lnTo>
                  <a:lnTo>
                    <a:pt x="1302" y="791"/>
                  </a:lnTo>
                  <a:lnTo>
                    <a:pt x="1300" y="797"/>
                  </a:lnTo>
                  <a:lnTo>
                    <a:pt x="1299" y="808"/>
                  </a:lnTo>
                  <a:lnTo>
                    <a:pt x="1299" y="820"/>
                  </a:lnTo>
                  <a:lnTo>
                    <a:pt x="1305" y="824"/>
                  </a:lnTo>
                  <a:lnTo>
                    <a:pt x="1309" y="827"/>
                  </a:lnTo>
                  <a:lnTo>
                    <a:pt x="1310" y="836"/>
                  </a:lnTo>
                  <a:lnTo>
                    <a:pt x="1312" y="844"/>
                  </a:lnTo>
                  <a:lnTo>
                    <a:pt x="1316" y="846"/>
                  </a:lnTo>
                  <a:lnTo>
                    <a:pt x="1322" y="846"/>
                  </a:lnTo>
                  <a:lnTo>
                    <a:pt x="1327" y="851"/>
                  </a:lnTo>
                  <a:lnTo>
                    <a:pt x="1333" y="856"/>
                  </a:lnTo>
                  <a:lnTo>
                    <a:pt x="1337" y="861"/>
                  </a:lnTo>
                  <a:lnTo>
                    <a:pt x="1342" y="867"/>
                  </a:lnTo>
                  <a:lnTo>
                    <a:pt x="1345" y="874"/>
                  </a:lnTo>
                  <a:lnTo>
                    <a:pt x="1346" y="881"/>
                  </a:lnTo>
                  <a:lnTo>
                    <a:pt x="1347" y="891"/>
                  </a:lnTo>
                  <a:lnTo>
                    <a:pt x="1347" y="900"/>
                  </a:lnTo>
                  <a:lnTo>
                    <a:pt x="1352" y="898"/>
                  </a:lnTo>
                  <a:lnTo>
                    <a:pt x="1356" y="897"/>
                  </a:lnTo>
                  <a:lnTo>
                    <a:pt x="1356" y="901"/>
                  </a:lnTo>
                  <a:lnTo>
                    <a:pt x="1356" y="906"/>
                  </a:lnTo>
                  <a:lnTo>
                    <a:pt x="1353" y="913"/>
                  </a:lnTo>
                  <a:lnTo>
                    <a:pt x="1350" y="921"/>
                  </a:lnTo>
                  <a:lnTo>
                    <a:pt x="1340" y="913"/>
                  </a:lnTo>
                  <a:lnTo>
                    <a:pt x="1332" y="903"/>
                  </a:lnTo>
                  <a:lnTo>
                    <a:pt x="1325" y="891"/>
                  </a:lnTo>
                  <a:lnTo>
                    <a:pt x="1317" y="880"/>
                  </a:lnTo>
                  <a:lnTo>
                    <a:pt x="1310" y="867"/>
                  </a:lnTo>
                  <a:lnTo>
                    <a:pt x="1305" y="856"/>
                  </a:lnTo>
                  <a:lnTo>
                    <a:pt x="1297" y="844"/>
                  </a:lnTo>
                  <a:lnTo>
                    <a:pt x="1289" y="833"/>
                  </a:lnTo>
                  <a:lnTo>
                    <a:pt x="1290" y="807"/>
                  </a:lnTo>
                  <a:lnTo>
                    <a:pt x="1290" y="784"/>
                  </a:lnTo>
                  <a:lnTo>
                    <a:pt x="1289" y="774"/>
                  </a:lnTo>
                  <a:lnTo>
                    <a:pt x="1286" y="764"/>
                  </a:lnTo>
                  <a:lnTo>
                    <a:pt x="1280" y="756"/>
                  </a:lnTo>
                  <a:lnTo>
                    <a:pt x="1273" y="749"/>
                  </a:lnTo>
                  <a:lnTo>
                    <a:pt x="1269" y="750"/>
                  </a:lnTo>
                  <a:lnTo>
                    <a:pt x="1266" y="750"/>
                  </a:lnTo>
                  <a:lnTo>
                    <a:pt x="1263" y="750"/>
                  </a:lnTo>
                  <a:lnTo>
                    <a:pt x="1259" y="749"/>
                  </a:lnTo>
                  <a:lnTo>
                    <a:pt x="1259" y="747"/>
                  </a:lnTo>
                  <a:lnTo>
                    <a:pt x="1259" y="747"/>
                  </a:lnTo>
                  <a:lnTo>
                    <a:pt x="1260" y="744"/>
                  </a:lnTo>
                  <a:lnTo>
                    <a:pt x="1260" y="740"/>
                  </a:lnTo>
                  <a:lnTo>
                    <a:pt x="1266" y="741"/>
                  </a:lnTo>
                  <a:lnTo>
                    <a:pt x="1269" y="741"/>
                  </a:lnTo>
                  <a:lnTo>
                    <a:pt x="1270" y="741"/>
                  </a:lnTo>
                  <a:lnTo>
                    <a:pt x="1273" y="737"/>
                  </a:lnTo>
                  <a:lnTo>
                    <a:pt x="1273" y="736"/>
                  </a:lnTo>
                  <a:lnTo>
                    <a:pt x="1275" y="733"/>
                  </a:lnTo>
                  <a:lnTo>
                    <a:pt x="1270" y="726"/>
                  </a:lnTo>
                  <a:lnTo>
                    <a:pt x="1266" y="719"/>
                  </a:lnTo>
                  <a:lnTo>
                    <a:pt x="1257" y="729"/>
                  </a:lnTo>
                  <a:lnTo>
                    <a:pt x="1247" y="737"/>
                  </a:lnTo>
                  <a:lnTo>
                    <a:pt x="1242" y="734"/>
                  </a:lnTo>
                  <a:lnTo>
                    <a:pt x="1235" y="731"/>
                  </a:lnTo>
                  <a:lnTo>
                    <a:pt x="1236" y="721"/>
                  </a:lnTo>
                  <a:lnTo>
                    <a:pt x="1236" y="713"/>
                  </a:lnTo>
                  <a:lnTo>
                    <a:pt x="1233" y="707"/>
                  </a:lnTo>
                  <a:lnTo>
                    <a:pt x="1230" y="701"/>
                  </a:lnTo>
                  <a:lnTo>
                    <a:pt x="1220" y="690"/>
                  </a:lnTo>
                  <a:lnTo>
                    <a:pt x="1209" y="677"/>
                  </a:lnTo>
                  <a:lnTo>
                    <a:pt x="1206" y="669"/>
                  </a:lnTo>
                  <a:lnTo>
                    <a:pt x="1203" y="660"/>
                  </a:lnTo>
                  <a:lnTo>
                    <a:pt x="1202" y="657"/>
                  </a:lnTo>
                  <a:lnTo>
                    <a:pt x="1200" y="653"/>
                  </a:lnTo>
                  <a:lnTo>
                    <a:pt x="1198" y="650"/>
                  </a:lnTo>
                  <a:lnTo>
                    <a:pt x="1193" y="647"/>
                  </a:lnTo>
                  <a:lnTo>
                    <a:pt x="1190" y="650"/>
                  </a:lnTo>
                  <a:lnTo>
                    <a:pt x="1186" y="653"/>
                  </a:lnTo>
                  <a:lnTo>
                    <a:pt x="1185" y="649"/>
                  </a:lnTo>
                  <a:lnTo>
                    <a:pt x="1183" y="644"/>
                  </a:lnTo>
                  <a:lnTo>
                    <a:pt x="1182" y="641"/>
                  </a:lnTo>
                  <a:lnTo>
                    <a:pt x="1179" y="640"/>
                  </a:lnTo>
                  <a:lnTo>
                    <a:pt x="1178" y="650"/>
                  </a:lnTo>
                  <a:lnTo>
                    <a:pt x="1176" y="657"/>
                  </a:lnTo>
                  <a:lnTo>
                    <a:pt x="1168" y="659"/>
                  </a:lnTo>
                  <a:lnTo>
                    <a:pt x="1160" y="660"/>
                  </a:lnTo>
                  <a:lnTo>
                    <a:pt x="1155" y="663"/>
                  </a:lnTo>
                  <a:lnTo>
                    <a:pt x="1149" y="666"/>
                  </a:lnTo>
                  <a:lnTo>
                    <a:pt x="1145" y="677"/>
                  </a:lnTo>
                  <a:lnTo>
                    <a:pt x="1140" y="687"/>
                  </a:lnTo>
                  <a:lnTo>
                    <a:pt x="1126" y="700"/>
                  </a:lnTo>
                  <a:lnTo>
                    <a:pt x="1108" y="717"/>
                  </a:lnTo>
                  <a:lnTo>
                    <a:pt x="1099" y="726"/>
                  </a:lnTo>
                  <a:lnTo>
                    <a:pt x="1090" y="734"/>
                  </a:lnTo>
                  <a:lnTo>
                    <a:pt x="1085" y="743"/>
                  </a:lnTo>
                  <a:lnTo>
                    <a:pt x="1082" y="750"/>
                  </a:lnTo>
                  <a:lnTo>
                    <a:pt x="1085" y="761"/>
                  </a:lnTo>
                  <a:lnTo>
                    <a:pt x="1086" y="774"/>
                  </a:lnTo>
                  <a:lnTo>
                    <a:pt x="1085" y="787"/>
                  </a:lnTo>
                  <a:lnTo>
                    <a:pt x="1082" y="798"/>
                  </a:lnTo>
                  <a:lnTo>
                    <a:pt x="1073" y="820"/>
                  </a:lnTo>
                  <a:lnTo>
                    <a:pt x="1068" y="837"/>
                  </a:lnTo>
                  <a:lnTo>
                    <a:pt x="1062" y="836"/>
                  </a:lnTo>
                  <a:lnTo>
                    <a:pt x="1058" y="833"/>
                  </a:lnTo>
                  <a:lnTo>
                    <a:pt x="1052" y="827"/>
                  </a:lnTo>
                  <a:lnTo>
                    <a:pt x="1046" y="820"/>
                  </a:lnTo>
                  <a:lnTo>
                    <a:pt x="1036" y="803"/>
                  </a:lnTo>
                  <a:lnTo>
                    <a:pt x="1025" y="781"/>
                  </a:lnTo>
                  <a:lnTo>
                    <a:pt x="1006" y="739"/>
                  </a:lnTo>
                  <a:lnTo>
                    <a:pt x="995" y="707"/>
                  </a:lnTo>
                  <a:lnTo>
                    <a:pt x="993" y="694"/>
                  </a:lnTo>
                  <a:lnTo>
                    <a:pt x="993" y="681"/>
                  </a:lnTo>
                  <a:lnTo>
                    <a:pt x="993" y="674"/>
                  </a:lnTo>
                  <a:lnTo>
                    <a:pt x="993" y="669"/>
                  </a:lnTo>
                  <a:lnTo>
                    <a:pt x="992" y="663"/>
                  </a:lnTo>
                  <a:lnTo>
                    <a:pt x="989" y="659"/>
                  </a:lnTo>
                  <a:lnTo>
                    <a:pt x="986" y="660"/>
                  </a:lnTo>
                  <a:lnTo>
                    <a:pt x="983" y="663"/>
                  </a:lnTo>
                  <a:lnTo>
                    <a:pt x="983" y="670"/>
                  </a:lnTo>
                  <a:lnTo>
                    <a:pt x="982" y="674"/>
                  </a:lnTo>
                  <a:lnTo>
                    <a:pt x="980" y="676"/>
                  </a:lnTo>
                  <a:lnTo>
                    <a:pt x="979" y="676"/>
                  </a:lnTo>
                  <a:lnTo>
                    <a:pt x="975" y="676"/>
                  </a:lnTo>
                  <a:lnTo>
                    <a:pt x="969" y="674"/>
                  </a:lnTo>
                  <a:lnTo>
                    <a:pt x="963" y="671"/>
                  </a:lnTo>
                  <a:lnTo>
                    <a:pt x="959" y="667"/>
                  </a:lnTo>
                  <a:lnTo>
                    <a:pt x="955" y="663"/>
                  </a:lnTo>
                  <a:lnTo>
                    <a:pt x="952" y="657"/>
                  </a:lnTo>
                  <a:lnTo>
                    <a:pt x="961" y="653"/>
                  </a:lnTo>
                  <a:lnTo>
                    <a:pt x="968" y="647"/>
                  </a:lnTo>
                  <a:lnTo>
                    <a:pt x="968" y="646"/>
                  </a:lnTo>
                  <a:lnTo>
                    <a:pt x="968" y="646"/>
                  </a:lnTo>
                  <a:lnTo>
                    <a:pt x="956" y="647"/>
                  </a:lnTo>
                  <a:lnTo>
                    <a:pt x="945" y="647"/>
                  </a:lnTo>
                  <a:lnTo>
                    <a:pt x="941" y="639"/>
                  </a:lnTo>
                  <a:lnTo>
                    <a:pt x="932" y="630"/>
                  </a:lnTo>
                  <a:lnTo>
                    <a:pt x="923" y="621"/>
                  </a:lnTo>
                  <a:lnTo>
                    <a:pt x="916" y="616"/>
                  </a:lnTo>
                  <a:lnTo>
                    <a:pt x="883" y="619"/>
                  </a:lnTo>
                  <a:lnTo>
                    <a:pt x="853" y="621"/>
                  </a:lnTo>
                  <a:lnTo>
                    <a:pt x="846" y="621"/>
                  </a:lnTo>
                  <a:lnTo>
                    <a:pt x="839" y="620"/>
                  </a:lnTo>
                  <a:lnTo>
                    <a:pt x="833" y="619"/>
                  </a:lnTo>
                  <a:lnTo>
                    <a:pt x="828" y="616"/>
                  </a:lnTo>
                  <a:lnTo>
                    <a:pt x="823" y="613"/>
                  </a:lnTo>
                  <a:lnTo>
                    <a:pt x="819" y="609"/>
                  </a:lnTo>
                  <a:lnTo>
                    <a:pt x="815" y="603"/>
                  </a:lnTo>
                  <a:lnTo>
                    <a:pt x="812" y="596"/>
                  </a:lnTo>
                  <a:lnTo>
                    <a:pt x="792" y="596"/>
                  </a:lnTo>
                  <a:lnTo>
                    <a:pt x="773" y="596"/>
                  </a:lnTo>
                  <a:lnTo>
                    <a:pt x="765" y="593"/>
                  </a:lnTo>
                  <a:lnTo>
                    <a:pt x="758" y="590"/>
                  </a:lnTo>
                  <a:lnTo>
                    <a:pt x="751" y="584"/>
                  </a:lnTo>
                  <a:lnTo>
                    <a:pt x="745" y="576"/>
                  </a:lnTo>
                  <a:lnTo>
                    <a:pt x="741" y="569"/>
                  </a:lnTo>
                  <a:lnTo>
                    <a:pt x="738" y="563"/>
                  </a:lnTo>
                  <a:lnTo>
                    <a:pt x="735" y="559"/>
                  </a:lnTo>
                  <a:lnTo>
                    <a:pt x="729" y="553"/>
                  </a:lnTo>
                  <a:lnTo>
                    <a:pt x="722" y="553"/>
                  </a:lnTo>
                  <a:lnTo>
                    <a:pt x="715" y="554"/>
                  </a:lnTo>
                  <a:lnTo>
                    <a:pt x="716" y="564"/>
                  </a:lnTo>
                  <a:lnTo>
                    <a:pt x="721" y="576"/>
                  </a:lnTo>
                  <a:lnTo>
                    <a:pt x="728" y="587"/>
                  </a:lnTo>
                  <a:lnTo>
                    <a:pt x="735" y="599"/>
                  </a:lnTo>
                  <a:lnTo>
                    <a:pt x="751" y="620"/>
                  </a:lnTo>
                  <a:lnTo>
                    <a:pt x="765" y="634"/>
                  </a:lnTo>
                  <a:lnTo>
                    <a:pt x="773" y="634"/>
                  </a:lnTo>
                  <a:lnTo>
                    <a:pt x="779" y="634"/>
                  </a:lnTo>
                  <a:lnTo>
                    <a:pt x="785" y="631"/>
                  </a:lnTo>
                  <a:lnTo>
                    <a:pt x="791" y="629"/>
                  </a:lnTo>
                  <a:lnTo>
                    <a:pt x="792" y="621"/>
                  </a:lnTo>
                  <a:lnTo>
                    <a:pt x="793" y="613"/>
                  </a:lnTo>
                  <a:lnTo>
                    <a:pt x="798" y="607"/>
                  </a:lnTo>
                  <a:lnTo>
                    <a:pt x="803" y="603"/>
                  </a:lnTo>
                  <a:lnTo>
                    <a:pt x="805" y="611"/>
                  </a:lnTo>
                  <a:lnTo>
                    <a:pt x="809" y="619"/>
                  </a:lnTo>
                  <a:lnTo>
                    <a:pt x="815" y="626"/>
                  </a:lnTo>
                  <a:lnTo>
                    <a:pt x="821" y="631"/>
                  </a:lnTo>
                  <a:lnTo>
                    <a:pt x="835" y="641"/>
                  </a:lnTo>
                  <a:lnTo>
                    <a:pt x="848" y="651"/>
                  </a:lnTo>
                  <a:lnTo>
                    <a:pt x="846" y="659"/>
                  </a:lnTo>
                  <a:lnTo>
                    <a:pt x="842" y="669"/>
                  </a:lnTo>
                  <a:lnTo>
                    <a:pt x="836" y="679"/>
                  </a:lnTo>
                  <a:lnTo>
                    <a:pt x="829" y="690"/>
                  </a:lnTo>
                  <a:lnTo>
                    <a:pt x="816" y="710"/>
                  </a:lnTo>
                  <a:lnTo>
                    <a:pt x="806" y="721"/>
                  </a:lnTo>
                  <a:lnTo>
                    <a:pt x="785" y="731"/>
                  </a:lnTo>
                  <a:lnTo>
                    <a:pt x="765" y="741"/>
                  </a:lnTo>
                  <a:lnTo>
                    <a:pt x="748" y="751"/>
                  </a:lnTo>
                  <a:lnTo>
                    <a:pt x="728" y="763"/>
                  </a:lnTo>
                  <a:lnTo>
                    <a:pt x="721" y="767"/>
                  </a:lnTo>
                  <a:lnTo>
                    <a:pt x="715" y="767"/>
                  </a:lnTo>
                  <a:lnTo>
                    <a:pt x="711" y="767"/>
                  </a:lnTo>
                  <a:lnTo>
                    <a:pt x="706" y="767"/>
                  </a:lnTo>
                  <a:lnTo>
                    <a:pt x="704" y="767"/>
                  </a:lnTo>
                  <a:lnTo>
                    <a:pt x="699" y="770"/>
                  </a:lnTo>
                  <a:lnTo>
                    <a:pt x="695" y="774"/>
                  </a:lnTo>
                  <a:lnTo>
                    <a:pt x="688" y="783"/>
                  </a:lnTo>
                  <a:lnTo>
                    <a:pt x="682" y="781"/>
                  </a:lnTo>
                  <a:lnTo>
                    <a:pt x="676" y="780"/>
                  </a:lnTo>
                  <a:lnTo>
                    <a:pt x="675" y="780"/>
                  </a:lnTo>
                  <a:lnTo>
                    <a:pt x="674" y="780"/>
                  </a:lnTo>
                  <a:lnTo>
                    <a:pt x="674" y="760"/>
                  </a:lnTo>
                  <a:lnTo>
                    <a:pt x="669" y="743"/>
                  </a:lnTo>
                  <a:lnTo>
                    <a:pt x="665" y="729"/>
                  </a:lnTo>
                  <a:lnTo>
                    <a:pt x="658" y="716"/>
                  </a:lnTo>
                  <a:lnTo>
                    <a:pt x="641" y="691"/>
                  </a:lnTo>
                  <a:lnTo>
                    <a:pt x="624" y="669"/>
                  </a:lnTo>
                  <a:lnTo>
                    <a:pt x="618" y="653"/>
                  </a:lnTo>
                  <a:lnTo>
                    <a:pt x="615" y="639"/>
                  </a:lnTo>
                  <a:lnTo>
                    <a:pt x="612" y="631"/>
                  </a:lnTo>
                  <a:lnTo>
                    <a:pt x="608" y="626"/>
                  </a:lnTo>
                  <a:lnTo>
                    <a:pt x="602" y="621"/>
                  </a:lnTo>
                  <a:lnTo>
                    <a:pt x="594" y="619"/>
                  </a:lnTo>
                  <a:lnTo>
                    <a:pt x="594" y="611"/>
                  </a:lnTo>
                  <a:lnTo>
                    <a:pt x="592" y="604"/>
                  </a:lnTo>
                  <a:lnTo>
                    <a:pt x="589" y="599"/>
                  </a:lnTo>
                  <a:lnTo>
                    <a:pt x="586" y="593"/>
                  </a:lnTo>
                  <a:lnTo>
                    <a:pt x="579" y="584"/>
                  </a:lnTo>
                  <a:lnTo>
                    <a:pt x="571" y="576"/>
                  </a:lnTo>
                  <a:lnTo>
                    <a:pt x="568" y="577"/>
                  </a:lnTo>
                  <a:lnTo>
                    <a:pt x="564" y="579"/>
                  </a:lnTo>
                  <a:lnTo>
                    <a:pt x="559" y="579"/>
                  </a:lnTo>
                  <a:lnTo>
                    <a:pt x="555" y="577"/>
                  </a:lnTo>
                  <a:lnTo>
                    <a:pt x="555" y="571"/>
                  </a:lnTo>
                  <a:lnTo>
                    <a:pt x="554" y="569"/>
                  </a:lnTo>
                  <a:lnTo>
                    <a:pt x="551" y="567"/>
                  </a:lnTo>
                  <a:lnTo>
                    <a:pt x="545" y="566"/>
                  </a:lnTo>
                  <a:lnTo>
                    <a:pt x="548" y="574"/>
                  </a:lnTo>
                  <a:lnTo>
                    <a:pt x="551" y="581"/>
                  </a:lnTo>
                  <a:lnTo>
                    <a:pt x="555" y="587"/>
                  </a:lnTo>
                  <a:lnTo>
                    <a:pt x="559" y="593"/>
                  </a:lnTo>
                  <a:lnTo>
                    <a:pt x="569" y="604"/>
                  </a:lnTo>
                  <a:lnTo>
                    <a:pt x="578" y="616"/>
                  </a:lnTo>
                  <a:lnTo>
                    <a:pt x="579" y="630"/>
                  </a:lnTo>
                  <a:lnTo>
                    <a:pt x="582" y="644"/>
                  </a:lnTo>
                  <a:lnTo>
                    <a:pt x="589" y="649"/>
                  </a:lnTo>
                  <a:lnTo>
                    <a:pt x="596" y="653"/>
                  </a:lnTo>
                  <a:lnTo>
                    <a:pt x="602" y="673"/>
                  </a:lnTo>
                  <a:lnTo>
                    <a:pt x="608" y="693"/>
                  </a:lnTo>
                  <a:lnTo>
                    <a:pt x="615" y="703"/>
                  </a:lnTo>
                  <a:lnTo>
                    <a:pt x="622" y="714"/>
                  </a:lnTo>
                  <a:lnTo>
                    <a:pt x="622" y="721"/>
                  </a:lnTo>
                  <a:lnTo>
                    <a:pt x="622" y="729"/>
                  </a:lnTo>
                  <a:lnTo>
                    <a:pt x="632" y="736"/>
                  </a:lnTo>
                  <a:lnTo>
                    <a:pt x="641" y="744"/>
                  </a:lnTo>
                  <a:lnTo>
                    <a:pt x="651" y="757"/>
                  </a:lnTo>
                  <a:lnTo>
                    <a:pt x="661" y="771"/>
                  </a:lnTo>
                  <a:lnTo>
                    <a:pt x="671" y="786"/>
                  </a:lnTo>
                  <a:lnTo>
                    <a:pt x="682" y="800"/>
                  </a:lnTo>
                  <a:lnTo>
                    <a:pt x="682" y="801"/>
                  </a:lnTo>
                  <a:lnTo>
                    <a:pt x="682" y="804"/>
                  </a:lnTo>
                  <a:lnTo>
                    <a:pt x="689" y="804"/>
                  </a:lnTo>
                  <a:lnTo>
                    <a:pt x="696" y="804"/>
                  </a:lnTo>
                  <a:lnTo>
                    <a:pt x="711" y="800"/>
                  </a:lnTo>
                  <a:lnTo>
                    <a:pt x="728" y="797"/>
                  </a:lnTo>
                  <a:lnTo>
                    <a:pt x="743" y="794"/>
                  </a:lnTo>
                  <a:lnTo>
                    <a:pt x="759" y="790"/>
                  </a:lnTo>
                  <a:lnTo>
                    <a:pt x="758" y="808"/>
                  </a:lnTo>
                  <a:lnTo>
                    <a:pt x="755" y="824"/>
                  </a:lnTo>
                  <a:lnTo>
                    <a:pt x="751" y="840"/>
                  </a:lnTo>
                  <a:lnTo>
                    <a:pt x="745" y="854"/>
                  </a:lnTo>
                  <a:lnTo>
                    <a:pt x="738" y="867"/>
                  </a:lnTo>
                  <a:lnTo>
                    <a:pt x="729" y="880"/>
                  </a:lnTo>
                  <a:lnTo>
                    <a:pt x="719" y="891"/>
                  </a:lnTo>
                  <a:lnTo>
                    <a:pt x="709" y="901"/>
                  </a:lnTo>
                  <a:lnTo>
                    <a:pt x="688" y="923"/>
                  </a:lnTo>
                  <a:lnTo>
                    <a:pt x="666" y="943"/>
                  </a:lnTo>
                  <a:lnTo>
                    <a:pt x="655" y="953"/>
                  </a:lnTo>
                  <a:lnTo>
                    <a:pt x="646" y="963"/>
                  </a:lnTo>
                  <a:lnTo>
                    <a:pt x="636" y="973"/>
                  </a:lnTo>
                  <a:lnTo>
                    <a:pt x="629" y="984"/>
                  </a:lnTo>
                  <a:lnTo>
                    <a:pt x="625" y="991"/>
                  </a:lnTo>
                  <a:lnTo>
                    <a:pt x="624" y="998"/>
                  </a:lnTo>
                  <a:lnTo>
                    <a:pt x="624" y="1004"/>
                  </a:lnTo>
                  <a:lnTo>
                    <a:pt x="625" y="1010"/>
                  </a:lnTo>
                  <a:lnTo>
                    <a:pt x="629" y="1021"/>
                  </a:lnTo>
                  <a:lnTo>
                    <a:pt x="634" y="1033"/>
                  </a:lnTo>
                  <a:lnTo>
                    <a:pt x="629" y="1045"/>
                  </a:lnTo>
                  <a:lnTo>
                    <a:pt x="625" y="1057"/>
                  </a:lnTo>
                  <a:lnTo>
                    <a:pt x="632" y="1064"/>
                  </a:lnTo>
                  <a:lnTo>
                    <a:pt x="636" y="1073"/>
                  </a:lnTo>
                  <a:lnTo>
                    <a:pt x="639" y="1083"/>
                  </a:lnTo>
                  <a:lnTo>
                    <a:pt x="641" y="1095"/>
                  </a:lnTo>
                  <a:lnTo>
                    <a:pt x="639" y="1108"/>
                  </a:lnTo>
                  <a:lnTo>
                    <a:pt x="638" y="1120"/>
                  </a:lnTo>
                  <a:lnTo>
                    <a:pt x="635" y="1128"/>
                  </a:lnTo>
                  <a:lnTo>
                    <a:pt x="632" y="1135"/>
                  </a:lnTo>
                  <a:lnTo>
                    <a:pt x="628" y="1141"/>
                  </a:lnTo>
                  <a:lnTo>
                    <a:pt x="624" y="1147"/>
                  </a:lnTo>
                  <a:lnTo>
                    <a:pt x="619" y="1151"/>
                  </a:lnTo>
                  <a:lnTo>
                    <a:pt x="614" y="1154"/>
                  </a:lnTo>
                  <a:lnTo>
                    <a:pt x="602" y="1161"/>
                  </a:lnTo>
                  <a:lnTo>
                    <a:pt x="591" y="1168"/>
                  </a:lnTo>
                  <a:lnTo>
                    <a:pt x="586" y="1173"/>
                  </a:lnTo>
                  <a:lnTo>
                    <a:pt x="582" y="1178"/>
                  </a:lnTo>
                  <a:lnTo>
                    <a:pt x="578" y="1184"/>
                  </a:lnTo>
                  <a:lnTo>
                    <a:pt x="574" y="1193"/>
                  </a:lnTo>
                  <a:lnTo>
                    <a:pt x="572" y="1200"/>
                  </a:lnTo>
                  <a:lnTo>
                    <a:pt x="572" y="1207"/>
                  </a:lnTo>
                  <a:lnTo>
                    <a:pt x="574" y="1214"/>
                  </a:lnTo>
                  <a:lnTo>
                    <a:pt x="575" y="1221"/>
                  </a:lnTo>
                  <a:lnTo>
                    <a:pt x="576" y="1227"/>
                  </a:lnTo>
                  <a:lnTo>
                    <a:pt x="576" y="1234"/>
                  </a:lnTo>
                  <a:lnTo>
                    <a:pt x="576" y="1241"/>
                  </a:lnTo>
                  <a:lnTo>
                    <a:pt x="576" y="1248"/>
                  </a:lnTo>
                  <a:lnTo>
                    <a:pt x="568" y="1250"/>
                  </a:lnTo>
                  <a:lnTo>
                    <a:pt x="561" y="1254"/>
                  </a:lnTo>
                  <a:lnTo>
                    <a:pt x="555" y="1258"/>
                  </a:lnTo>
                  <a:lnTo>
                    <a:pt x="549" y="1263"/>
                  </a:lnTo>
                  <a:lnTo>
                    <a:pt x="554" y="1271"/>
                  </a:lnTo>
                  <a:lnTo>
                    <a:pt x="555" y="1282"/>
                  </a:lnTo>
                  <a:lnTo>
                    <a:pt x="551" y="1287"/>
                  </a:lnTo>
                  <a:lnTo>
                    <a:pt x="546" y="1290"/>
                  </a:lnTo>
                  <a:lnTo>
                    <a:pt x="544" y="1294"/>
                  </a:lnTo>
                  <a:lnTo>
                    <a:pt x="542" y="1298"/>
                  </a:lnTo>
                  <a:lnTo>
                    <a:pt x="539" y="1307"/>
                  </a:lnTo>
                  <a:lnTo>
                    <a:pt x="534" y="1318"/>
                  </a:lnTo>
                  <a:lnTo>
                    <a:pt x="525" y="1331"/>
                  </a:lnTo>
                  <a:lnTo>
                    <a:pt x="515" y="1341"/>
                  </a:lnTo>
                  <a:lnTo>
                    <a:pt x="504" y="1350"/>
                  </a:lnTo>
                  <a:lnTo>
                    <a:pt x="491" y="1355"/>
                  </a:lnTo>
                  <a:lnTo>
                    <a:pt x="461" y="1362"/>
                  </a:lnTo>
                  <a:lnTo>
                    <a:pt x="427" y="1370"/>
                  </a:lnTo>
                  <a:lnTo>
                    <a:pt x="417" y="1372"/>
                  </a:lnTo>
                  <a:lnTo>
                    <a:pt x="408" y="1374"/>
                  </a:lnTo>
                  <a:lnTo>
                    <a:pt x="404" y="1375"/>
                  </a:lnTo>
                  <a:lnTo>
                    <a:pt x="399" y="1375"/>
                  </a:lnTo>
                  <a:lnTo>
                    <a:pt x="394" y="1374"/>
                  </a:lnTo>
                  <a:lnTo>
                    <a:pt x="389" y="1371"/>
                  </a:lnTo>
                  <a:lnTo>
                    <a:pt x="388" y="1351"/>
                  </a:lnTo>
                  <a:lnTo>
                    <a:pt x="384" y="1330"/>
                  </a:lnTo>
                  <a:lnTo>
                    <a:pt x="371" y="1310"/>
                  </a:lnTo>
                  <a:lnTo>
                    <a:pt x="358" y="1291"/>
                  </a:lnTo>
                  <a:lnTo>
                    <a:pt x="354" y="1267"/>
                  </a:lnTo>
                  <a:lnTo>
                    <a:pt x="351" y="1241"/>
                  </a:lnTo>
                  <a:lnTo>
                    <a:pt x="351" y="1228"/>
                  </a:lnTo>
                  <a:lnTo>
                    <a:pt x="348" y="1217"/>
                  </a:lnTo>
                  <a:lnTo>
                    <a:pt x="347" y="1204"/>
                  </a:lnTo>
                  <a:lnTo>
                    <a:pt x="342" y="1194"/>
                  </a:lnTo>
                  <a:lnTo>
                    <a:pt x="332" y="1183"/>
                  </a:lnTo>
                  <a:lnTo>
                    <a:pt x="322" y="1173"/>
                  </a:lnTo>
                  <a:lnTo>
                    <a:pt x="319" y="1158"/>
                  </a:lnTo>
                  <a:lnTo>
                    <a:pt x="319" y="1147"/>
                  </a:lnTo>
                  <a:lnTo>
                    <a:pt x="322" y="1135"/>
                  </a:lnTo>
                  <a:lnTo>
                    <a:pt x="325" y="1124"/>
                  </a:lnTo>
                  <a:lnTo>
                    <a:pt x="335" y="1105"/>
                  </a:lnTo>
                  <a:lnTo>
                    <a:pt x="342" y="1088"/>
                  </a:lnTo>
                  <a:lnTo>
                    <a:pt x="344" y="1078"/>
                  </a:lnTo>
                  <a:lnTo>
                    <a:pt x="344" y="1065"/>
                  </a:lnTo>
                  <a:lnTo>
                    <a:pt x="341" y="1051"/>
                  </a:lnTo>
                  <a:lnTo>
                    <a:pt x="337" y="1037"/>
                  </a:lnTo>
                  <a:lnTo>
                    <a:pt x="328" y="1011"/>
                  </a:lnTo>
                  <a:lnTo>
                    <a:pt x="321" y="994"/>
                  </a:lnTo>
                  <a:lnTo>
                    <a:pt x="307" y="980"/>
                  </a:lnTo>
                  <a:lnTo>
                    <a:pt x="294" y="967"/>
                  </a:lnTo>
                  <a:lnTo>
                    <a:pt x="291" y="960"/>
                  </a:lnTo>
                  <a:lnTo>
                    <a:pt x="289" y="953"/>
                  </a:lnTo>
                  <a:lnTo>
                    <a:pt x="289" y="944"/>
                  </a:lnTo>
                  <a:lnTo>
                    <a:pt x="289" y="937"/>
                  </a:lnTo>
                  <a:lnTo>
                    <a:pt x="292" y="921"/>
                  </a:lnTo>
                  <a:lnTo>
                    <a:pt x="295" y="907"/>
                  </a:lnTo>
                  <a:lnTo>
                    <a:pt x="297" y="901"/>
                  </a:lnTo>
                  <a:lnTo>
                    <a:pt x="295" y="896"/>
                  </a:lnTo>
                  <a:lnTo>
                    <a:pt x="294" y="890"/>
                  </a:lnTo>
                  <a:lnTo>
                    <a:pt x="291" y="886"/>
                  </a:lnTo>
                  <a:lnTo>
                    <a:pt x="285" y="881"/>
                  </a:lnTo>
                  <a:lnTo>
                    <a:pt x="278" y="880"/>
                  </a:lnTo>
                  <a:lnTo>
                    <a:pt x="268" y="877"/>
                  </a:lnTo>
                  <a:lnTo>
                    <a:pt x="254" y="877"/>
                  </a:lnTo>
                  <a:lnTo>
                    <a:pt x="254" y="871"/>
                  </a:lnTo>
                  <a:lnTo>
                    <a:pt x="252" y="866"/>
                  </a:lnTo>
                  <a:lnTo>
                    <a:pt x="241" y="863"/>
                  </a:lnTo>
                  <a:lnTo>
                    <a:pt x="231" y="861"/>
                  </a:lnTo>
                  <a:lnTo>
                    <a:pt x="221" y="861"/>
                  </a:lnTo>
                  <a:lnTo>
                    <a:pt x="214" y="863"/>
                  </a:lnTo>
                  <a:lnTo>
                    <a:pt x="195" y="868"/>
                  </a:lnTo>
                  <a:lnTo>
                    <a:pt x="175" y="876"/>
                  </a:lnTo>
                  <a:lnTo>
                    <a:pt x="162" y="876"/>
                  </a:lnTo>
                  <a:lnTo>
                    <a:pt x="150" y="874"/>
                  </a:lnTo>
                  <a:lnTo>
                    <a:pt x="138" y="873"/>
                  </a:lnTo>
                  <a:lnTo>
                    <a:pt x="125" y="873"/>
                  </a:lnTo>
                  <a:lnTo>
                    <a:pt x="121" y="876"/>
                  </a:lnTo>
                  <a:lnTo>
                    <a:pt x="117" y="878"/>
                  </a:lnTo>
                  <a:lnTo>
                    <a:pt x="111" y="880"/>
                  </a:lnTo>
                  <a:lnTo>
                    <a:pt x="102" y="881"/>
                  </a:lnTo>
                  <a:lnTo>
                    <a:pt x="90" y="870"/>
                  </a:lnTo>
                  <a:lnTo>
                    <a:pt x="77" y="860"/>
                  </a:lnTo>
                  <a:lnTo>
                    <a:pt x="64" y="848"/>
                  </a:lnTo>
                  <a:lnTo>
                    <a:pt x="51" y="837"/>
                  </a:lnTo>
                  <a:lnTo>
                    <a:pt x="48" y="827"/>
                  </a:lnTo>
                  <a:lnTo>
                    <a:pt x="44" y="817"/>
                  </a:lnTo>
                  <a:lnTo>
                    <a:pt x="37" y="810"/>
                  </a:lnTo>
                  <a:lnTo>
                    <a:pt x="25" y="801"/>
                  </a:lnTo>
                  <a:lnTo>
                    <a:pt x="14" y="793"/>
                  </a:lnTo>
                  <a:lnTo>
                    <a:pt x="8" y="784"/>
                  </a:lnTo>
                  <a:lnTo>
                    <a:pt x="8" y="774"/>
                  </a:lnTo>
                  <a:lnTo>
                    <a:pt x="10" y="763"/>
                  </a:lnTo>
                  <a:lnTo>
                    <a:pt x="5" y="759"/>
                  </a:lnTo>
                  <a:lnTo>
                    <a:pt x="1" y="756"/>
                  </a:lnTo>
                  <a:lnTo>
                    <a:pt x="0" y="750"/>
                  </a:lnTo>
                  <a:lnTo>
                    <a:pt x="1" y="744"/>
                  </a:lnTo>
                  <a:lnTo>
                    <a:pt x="2" y="740"/>
                  </a:lnTo>
                  <a:lnTo>
                    <a:pt x="5" y="734"/>
                  </a:lnTo>
                  <a:lnTo>
                    <a:pt x="11" y="726"/>
                  </a:lnTo>
                  <a:lnTo>
                    <a:pt x="15" y="717"/>
                  </a:lnTo>
                  <a:lnTo>
                    <a:pt x="17" y="709"/>
                  </a:lnTo>
                  <a:lnTo>
                    <a:pt x="17" y="700"/>
                  </a:lnTo>
                  <a:lnTo>
                    <a:pt x="15" y="693"/>
                  </a:lnTo>
                  <a:lnTo>
                    <a:pt x="14" y="687"/>
                  </a:lnTo>
                  <a:lnTo>
                    <a:pt x="8" y="676"/>
                  </a:lnTo>
                  <a:lnTo>
                    <a:pt x="5" y="663"/>
                  </a:lnTo>
                  <a:lnTo>
                    <a:pt x="14" y="644"/>
                  </a:lnTo>
                  <a:lnTo>
                    <a:pt x="24" y="624"/>
                  </a:lnTo>
                  <a:lnTo>
                    <a:pt x="30" y="614"/>
                  </a:lnTo>
                  <a:lnTo>
                    <a:pt x="35" y="606"/>
                  </a:lnTo>
                  <a:lnTo>
                    <a:pt x="42" y="597"/>
                  </a:lnTo>
                  <a:lnTo>
                    <a:pt x="51" y="591"/>
                  </a:lnTo>
                  <a:lnTo>
                    <a:pt x="60" y="584"/>
                  </a:lnTo>
                  <a:lnTo>
                    <a:pt x="70" y="579"/>
                  </a:lnTo>
                  <a:lnTo>
                    <a:pt x="80" y="573"/>
                  </a:lnTo>
                  <a:lnTo>
                    <a:pt x="87" y="564"/>
                  </a:lnTo>
                  <a:lnTo>
                    <a:pt x="88" y="549"/>
                  </a:lnTo>
                  <a:lnTo>
                    <a:pt x="90" y="534"/>
                  </a:lnTo>
                  <a:lnTo>
                    <a:pt x="92" y="529"/>
                  </a:lnTo>
                  <a:lnTo>
                    <a:pt x="97" y="524"/>
                  </a:lnTo>
                  <a:lnTo>
                    <a:pt x="100" y="520"/>
                  </a:lnTo>
                  <a:lnTo>
                    <a:pt x="104" y="517"/>
                  </a:lnTo>
                  <a:lnTo>
                    <a:pt x="112" y="513"/>
                  </a:lnTo>
                  <a:lnTo>
                    <a:pt x="121" y="509"/>
                  </a:lnTo>
                  <a:lnTo>
                    <a:pt x="124" y="506"/>
                  </a:lnTo>
                  <a:lnTo>
                    <a:pt x="128" y="503"/>
                  </a:lnTo>
                  <a:lnTo>
                    <a:pt x="131" y="499"/>
                  </a:lnTo>
                  <a:lnTo>
                    <a:pt x="132" y="494"/>
                  </a:lnTo>
                  <a:lnTo>
                    <a:pt x="134" y="489"/>
                  </a:lnTo>
                  <a:lnTo>
                    <a:pt x="135" y="483"/>
                  </a:lnTo>
                  <a:lnTo>
                    <a:pt x="134" y="474"/>
                  </a:lnTo>
                  <a:lnTo>
                    <a:pt x="132" y="464"/>
                  </a:lnTo>
                  <a:lnTo>
                    <a:pt x="118" y="466"/>
                  </a:lnTo>
                  <a:lnTo>
                    <a:pt x="104" y="466"/>
                  </a:lnTo>
                  <a:lnTo>
                    <a:pt x="102" y="449"/>
                  </a:lnTo>
                  <a:lnTo>
                    <a:pt x="105" y="432"/>
                  </a:lnTo>
                  <a:lnTo>
                    <a:pt x="107" y="423"/>
                  </a:lnTo>
                  <a:lnTo>
                    <a:pt x="110" y="416"/>
                  </a:lnTo>
                  <a:lnTo>
                    <a:pt x="114" y="410"/>
                  </a:lnTo>
                  <a:lnTo>
                    <a:pt x="118" y="404"/>
                  </a:lnTo>
                  <a:lnTo>
                    <a:pt x="115" y="402"/>
                  </a:lnTo>
                  <a:lnTo>
                    <a:pt x="112" y="399"/>
                  </a:lnTo>
                  <a:lnTo>
                    <a:pt x="111" y="394"/>
                  </a:lnTo>
                  <a:lnTo>
                    <a:pt x="110" y="389"/>
                  </a:lnTo>
                  <a:lnTo>
                    <a:pt x="128" y="386"/>
                  </a:lnTo>
                  <a:lnTo>
                    <a:pt x="151" y="384"/>
                  </a:lnTo>
                  <a:lnTo>
                    <a:pt x="161" y="384"/>
                  </a:lnTo>
                  <a:lnTo>
                    <a:pt x="172" y="383"/>
                  </a:lnTo>
                  <a:lnTo>
                    <a:pt x="181" y="382"/>
                  </a:lnTo>
                  <a:lnTo>
                    <a:pt x="190" y="379"/>
                  </a:lnTo>
                  <a:lnTo>
                    <a:pt x="191" y="369"/>
                  </a:lnTo>
                  <a:lnTo>
                    <a:pt x="190" y="359"/>
                  </a:lnTo>
                  <a:lnTo>
                    <a:pt x="188" y="352"/>
                  </a:lnTo>
                  <a:lnTo>
                    <a:pt x="184" y="344"/>
                  </a:lnTo>
                  <a:lnTo>
                    <a:pt x="180" y="339"/>
                  </a:lnTo>
                  <a:lnTo>
                    <a:pt x="172" y="334"/>
                  </a:lnTo>
                  <a:lnTo>
                    <a:pt x="165" y="330"/>
                  </a:lnTo>
                  <a:lnTo>
                    <a:pt x="158" y="329"/>
                  </a:lnTo>
                  <a:lnTo>
                    <a:pt x="158" y="324"/>
                  </a:lnTo>
                  <a:lnTo>
                    <a:pt x="158" y="322"/>
                  </a:lnTo>
                  <a:lnTo>
                    <a:pt x="160" y="322"/>
                  </a:lnTo>
                  <a:lnTo>
                    <a:pt x="161" y="322"/>
                  </a:lnTo>
                  <a:lnTo>
                    <a:pt x="167" y="320"/>
                  </a:lnTo>
                  <a:lnTo>
                    <a:pt x="172" y="320"/>
                  </a:lnTo>
                  <a:lnTo>
                    <a:pt x="178" y="322"/>
                  </a:lnTo>
                  <a:lnTo>
                    <a:pt x="184" y="323"/>
                  </a:lnTo>
                  <a:lnTo>
                    <a:pt x="184" y="316"/>
                  </a:lnTo>
                  <a:lnTo>
                    <a:pt x="184" y="310"/>
                  </a:lnTo>
                  <a:lnTo>
                    <a:pt x="197" y="312"/>
                  </a:lnTo>
                  <a:lnTo>
                    <a:pt x="204" y="310"/>
                  </a:lnTo>
                  <a:lnTo>
                    <a:pt x="210" y="309"/>
                  </a:lnTo>
                  <a:lnTo>
                    <a:pt x="214" y="306"/>
                  </a:lnTo>
                  <a:lnTo>
                    <a:pt x="221" y="297"/>
                  </a:lnTo>
                  <a:lnTo>
                    <a:pt x="232" y="287"/>
                  </a:lnTo>
                  <a:lnTo>
                    <a:pt x="244" y="285"/>
                  </a:lnTo>
                  <a:lnTo>
                    <a:pt x="255" y="280"/>
                  </a:lnTo>
                  <a:lnTo>
                    <a:pt x="264" y="269"/>
                  </a:lnTo>
                  <a:lnTo>
                    <a:pt x="272" y="257"/>
                  </a:lnTo>
                  <a:lnTo>
                    <a:pt x="282" y="256"/>
                  </a:lnTo>
                  <a:lnTo>
                    <a:pt x="292" y="255"/>
                  </a:lnTo>
                  <a:lnTo>
                    <a:pt x="289" y="247"/>
                  </a:lnTo>
                  <a:lnTo>
                    <a:pt x="287" y="240"/>
                  </a:lnTo>
                  <a:lnTo>
                    <a:pt x="285" y="232"/>
                  </a:lnTo>
                  <a:lnTo>
                    <a:pt x="287" y="223"/>
                  </a:lnTo>
                  <a:lnTo>
                    <a:pt x="298" y="223"/>
                  </a:lnTo>
                  <a:lnTo>
                    <a:pt x="308" y="225"/>
                  </a:lnTo>
                  <a:lnTo>
                    <a:pt x="311" y="226"/>
                  </a:lnTo>
                  <a:lnTo>
                    <a:pt x="312" y="227"/>
                  </a:lnTo>
                  <a:lnTo>
                    <a:pt x="312" y="229"/>
                  </a:lnTo>
                  <a:lnTo>
                    <a:pt x="312" y="230"/>
                  </a:lnTo>
                  <a:lnTo>
                    <a:pt x="307" y="233"/>
                  </a:lnTo>
                  <a:lnTo>
                    <a:pt x="301" y="237"/>
                  </a:lnTo>
                  <a:lnTo>
                    <a:pt x="302" y="243"/>
                  </a:lnTo>
                  <a:lnTo>
                    <a:pt x="302" y="249"/>
                  </a:lnTo>
                  <a:lnTo>
                    <a:pt x="305" y="253"/>
                  </a:lnTo>
                  <a:lnTo>
                    <a:pt x="307" y="256"/>
                  </a:lnTo>
                  <a:lnTo>
                    <a:pt x="308" y="256"/>
                  </a:lnTo>
                  <a:lnTo>
                    <a:pt x="308" y="256"/>
                  </a:lnTo>
                  <a:lnTo>
                    <a:pt x="318" y="253"/>
                  </a:lnTo>
                  <a:lnTo>
                    <a:pt x="328" y="250"/>
                  </a:lnTo>
                  <a:lnTo>
                    <a:pt x="334" y="256"/>
                  </a:lnTo>
                  <a:lnTo>
                    <a:pt x="339" y="260"/>
                  </a:lnTo>
                  <a:lnTo>
                    <a:pt x="354" y="253"/>
                  </a:lnTo>
                  <a:lnTo>
                    <a:pt x="367" y="247"/>
                  </a:lnTo>
                  <a:lnTo>
                    <a:pt x="382" y="247"/>
                  </a:lnTo>
                  <a:lnTo>
                    <a:pt x="399" y="245"/>
                  </a:lnTo>
                  <a:lnTo>
                    <a:pt x="405" y="230"/>
                  </a:lnTo>
                  <a:lnTo>
                    <a:pt x="412" y="216"/>
                  </a:lnTo>
                  <a:lnTo>
                    <a:pt x="419" y="215"/>
                  </a:lnTo>
                  <a:lnTo>
                    <a:pt x="425" y="216"/>
                  </a:lnTo>
                  <a:lnTo>
                    <a:pt x="431" y="219"/>
                  </a:lnTo>
                  <a:lnTo>
                    <a:pt x="435" y="220"/>
                  </a:lnTo>
                  <a:lnTo>
                    <a:pt x="437" y="217"/>
                  </a:lnTo>
                  <a:lnTo>
                    <a:pt x="439" y="215"/>
                  </a:lnTo>
                  <a:lnTo>
                    <a:pt x="434" y="207"/>
                  </a:lnTo>
                  <a:lnTo>
                    <a:pt x="429" y="202"/>
                  </a:lnTo>
                  <a:lnTo>
                    <a:pt x="429" y="197"/>
                  </a:lnTo>
                  <a:lnTo>
                    <a:pt x="429" y="192"/>
                  </a:lnTo>
                  <a:lnTo>
                    <a:pt x="444" y="195"/>
                  </a:lnTo>
                  <a:lnTo>
                    <a:pt x="458" y="195"/>
                  </a:lnTo>
                  <a:lnTo>
                    <a:pt x="465" y="195"/>
                  </a:lnTo>
                  <a:lnTo>
                    <a:pt x="471" y="192"/>
                  </a:lnTo>
                  <a:lnTo>
                    <a:pt x="475" y="189"/>
                  </a:lnTo>
                  <a:lnTo>
                    <a:pt x="479" y="183"/>
                  </a:lnTo>
                  <a:lnTo>
                    <a:pt x="471" y="182"/>
                  </a:lnTo>
                  <a:lnTo>
                    <a:pt x="462" y="180"/>
                  </a:lnTo>
                  <a:lnTo>
                    <a:pt x="452" y="182"/>
                  </a:lnTo>
                  <a:lnTo>
                    <a:pt x="444" y="182"/>
                  </a:lnTo>
                  <a:lnTo>
                    <a:pt x="434" y="182"/>
                  </a:lnTo>
                  <a:lnTo>
                    <a:pt x="424" y="182"/>
                  </a:lnTo>
                  <a:lnTo>
                    <a:pt x="415" y="180"/>
                  </a:lnTo>
                  <a:lnTo>
                    <a:pt x="407" y="176"/>
                  </a:lnTo>
                  <a:lnTo>
                    <a:pt x="407" y="175"/>
                  </a:lnTo>
                  <a:lnTo>
                    <a:pt x="407" y="173"/>
                  </a:lnTo>
                  <a:lnTo>
                    <a:pt x="407" y="165"/>
                  </a:lnTo>
                  <a:lnTo>
                    <a:pt x="405" y="155"/>
                  </a:lnTo>
                  <a:lnTo>
                    <a:pt x="421" y="145"/>
                  </a:lnTo>
                  <a:lnTo>
                    <a:pt x="435" y="133"/>
                  </a:lnTo>
                  <a:lnTo>
                    <a:pt x="434" y="127"/>
                  </a:lnTo>
                  <a:lnTo>
                    <a:pt x="434" y="125"/>
                  </a:lnTo>
                  <a:lnTo>
                    <a:pt x="431" y="122"/>
                  </a:lnTo>
                  <a:lnTo>
                    <a:pt x="429" y="119"/>
                  </a:lnTo>
                  <a:lnTo>
                    <a:pt x="428" y="119"/>
                  </a:lnTo>
                  <a:lnTo>
                    <a:pt x="428" y="119"/>
                  </a:lnTo>
                  <a:lnTo>
                    <a:pt x="419" y="120"/>
                  </a:lnTo>
                  <a:lnTo>
                    <a:pt x="411" y="123"/>
                  </a:lnTo>
                  <a:lnTo>
                    <a:pt x="402" y="127"/>
                  </a:lnTo>
                  <a:lnTo>
                    <a:pt x="395" y="133"/>
                  </a:lnTo>
                  <a:lnTo>
                    <a:pt x="381" y="146"/>
                  </a:lnTo>
                  <a:lnTo>
                    <a:pt x="369" y="156"/>
                  </a:lnTo>
                  <a:lnTo>
                    <a:pt x="369" y="166"/>
                  </a:lnTo>
                  <a:lnTo>
                    <a:pt x="371" y="175"/>
                  </a:lnTo>
                  <a:lnTo>
                    <a:pt x="372" y="179"/>
                  </a:lnTo>
                  <a:lnTo>
                    <a:pt x="377" y="182"/>
                  </a:lnTo>
                  <a:lnTo>
                    <a:pt x="381" y="185"/>
                  </a:lnTo>
                  <a:lnTo>
                    <a:pt x="385" y="186"/>
                  </a:lnTo>
                  <a:lnTo>
                    <a:pt x="384" y="189"/>
                  </a:lnTo>
                  <a:lnTo>
                    <a:pt x="384" y="192"/>
                  </a:lnTo>
                  <a:lnTo>
                    <a:pt x="372" y="196"/>
                  </a:lnTo>
                  <a:lnTo>
                    <a:pt x="362" y="202"/>
                  </a:lnTo>
                  <a:lnTo>
                    <a:pt x="365" y="209"/>
                  </a:lnTo>
                  <a:lnTo>
                    <a:pt x="364" y="216"/>
                  </a:lnTo>
                  <a:lnTo>
                    <a:pt x="361" y="223"/>
                  </a:lnTo>
                  <a:lnTo>
                    <a:pt x="357" y="229"/>
                  </a:lnTo>
                  <a:lnTo>
                    <a:pt x="349" y="230"/>
                  </a:lnTo>
                  <a:lnTo>
                    <a:pt x="342" y="232"/>
                  </a:lnTo>
                  <a:lnTo>
                    <a:pt x="342" y="236"/>
                  </a:lnTo>
                  <a:lnTo>
                    <a:pt x="341" y="237"/>
                  </a:lnTo>
                  <a:lnTo>
                    <a:pt x="341" y="240"/>
                  </a:lnTo>
                  <a:lnTo>
                    <a:pt x="338" y="242"/>
                  </a:lnTo>
                  <a:lnTo>
                    <a:pt x="334" y="237"/>
                  </a:lnTo>
                  <a:lnTo>
                    <a:pt x="331" y="233"/>
                  </a:lnTo>
                  <a:lnTo>
                    <a:pt x="327" y="227"/>
                  </a:lnTo>
                  <a:lnTo>
                    <a:pt x="324" y="220"/>
                  </a:lnTo>
                  <a:lnTo>
                    <a:pt x="321" y="206"/>
                  </a:lnTo>
                  <a:lnTo>
                    <a:pt x="319" y="192"/>
                  </a:lnTo>
                  <a:lnTo>
                    <a:pt x="311" y="193"/>
                  </a:lnTo>
                  <a:lnTo>
                    <a:pt x="304" y="195"/>
                  </a:lnTo>
                  <a:lnTo>
                    <a:pt x="299" y="197"/>
                  </a:lnTo>
                  <a:lnTo>
                    <a:pt x="294" y="200"/>
                  </a:lnTo>
                  <a:lnTo>
                    <a:pt x="289" y="203"/>
                  </a:lnTo>
                  <a:lnTo>
                    <a:pt x="285" y="205"/>
                  </a:lnTo>
                  <a:lnTo>
                    <a:pt x="278" y="207"/>
                  </a:lnTo>
                  <a:lnTo>
                    <a:pt x="271" y="207"/>
                  </a:lnTo>
                  <a:lnTo>
                    <a:pt x="271" y="206"/>
                  </a:lnTo>
                  <a:lnTo>
                    <a:pt x="271" y="205"/>
                  </a:lnTo>
                  <a:lnTo>
                    <a:pt x="267" y="197"/>
                  </a:lnTo>
                  <a:lnTo>
                    <a:pt x="262" y="186"/>
                  </a:lnTo>
                  <a:lnTo>
                    <a:pt x="259" y="175"/>
                  </a:lnTo>
                  <a:lnTo>
                    <a:pt x="258" y="166"/>
                  </a:lnTo>
                  <a:lnTo>
                    <a:pt x="271" y="160"/>
                  </a:lnTo>
                  <a:lnTo>
                    <a:pt x="287" y="153"/>
                  </a:lnTo>
                  <a:lnTo>
                    <a:pt x="301" y="147"/>
                  </a:lnTo>
                  <a:lnTo>
                    <a:pt x="314" y="139"/>
                  </a:lnTo>
                  <a:lnTo>
                    <a:pt x="325" y="123"/>
                  </a:lnTo>
                  <a:lnTo>
                    <a:pt x="344" y="97"/>
                  </a:lnTo>
                  <a:lnTo>
                    <a:pt x="354" y="87"/>
                  </a:lnTo>
                  <a:lnTo>
                    <a:pt x="364" y="79"/>
                  </a:lnTo>
                  <a:lnTo>
                    <a:pt x="368" y="77"/>
                  </a:lnTo>
                  <a:lnTo>
                    <a:pt x="371" y="77"/>
                  </a:lnTo>
                  <a:lnTo>
                    <a:pt x="374" y="79"/>
                  </a:lnTo>
                  <a:lnTo>
                    <a:pt x="377" y="83"/>
                  </a:lnTo>
                  <a:lnTo>
                    <a:pt x="387" y="76"/>
                  </a:lnTo>
                  <a:lnTo>
                    <a:pt x="398" y="72"/>
                  </a:lnTo>
                  <a:lnTo>
                    <a:pt x="409" y="69"/>
                  </a:lnTo>
                  <a:lnTo>
                    <a:pt x="419" y="67"/>
                  </a:lnTo>
                  <a:lnTo>
                    <a:pt x="442" y="67"/>
                  </a:lnTo>
                  <a:lnTo>
                    <a:pt x="467" y="70"/>
                  </a:lnTo>
                  <a:lnTo>
                    <a:pt x="467" y="75"/>
                  </a:lnTo>
                  <a:lnTo>
                    <a:pt x="465" y="79"/>
                  </a:lnTo>
                  <a:lnTo>
                    <a:pt x="481" y="79"/>
                  </a:lnTo>
                  <a:lnTo>
                    <a:pt x="495" y="80"/>
                  </a:lnTo>
                  <a:lnTo>
                    <a:pt x="509" y="82"/>
                  </a:lnTo>
                  <a:lnTo>
                    <a:pt x="524" y="86"/>
                  </a:lnTo>
                  <a:lnTo>
                    <a:pt x="536" y="90"/>
                  </a:lnTo>
                  <a:lnTo>
                    <a:pt x="549" y="96"/>
                  </a:lnTo>
                  <a:lnTo>
                    <a:pt x="559" y="103"/>
                  </a:lnTo>
                  <a:lnTo>
                    <a:pt x="566" y="113"/>
                  </a:lnTo>
                  <a:lnTo>
                    <a:pt x="565" y="115"/>
                  </a:lnTo>
                  <a:lnTo>
                    <a:pt x="562" y="116"/>
                  </a:lnTo>
                  <a:lnTo>
                    <a:pt x="554" y="117"/>
                  </a:lnTo>
                  <a:lnTo>
                    <a:pt x="545" y="117"/>
                  </a:lnTo>
                  <a:lnTo>
                    <a:pt x="536" y="117"/>
                  </a:lnTo>
                  <a:lnTo>
                    <a:pt x="528" y="115"/>
                  </a:lnTo>
                  <a:lnTo>
                    <a:pt x="509" y="109"/>
                  </a:lnTo>
                  <a:lnTo>
                    <a:pt x="494" y="106"/>
                  </a:lnTo>
                  <a:lnTo>
                    <a:pt x="494" y="106"/>
                  </a:lnTo>
                  <a:lnTo>
                    <a:pt x="494" y="107"/>
                  </a:lnTo>
                  <a:lnTo>
                    <a:pt x="504" y="119"/>
                  </a:lnTo>
                  <a:lnTo>
                    <a:pt x="514" y="130"/>
                  </a:lnTo>
                  <a:lnTo>
                    <a:pt x="519" y="135"/>
                  </a:lnTo>
                  <a:lnTo>
                    <a:pt x="525" y="139"/>
                  </a:lnTo>
                  <a:lnTo>
                    <a:pt x="534" y="143"/>
                  </a:lnTo>
                  <a:lnTo>
                    <a:pt x="542" y="145"/>
                  </a:lnTo>
                  <a:lnTo>
                    <a:pt x="538" y="137"/>
                  </a:lnTo>
                  <a:lnTo>
                    <a:pt x="535" y="129"/>
                  </a:lnTo>
                  <a:lnTo>
                    <a:pt x="536" y="127"/>
                  </a:lnTo>
                  <a:lnTo>
                    <a:pt x="538" y="126"/>
                  </a:lnTo>
                  <a:lnTo>
                    <a:pt x="549" y="132"/>
                  </a:lnTo>
                  <a:lnTo>
                    <a:pt x="562" y="135"/>
                  </a:lnTo>
                  <a:lnTo>
                    <a:pt x="562" y="133"/>
                  </a:lnTo>
                  <a:lnTo>
                    <a:pt x="562" y="130"/>
                  </a:lnTo>
                  <a:lnTo>
                    <a:pt x="559" y="129"/>
                  </a:lnTo>
                  <a:lnTo>
                    <a:pt x="558" y="125"/>
                  </a:lnTo>
                  <a:lnTo>
                    <a:pt x="571" y="117"/>
                  </a:lnTo>
                  <a:lnTo>
                    <a:pt x="586" y="112"/>
                  </a:lnTo>
                  <a:lnTo>
                    <a:pt x="585" y="99"/>
                  </a:lnTo>
                  <a:lnTo>
                    <a:pt x="584" y="87"/>
                  </a:lnTo>
                  <a:lnTo>
                    <a:pt x="596" y="90"/>
                  </a:lnTo>
                  <a:lnTo>
                    <a:pt x="606" y="93"/>
                  </a:lnTo>
                  <a:lnTo>
                    <a:pt x="608" y="95"/>
                  </a:lnTo>
                  <a:lnTo>
                    <a:pt x="608" y="96"/>
                  </a:lnTo>
                  <a:lnTo>
                    <a:pt x="608" y="97"/>
                  </a:lnTo>
                  <a:lnTo>
                    <a:pt x="606" y="99"/>
                  </a:lnTo>
                  <a:lnTo>
                    <a:pt x="604" y="100"/>
                  </a:lnTo>
                  <a:lnTo>
                    <a:pt x="599" y="100"/>
                  </a:lnTo>
                  <a:lnTo>
                    <a:pt x="599" y="106"/>
                  </a:lnTo>
                  <a:lnTo>
                    <a:pt x="599" y="110"/>
                  </a:lnTo>
                  <a:lnTo>
                    <a:pt x="608" y="109"/>
                  </a:lnTo>
                  <a:lnTo>
                    <a:pt x="616" y="106"/>
                  </a:lnTo>
                  <a:lnTo>
                    <a:pt x="624" y="103"/>
                  </a:lnTo>
                  <a:lnTo>
                    <a:pt x="629" y="99"/>
                  </a:lnTo>
                  <a:lnTo>
                    <a:pt x="636" y="95"/>
                  </a:lnTo>
                  <a:lnTo>
                    <a:pt x="645" y="92"/>
                  </a:lnTo>
                  <a:lnTo>
                    <a:pt x="654" y="89"/>
                  </a:lnTo>
                  <a:lnTo>
                    <a:pt x="665" y="87"/>
                  </a:lnTo>
                  <a:lnTo>
                    <a:pt x="665" y="92"/>
                  </a:lnTo>
                  <a:lnTo>
                    <a:pt x="665" y="95"/>
                  </a:lnTo>
                  <a:lnTo>
                    <a:pt x="679" y="95"/>
                  </a:lnTo>
                  <a:lnTo>
                    <a:pt x="694" y="92"/>
                  </a:lnTo>
                  <a:lnTo>
                    <a:pt x="708" y="89"/>
                  </a:lnTo>
                  <a:lnTo>
                    <a:pt x="719" y="85"/>
                  </a:lnTo>
                  <a:lnTo>
                    <a:pt x="718" y="83"/>
                  </a:lnTo>
                  <a:lnTo>
                    <a:pt x="716" y="80"/>
                  </a:lnTo>
                  <a:lnTo>
                    <a:pt x="706" y="79"/>
                  </a:lnTo>
                  <a:lnTo>
                    <a:pt x="698" y="76"/>
                  </a:lnTo>
                  <a:lnTo>
                    <a:pt x="696" y="70"/>
                  </a:lnTo>
                  <a:lnTo>
                    <a:pt x="696" y="66"/>
                  </a:lnTo>
                  <a:lnTo>
                    <a:pt x="718" y="72"/>
                  </a:lnTo>
                  <a:lnTo>
                    <a:pt x="741" y="79"/>
                  </a:lnTo>
                  <a:lnTo>
                    <a:pt x="763" y="87"/>
                  </a:lnTo>
                  <a:lnTo>
                    <a:pt x="786" y="93"/>
                  </a:lnTo>
                  <a:lnTo>
                    <a:pt x="789" y="92"/>
                  </a:lnTo>
                  <a:lnTo>
                    <a:pt x="791" y="89"/>
                  </a:lnTo>
                  <a:lnTo>
                    <a:pt x="773" y="79"/>
                  </a:lnTo>
                  <a:lnTo>
                    <a:pt x="759" y="70"/>
                  </a:lnTo>
                  <a:lnTo>
                    <a:pt x="759" y="62"/>
                  </a:lnTo>
                  <a:lnTo>
                    <a:pt x="761" y="55"/>
                  </a:lnTo>
                  <a:lnTo>
                    <a:pt x="763" y="49"/>
                  </a:lnTo>
                  <a:lnTo>
                    <a:pt x="765" y="45"/>
                  </a:lnTo>
                  <a:lnTo>
                    <a:pt x="768" y="43"/>
                  </a:lnTo>
                  <a:lnTo>
                    <a:pt x="771" y="40"/>
                  </a:lnTo>
                  <a:lnTo>
                    <a:pt x="782" y="45"/>
                  </a:lnTo>
                  <a:lnTo>
                    <a:pt x="795" y="48"/>
                  </a:lnTo>
                  <a:lnTo>
                    <a:pt x="796" y="56"/>
                  </a:lnTo>
                  <a:lnTo>
                    <a:pt x="799" y="63"/>
                  </a:lnTo>
                  <a:lnTo>
                    <a:pt x="803" y="69"/>
                  </a:lnTo>
                  <a:lnTo>
                    <a:pt x="809" y="75"/>
                  </a:lnTo>
                  <a:lnTo>
                    <a:pt x="815" y="80"/>
                  </a:lnTo>
                  <a:lnTo>
                    <a:pt x="819" y="86"/>
                  </a:lnTo>
                  <a:lnTo>
                    <a:pt x="823" y="92"/>
                  </a:lnTo>
                  <a:lnTo>
                    <a:pt x="826" y="97"/>
                  </a:lnTo>
                  <a:lnTo>
                    <a:pt x="821" y="103"/>
                  </a:lnTo>
                  <a:lnTo>
                    <a:pt x="815" y="110"/>
                  </a:lnTo>
                  <a:lnTo>
                    <a:pt x="818" y="113"/>
                  </a:lnTo>
                  <a:lnTo>
                    <a:pt x="821" y="117"/>
                  </a:lnTo>
                  <a:lnTo>
                    <a:pt x="825" y="117"/>
                  </a:lnTo>
                  <a:lnTo>
                    <a:pt x="829" y="117"/>
                  </a:lnTo>
                  <a:lnTo>
                    <a:pt x="835" y="112"/>
                  </a:lnTo>
                  <a:lnTo>
                    <a:pt x="839" y="107"/>
                  </a:lnTo>
                  <a:lnTo>
                    <a:pt x="839" y="97"/>
                  </a:lnTo>
                  <a:lnTo>
                    <a:pt x="835" y="90"/>
                  </a:lnTo>
                  <a:lnTo>
                    <a:pt x="835" y="90"/>
                  </a:lnTo>
                  <a:lnTo>
                    <a:pt x="835" y="89"/>
                  </a:lnTo>
                  <a:lnTo>
                    <a:pt x="846" y="90"/>
                  </a:lnTo>
                  <a:lnTo>
                    <a:pt x="855" y="92"/>
                  </a:lnTo>
                  <a:lnTo>
                    <a:pt x="856" y="96"/>
                  </a:lnTo>
                  <a:lnTo>
                    <a:pt x="856" y="97"/>
                  </a:lnTo>
                  <a:lnTo>
                    <a:pt x="859" y="97"/>
                  </a:lnTo>
                  <a:lnTo>
                    <a:pt x="863" y="97"/>
                  </a:lnTo>
                  <a:lnTo>
                    <a:pt x="862" y="96"/>
                  </a:lnTo>
                  <a:lnTo>
                    <a:pt x="861" y="95"/>
                  </a:lnTo>
                  <a:lnTo>
                    <a:pt x="858" y="90"/>
                  </a:lnTo>
                  <a:lnTo>
                    <a:pt x="855" y="86"/>
                  </a:lnTo>
                  <a:lnTo>
                    <a:pt x="842" y="86"/>
                  </a:lnTo>
                  <a:lnTo>
                    <a:pt x="829" y="86"/>
                  </a:lnTo>
                  <a:lnTo>
                    <a:pt x="819" y="72"/>
                  </a:lnTo>
                  <a:lnTo>
                    <a:pt x="809" y="59"/>
                  </a:lnTo>
                  <a:lnTo>
                    <a:pt x="811" y="53"/>
                  </a:lnTo>
                  <a:lnTo>
                    <a:pt x="812" y="50"/>
                  </a:lnTo>
                  <a:lnTo>
                    <a:pt x="819" y="56"/>
                  </a:lnTo>
                  <a:lnTo>
                    <a:pt x="826" y="62"/>
                  </a:lnTo>
                  <a:lnTo>
                    <a:pt x="831" y="63"/>
                  </a:lnTo>
                  <a:lnTo>
                    <a:pt x="836" y="65"/>
                  </a:lnTo>
                  <a:lnTo>
                    <a:pt x="842" y="65"/>
                  </a:lnTo>
                  <a:lnTo>
                    <a:pt x="848" y="63"/>
                  </a:lnTo>
                  <a:lnTo>
                    <a:pt x="839" y="60"/>
                  </a:lnTo>
                  <a:lnTo>
                    <a:pt x="832" y="58"/>
                  </a:lnTo>
                  <a:lnTo>
                    <a:pt x="832" y="52"/>
                  </a:lnTo>
                  <a:lnTo>
                    <a:pt x="832" y="46"/>
                  </a:lnTo>
                  <a:lnTo>
                    <a:pt x="845" y="50"/>
                  </a:lnTo>
                  <a:lnTo>
                    <a:pt x="856" y="56"/>
                  </a:lnTo>
                  <a:lnTo>
                    <a:pt x="861" y="58"/>
                  </a:lnTo>
                  <a:lnTo>
                    <a:pt x="866" y="59"/>
                  </a:lnTo>
                  <a:lnTo>
                    <a:pt x="872" y="60"/>
                  </a:lnTo>
                  <a:lnTo>
                    <a:pt x="878" y="60"/>
                  </a:lnTo>
                  <a:lnTo>
                    <a:pt x="876" y="58"/>
                  </a:lnTo>
                  <a:lnTo>
                    <a:pt x="875" y="56"/>
                  </a:lnTo>
                  <a:lnTo>
                    <a:pt x="861" y="49"/>
                  </a:lnTo>
                  <a:lnTo>
                    <a:pt x="848" y="43"/>
                  </a:lnTo>
                  <a:lnTo>
                    <a:pt x="848" y="40"/>
                  </a:lnTo>
                  <a:lnTo>
                    <a:pt x="848" y="38"/>
                  </a:lnTo>
                  <a:lnTo>
                    <a:pt x="849" y="36"/>
                  </a:lnTo>
                  <a:lnTo>
                    <a:pt x="851" y="35"/>
                  </a:lnTo>
                  <a:lnTo>
                    <a:pt x="863" y="35"/>
                  </a:lnTo>
                  <a:lnTo>
                    <a:pt x="875" y="36"/>
                  </a:lnTo>
                  <a:lnTo>
                    <a:pt x="885" y="38"/>
                  </a:lnTo>
                  <a:lnTo>
                    <a:pt x="896" y="39"/>
                  </a:lnTo>
                  <a:lnTo>
                    <a:pt x="896" y="39"/>
                  </a:lnTo>
                  <a:lnTo>
                    <a:pt x="896" y="38"/>
                  </a:lnTo>
                  <a:lnTo>
                    <a:pt x="892" y="35"/>
                  </a:lnTo>
                  <a:lnTo>
                    <a:pt x="889" y="32"/>
                  </a:lnTo>
                  <a:lnTo>
                    <a:pt x="888" y="28"/>
                  </a:lnTo>
                  <a:lnTo>
                    <a:pt x="888" y="22"/>
                  </a:lnTo>
                  <a:lnTo>
                    <a:pt x="901" y="22"/>
                  </a:lnTo>
                  <a:lnTo>
                    <a:pt x="915" y="22"/>
                  </a:lnTo>
                  <a:lnTo>
                    <a:pt x="928" y="20"/>
                  </a:lnTo>
                  <a:lnTo>
                    <a:pt x="939" y="18"/>
                  </a:lnTo>
                  <a:lnTo>
                    <a:pt x="952" y="15"/>
                  </a:lnTo>
                  <a:lnTo>
                    <a:pt x="962" y="10"/>
                  </a:lnTo>
                  <a:lnTo>
                    <a:pt x="971" y="6"/>
                  </a:lnTo>
                  <a:lnTo>
                    <a:pt x="978" y="0"/>
                  </a:lnTo>
                  <a:lnTo>
                    <a:pt x="992" y="0"/>
                  </a:lnTo>
                  <a:lnTo>
                    <a:pt x="1002" y="2"/>
                  </a:lnTo>
                  <a:lnTo>
                    <a:pt x="1010" y="6"/>
                  </a:lnTo>
                  <a:lnTo>
                    <a:pt x="1019" y="10"/>
                  </a:lnTo>
                  <a:lnTo>
                    <a:pt x="1040" y="10"/>
                  </a:lnTo>
                  <a:lnTo>
                    <a:pt x="1062" y="10"/>
                  </a:lnTo>
                  <a:lnTo>
                    <a:pt x="1066" y="16"/>
                  </a:lnTo>
                  <a:lnTo>
                    <a:pt x="1072" y="22"/>
                  </a:lnTo>
                  <a:lnTo>
                    <a:pt x="1073" y="25"/>
                  </a:lnTo>
                  <a:lnTo>
                    <a:pt x="1075" y="29"/>
                  </a:lnTo>
                  <a:lnTo>
                    <a:pt x="1073" y="29"/>
                  </a:lnTo>
                  <a:lnTo>
                    <a:pt x="1072" y="29"/>
                  </a:lnTo>
                  <a:lnTo>
                    <a:pt x="1065" y="32"/>
                  </a:lnTo>
                  <a:lnTo>
                    <a:pt x="1059" y="33"/>
                  </a:lnTo>
                  <a:lnTo>
                    <a:pt x="1055" y="36"/>
                  </a:lnTo>
                  <a:lnTo>
                    <a:pt x="1050" y="42"/>
                  </a:lnTo>
                  <a:lnTo>
                    <a:pt x="1050" y="43"/>
                  </a:lnTo>
                  <a:lnTo>
                    <a:pt x="1050" y="43"/>
                  </a:lnTo>
                  <a:lnTo>
                    <a:pt x="1052" y="43"/>
                  </a:lnTo>
                  <a:lnTo>
                    <a:pt x="1055" y="43"/>
                  </a:lnTo>
                  <a:lnTo>
                    <a:pt x="1059" y="43"/>
                  </a:lnTo>
                  <a:lnTo>
                    <a:pt x="1063" y="42"/>
                  </a:lnTo>
                  <a:lnTo>
                    <a:pt x="1068" y="39"/>
                  </a:lnTo>
                  <a:lnTo>
                    <a:pt x="1073" y="36"/>
                  </a:lnTo>
                  <a:lnTo>
                    <a:pt x="1080" y="33"/>
                  </a:lnTo>
                  <a:lnTo>
                    <a:pt x="1086" y="32"/>
                  </a:lnTo>
                  <a:lnTo>
                    <a:pt x="1093" y="32"/>
                  </a:lnTo>
                  <a:lnTo>
                    <a:pt x="1099" y="33"/>
                  </a:lnTo>
                  <a:lnTo>
                    <a:pt x="1118" y="39"/>
                  </a:lnTo>
                  <a:lnTo>
                    <a:pt x="1139" y="43"/>
                  </a:lnTo>
                  <a:lnTo>
                    <a:pt x="1160" y="46"/>
                  </a:lnTo>
                  <a:lnTo>
                    <a:pt x="1182" y="46"/>
                  </a:lnTo>
                  <a:lnTo>
                    <a:pt x="1183" y="43"/>
                  </a:lnTo>
                  <a:lnTo>
                    <a:pt x="1186" y="39"/>
                  </a:lnTo>
                  <a:lnTo>
                    <a:pt x="1202" y="40"/>
                  </a:lnTo>
                  <a:lnTo>
                    <a:pt x="1220" y="42"/>
                  </a:lnTo>
                  <a:lnTo>
                    <a:pt x="1232" y="49"/>
                  </a:lnTo>
                  <a:lnTo>
                    <a:pt x="1242" y="56"/>
                  </a:lnTo>
                  <a:lnTo>
                    <a:pt x="1247" y="60"/>
                  </a:lnTo>
                  <a:lnTo>
                    <a:pt x="1255" y="63"/>
                  </a:lnTo>
                  <a:lnTo>
                    <a:pt x="1262" y="65"/>
                  </a:lnTo>
                  <a:lnTo>
                    <a:pt x="1272"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6" name="Freeform 447"/>
            <p:cNvSpPr/>
            <p:nvPr/>
          </p:nvSpPr>
          <p:spPr bwMode="auto">
            <a:xfrm>
              <a:off x="4328" y="2368"/>
              <a:ext cx="101" cy="64"/>
            </a:xfrm>
            <a:custGeom>
              <a:avLst/>
              <a:gdLst>
                <a:gd name="T0" fmla="*/ 101 w 101"/>
                <a:gd name="T1" fmla="*/ 13 h 64"/>
                <a:gd name="T2" fmla="*/ 89 w 101"/>
                <a:gd name="T3" fmla="*/ 13 h 64"/>
                <a:gd name="T4" fmla="*/ 77 w 101"/>
                <a:gd name="T5" fmla="*/ 13 h 64"/>
                <a:gd name="T6" fmla="*/ 67 w 101"/>
                <a:gd name="T7" fmla="*/ 15 h 64"/>
                <a:gd name="T8" fmla="*/ 57 w 101"/>
                <a:gd name="T9" fmla="*/ 17 h 64"/>
                <a:gd name="T10" fmla="*/ 47 w 101"/>
                <a:gd name="T11" fmla="*/ 20 h 64"/>
                <a:gd name="T12" fmla="*/ 40 w 101"/>
                <a:gd name="T13" fmla="*/ 25 h 64"/>
                <a:gd name="T14" fmla="*/ 33 w 101"/>
                <a:gd name="T15" fmla="*/ 30 h 64"/>
                <a:gd name="T16" fmla="*/ 29 w 101"/>
                <a:gd name="T17" fmla="*/ 37 h 64"/>
                <a:gd name="T18" fmla="*/ 29 w 101"/>
                <a:gd name="T19" fmla="*/ 45 h 64"/>
                <a:gd name="T20" fmla="*/ 27 w 101"/>
                <a:gd name="T21" fmla="*/ 53 h 64"/>
                <a:gd name="T22" fmla="*/ 33 w 101"/>
                <a:gd name="T23" fmla="*/ 55 h 64"/>
                <a:gd name="T24" fmla="*/ 40 w 101"/>
                <a:gd name="T25" fmla="*/ 57 h 64"/>
                <a:gd name="T26" fmla="*/ 47 w 101"/>
                <a:gd name="T27" fmla="*/ 60 h 64"/>
                <a:gd name="T28" fmla="*/ 51 w 101"/>
                <a:gd name="T29" fmla="*/ 64 h 64"/>
                <a:gd name="T30" fmla="*/ 33 w 101"/>
                <a:gd name="T31" fmla="*/ 64 h 64"/>
                <a:gd name="T32" fmla="*/ 16 w 101"/>
                <a:gd name="T33" fmla="*/ 64 h 64"/>
                <a:gd name="T34" fmla="*/ 13 w 101"/>
                <a:gd name="T35" fmla="*/ 60 h 64"/>
                <a:gd name="T36" fmla="*/ 10 w 101"/>
                <a:gd name="T37" fmla="*/ 57 h 64"/>
                <a:gd name="T38" fmla="*/ 6 w 101"/>
                <a:gd name="T39" fmla="*/ 56 h 64"/>
                <a:gd name="T40" fmla="*/ 0 w 101"/>
                <a:gd name="T41" fmla="*/ 56 h 64"/>
                <a:gd name="T42" fmla="*/ 0 w 101"/>
                <a:gd name="T43" fmla="*/ 46 h 64"/>
                <a:gd name="T44" fmla="*/ 3 w 101"/>
                <a:gd name="T45" fmla="*/ 39 h 64"/>
                <a:gd name="T46" fmla="*/ 11 w 101"/>
                <a:gd name="T47" fmla="*/ 36 h 64"/>
                <a:gd name="T48" fmla="*/ 20 w 101"/>
                <a:gd name="T49" fmla="*/ 33 h 64"/>
                <a:gd name="T50" fmla="*/ 17 w 101"/>
                <a:gd name="T51" fmla="*/ 30 h 64"/>
                <a:gd name="T52" fmla="*/ 14 w 101"/>
                <a:gd name="T53" fmla="*/ 27 h 64"/>
                <a:gd name="T54" fmla="*/ 33 w 101"/>
                <a:gd name="T55" fmla="*/ 19 h 64"/>
                <a:gd name="T56" fmla="*/ 54 w 101"/>
                <a:gd name="T57" fmla="*/ 9 h 64"/>
                <a:gd name="T58" fmla="*/ 66 w 101"/>
                <a:gd name="T59" fmla="*/ 5 h 64"/>
                <a:gd name="T60" fmla="*/ 77 w 101"/>
                <a:gd name="T61" fmla="*/ 2 h 64"/>
                <a:gd name="T62" fmla="*/ 90 w 101"/>
                <a:gd name="T63" fmla="*/ 0 h 64"/>
                <a:gd name="T64" fmla="*/ 101 w 101"/>
                <a:gd name="T65" fmla="*/ 2 h 64"/>
                <a:gd name="T66" fmla="*/ 101 w 101"/>
                <a:gd name="T67" fmla="*/ 7 h 64"/>
                <a:gd name="T68" fmla="*/ 101 w 101"/>
                <a:gd name="T69"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64">
                  <a:moveTo>
                    <a:pt x="101" y="13"/>
                  </a:moveTo>
                  <a:lnTo>
                    <a:pt x="89" y="13"/>
                  </a:lnTo>
                  <a:lnTo>
                    <a:pt x="77" y="13"/>
                  </a:lnTo>
                  <a:lnTo>
                    <a:pt x="67" y="15"/>
                  </a:lnTo>
                  <a:lnTo>
                    <a:pt x="57" y="17"/>
                  </a:lnTo>
                  <a:lnTo>
                    <a:pt x="47" y="20"/>
                  </a:lnTo>
                  <a:lnTo>
                    <a:pt x="40" y="25"/>
                  </a:lnTo>
                  <a:lnTo>
                    <a:pt x="33" y="30"/>
                  </a:lnTo>
                  <a:lnTo>
                    <a:pt x="29" y="37"/>
                  </a:lnTo>
                  <a:lnTo>
                    <a:pt x="29" y="45"/>
                  </a:lnTo>
                  <a:lnTo>
                    <a:pt x="27" y="53"/>
                  </a:lnTo>
                  <a:lnTo>
                    <a:pt x="33" y="55"/>
                  </a:lnTo>
                  <a:lnTo>
                    <a:pt x="40" y="57"/>
                  </a:lnTo>
                  <a:lnTo>
                    <a:pt x="47" y="60"/>
                  </a:lnTo>
                  <a:lnTo>
                    <a:pt x="51" y="64"/>
                  </a:lnTo>
                  <a:lnTo>
                    <a:pt x="33" y="64"/>
                  </a:lnTo>
                  <a:lnTo>
                    <a:pt x="16" y="64"/>
                  </a:lnTo>
                  <a:lnTo>
                    <a:pt x="13" y="60"/>
                  </a:lnTo>
                  <a:lnTo>
                    <a:pt x="10" y="57"/>
                  </a:lnTo>
                  <a:lnTo>
                    <a:pt x="6" y="56"/>
                  </a:lnTo>
                  <a:lnTo>
                    <a:pt x="0" y="56"/>
                  </a:lnTo>
                  <a:lnTo>
                    <a:pt x="0" y="46"/>
                  </a:lnTo>
                  <a:lnTo>
                    <a:pt x="3" y="39"/>
                  </a:lnTo>
                  <a:lnTo>
                    <a:pt x="11" y="36"/>
                  </a:lnTo>
                  <a:lnTo>
                    <a:pt x="20" y="33"/>
                  </a:lnTo>
                  <a:lnTo>
                    <a:pt x="17" y="30"/>
                  </a:lnTo>
                  <a:lnTo>
                    <a:pt x="14" y="27"/>
                  </a:lnTo>
                  <a:lnTo>
                    <a:pt x="33" y="19"/>
                  </a:lnTo>
                  <a:lnTo>
                    <a:pt x="54" y="9"/>
                  </a:lnTo>
                  <a:lnTo>
                    <a:pt x="66" y="5"/>
                  </a:lnTo>
                  <a:lnTo>
                    <a:pt x="77" y="2"/>
                  </a:lnTo>
                  <a:lnTo>
                    <a:pt x="90" y="0"/>
                  </a:lnTo>
                  <a:lnTo>
                    <a:pt x="101" y="2"/>
                  </a:lnTo>
                  <a:lnTo>
                    <a:pt x="101" y="7"/>
                  </a:lnTo>
                  <a:lnTo>
                    <a:pt x="101"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7" name="Freeform 448"/>
            <p:cNvSpPr/>
            <p:nvPr/>
          </p:nvSpPr>
          <p:spPr bwMode="auto">
            <a:xfrm>
              <a:off x="3150" y="2371"/>
              <a:ext cx="66" cy="16"/>
            </a:xfrm>
            <a:custGeom>
              <a:avLst/>
              <a:gdLst>
                <a:gd name="T0" fmla="*/ 32 w 66"/>
                <a:gd name="T1" fmla="*/ 0 h 16"/>
                <a:gd name="T2" fmla="*/ 37 w 66"/>
                <a:gd name="T3" fmla="*/ 0 h 16"/>
                <a:gd name="T4" fmla="*/ 42 w 66"/>
                <a:gd name="T5" fmla="*/ 0 h 16"/>
                <a:gd name="T6" fmla="*/ 44 w 66"/>
                <a:gd name="T7" fmla="*/ 0 h 16"/>
                <a:gd name="T8" fmla="*/ 47 w 66"/>
                <a:gd name="T9" fmla="*/ 3 h 16"/>
                <a:gd name="T10" fmla="*/ 46 w 66"/>
                <a:gd name="T11" fmla="*/ 6 h 16"/>
                <a:gd name="T12" fmla="*/ 44 w 66"/>
                <a:gd name="T13" fmla="*/ 9 h 16"/>
                <a:gd name="T14" fmla="*/ 54 w 66"/>
                <a:gd name="T15" fmla="*/ 10 h 16"/>
                <a:gd name="T16" fmla="*/ 66 w 66"/>
                <a:gd name="T17" fmla="*/ 12 h 16"/>
                <a:gd name="T18" fmla="*/ 64 w 66"/>
                <a:gd name="T19" fmla="*/ 13 h 16"/>
                <a:gd name="T20" fmla="*/ 63 w 66"/>
                <a:gd name="T21" fmla="*/ 16 h 16"/>
                <a:gd name="T22" fmla="*/ 46 w 66"/>
                <a:gd name="T23" fmla="*/ 16 h 16"/>
                <a:gd name="T24" fmla="*/ 30 w 66"/>
                <a:gd name="T25" fmla="*/ 14 h 16"/>
                <a:gd name="T26" fmla="*/ 14 w 66"/>
                <a:gd name="T27" fmla="*/ 12 h 16"/>
                <a:gd name="T28" fmla="*/ 0 w 66"/>
                <a:gd name="T29" fmla="*/ 9 h 16"/>
                <a:gd name="T30" fmla="*/ 0 w 66"/>
                <a:gd name="T31" fmla="*/ 7 h 16"/>
                <a:gd name="T32" fmla="*/ 0 w 66"/>
                <a:gd name="T33" fmla="*/ 6 h 16"/>
                <a:gd name="T34" fmla="*/ 2 w 66"/>
                <a:gd name="T35" fmla="*/ 4 h 16"/>
                <a:gd name="T36" fmla="*/ 2 w 66"/>
                <a:gd name="T37" fmla="*/ 3 h 16"/>
                <a:gd name="T38" fmla="*/ 12 w 66"/>
                <a:gd name="T39" fmla="*/ 3 h 16"/>
                <a:gd name="T40" fmla="*/ 19 w 66"/>
                <a:gd name="T41" fmla="*/ 4 h 16"/>
                <a:gd name="T42" fmla="*/ 23 w 66"/>
                <a:gd name="T43" fmla="*/ 4 h 16"/>
                <a:gd name="T44" fmla="*/ 26 w 66"/>
                <a:gd name="T45" fmla="*/ 4 h 16"/>
                <a:gd name="T46" fmla="*/ 29 w 66"/>
                <a:gd name="T47" fmla="*/ 3 h 16"/>
                <a:gd name="T48" fmla="*/ 32 w 66"/>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16">
                  <a:moveTo>
                    <a:pt x="32" y="0"/>
                  </a:moveTo>
                  <a:lnTo>
                    <a:pt x="37" y="0"/>
                  </a:lnTo>
                  <a:lnTo>
                    <a:pt x="42" y="0"/>
                  </a:lnTo>
                  <a:lnTo>
                    <a:pt x="44" y="0"/>
                  </a:lnTo>
                  <a:lnTo>
                    <a:pt x="47" y="3"/>
                  </a:lnTo>
                  <a:lnTo>
                    <a:pt x="46" y="6"/>
                  </a:lnTo>
                  <a:lnTo>
                    <a:pt x="44" y="9"/>
                  </a:lnTo>
                  <a:lnTo>
                    <a:pt x="54" y="10"/>
                  </a:lnTo>
                  <a:lnTo>
                    <a:pt x="66" y="12"/>
                  </a:lnTo>
                  <a:lnTo>
                    <a:pt x="64" y="13"/>
                  </a:lnTo>
                  <a:lnTo>
                    <a:pt x="63" y="16"/>
                  </a:lnTo>
                  <a:lnTo>
                    <a:pt x="46" y="16"/>
                  </a:lnTo>
                  <a:lnTo>
                    <a:pt x="30" y="14"/>
                  </a:lnTo>
                  <a:lnTo>
                    <a:pt x="14" y="12"/>
                  </a:lnTo>
                  <a:lnTo>
                    <a:pt x="0" y="9"/>
                  </a:lnTo>
                  <a:lnTo>
                    <a:pt x="0" y="7"/>
                  </a:lnTo>
                  <a:lnTo>
                    <a:pt x="0" y="6"/>
                  </a:lnTo>
                  <a:lnTo>
                    <a:pt x="2" y="4"/>
                  </a:lnTo>
                  <a:lnTo>
                    <a:pt x="2" y="3"/>
                  </a:lnTo>
                  <a:lnTo>
                    <a:pt x="12" y="3"/>
                  </a:lnTo>
                  <a:lnTo>
                    <a:pt x="19" y="4"/>
                  </a:lnTo>
                  <a:lnTo>
                    <a:pt x="23" y="4"/>
                  </a:lnTo>
                  <a:lnTo>
                    <a:pt x="26" y="4"/>
                  </a:lnTo>
                  <a:lnTo>
                    <a:pt x="29" y="3"/>
                  </a:ln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8" name="Freeform 449"/>
            <p:cNvSpPr/>
            <p:nvPr/>
          </p:nvSpPr>
          <p:spPr bwMode="auto">
            <a:xfrm>
              <a:off x="3229" y="2373"/>
              <a:ext cx="90" cy="18"/>
            </a:xfrm>
            <a:custGeom>
              <a:avLst/>
              <a:gdLst>
                <a:gd name="T0" fmla="*/ 7 w 90"/>
                <a:gd name="T1" fmla="*/ 0 h 18"/>
                <a:gd name="T2" fmla="*/ 11 w 90"/>
                <a:gd name="T3" fmla="*/ 0 h 18"/>
                <a:gd name="T4" fmla="*/ 14 w 90"/>
                <a:gd name="T5" fmla="*/ 0 h 18"/>
                <a:gd name="T6" fmla="*/ 18 w 90"/>
                <a:gd name="T7" fmla="*/ 0 h 18"/>
                <a:gd name="T8" fmla="*/ 21 w 90"/>
                <a:gd name="T9" fmla="*/ 1 h 18"/>
                <a:gd name="T10" fmla="*/ 37 w 90"/>
                <a:gd name="T11" fmla="*/ 5 h 18"/>
                <a:gd name="T12" fmla="*/ 58 w 90"/>
                <a:gd name="T13" fmla="*/ 8 h 18"/>
                <a:gd name="T14" fmla="*/ 80 w 90"/>
                <a:gd name="T15" fmla="*/ 11 h 18"/>
                <a:gd name="T16" fmla="*/ 90 w 90"/>
                <a:gd name="T17" fmla="*/ 14 h 18"/>
                <a:gd name="T18" fmla="*/ 88 w 90"/>
                <a:gd name="T19" fmla="*/ 15 h 18"/>
                <a:gd name="T20" fmla="*/ 88 w 90"/>
                <a:gd name="T21" fmla="*/ 17 h 18"/>
                <a:gd name="T22" fmla="*/ 64 w 90"/>
                <a:gd name="T23" fmla="*/ 18 h 18"/>
                <a:gd name="T24" fmla="*/ 42 w 90"/>
                <a:gd name="T25" fmla="*/ 18 h 18"/>
                <a:gd name="T26" fmla="*/ 21 w 90"/>
                <a:gd name="T27" fmla="*/ 17 h 18"/>
                <a:gd name="T28" fmla="*/ 0 w 90"/>
                <a:gd name="T29" fmla="*/ 14 h 18"/>
                <a:gd name="T30" fmla="*/ 2 w 90"/>
                <a:gd name="T31" fmla="*/ 5 h 18"/>
                <a:gd name="T32" fmla="*/ 7 w 90"/>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8">
                  <a:moveTo>
                    <a:pt x="7" y="0"/>
                  </a:moveTo>
                  <a:lnTo>
                    <a:pt x="11" y="0"/>
                  </a:lnTo>
                  <a:lnTo>
                    <a:pt x="14" y="0"/>
                  </a:lnTo>
                  <a:lnTo>
                    <a:pt x="18" y="0"/>
                  </a:lnTo>
                  <a:lnTo>
                    <a:pt x="21" y="1"/>
                  </a:lnTo>
                  <a:lnTo>
                    <a:pt x="37" y="5"/>
                  </a:lnTo>
                  <a:lnTo>
                    <a:pt x="58" y="8"/>
                  </a:lnTo>
                  <a:lnTo>
                    <a:pt x="80" y="11"/>
                  </a:lnTo>
                  <a:lnTo>
                    <a:pt x="90" y="14"/>
                  </a:lnTo>
                  <a:lnTo>
                    <a:pt x="88" y="15"/>
                  </a:lnTo>
                  <a:lnTo>
                    <a:pt x="88" y="17"/>
                  </a:lnTo>
                  <a:lnTo>
                    <a:pt x="64" y="18"/>
                  </a:lnTo>
                  <a:lnTo>
                    <a:pt x="42" y="18"/>
                  </a:lnTo>
                  <a:lnTo>
                    <a:pt x="21" y="17"/>
                  </a:lnTo>
                  <a:lnTo>
                    <a:pt x="0" y="14"/>
                  </a:lnTo>
                  <a:lnTo>
                    <a:pt x="2" y="5"/>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19" name="Freeform 450"/>
            <p:cNvSpPr/>
            <p:nvPr/>
          </p:nvSpPr>
          <p:spPr bwMode="auto">
            <a:xfrm>
              <a:off x="4669" y="2375"/>
              <a:ext cx="2" cy="3"/>
            </a:xfrm>
            <a:custGeom>
              <a:avLst/>
              <a:gdLst>
                <a:gd name="T0" fmla="*/ 0 w 2"/>
                <a:gd name="T1" fmla="*/ 0 h 3"/>
                <a:gd name="T2" fmla="*/ 2 w 2"/>
                <a:gd name="T3" fmla="*/ 2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lnTo>
                    <a:pt x="2" y="2"/>
                  </a:lnTo>
                  <a:lnTo>
                    <a:pt x="2" y="3"/>
                  </a:lnTo>
                  <a:lnTo>
                    <a:pt x="2"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0" name="Freeform 451"/>
            <p:cNvSpPr/>
            <p:nvPr/>
          </p:nvSpPr>
          <p:spPr bwMode="auto">
            <a:xfrm>
              <a:off x="4946" y="2380"/>
              <a:ext cx="63" cy="14"/>
            </a:xfrm>
            <a:custGeom>
              <a:avLst/>
              <a:gdLst>
                <a:gd name="T0" fmla="*/ 0 w 63"/>
                <a:gd name="T1" fmla="*/ 0 h 14"/>
                <a:gd name="T2" fmla="*/ 16 w 63"/>
                <a:gd name="T3" fmla="*/ 1 h 14"/>
                <a:gd name="T4" fmla="*/ 32 w 63"/>
                <a:gd name="T5" fmla="*/ 1 h 14"/>
                <a:gd name="T6" fmla="*/ 47 w 63"/>
                <a:gd name="T7" fmla="*/ 3 h 14"/>
                <a:gd name="T8" fmla="*/ 63 w 63"/>
                <a:gd name="T9" fmla="*/ 4 h 14"/>
                <a:gd name="T10" fmla="*/ 63 w 63"/>
                <a:gd name="T11" fmla="*/ 7 h 14"/>
                <a:gd name="T12" fmla="*/ 63 w 63"/>
                <a:gd name="T13" fmla="*/ 10 h 14"/>
                <a:gd name="T14" fmla="*/ 56 w 63"/>
                <a:gd name="T15" fmla="*/ 13 h 14"/>
                <a:gd name="T16" fmla="*/ 47 w 63"/>
                <a:gd name="T17" fmla="*/ 13 h 14"/>
                <a:gd name="T18" fmla="*/ 39 w 63"/>
                <a:gd name="T19" fmla="*/ 14 h 14"/>
                <a:gd name="T20" fmla="*/ 30 w 63"/>
                <a:gd name="T21" fmla="*/ 13 h 14"/>
                <a:gd name="T22" fmla="*/ 14 w 63"/>
                <a:gd name="T23" fmla="*/ 10 h 14"/>
                <a:gd name="T24" fmla="*/ 0 w 63"/>
                <a:gd name="T25" fmla="*/ 4 h 14"/>
                <a:gd name="T26" fmla="*/ 0 w 63"/>
                <a:gd name="T27" fmla="*/ 1 h 14"/>
                <a:gd name="T28" fmla="*/ 0 w 63"/>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4">
                  <a:moveTo>
                    <a:pt x="0" y="0"/>
                  </a:moveTo>
                  <a:lnTo>
                    <a:pt x="16" y="1"/>
                  </a:lnTo>
                  <a:lnTo>
                    <a:pt x="32" y="1"/>
                  </a:lnTo>
                  <a:lnTo>
                    <a:pt x="47" y="3"/>
                  </a:lnTo>
                  <a:lnTo>
                    <a:pt x="63" y="4"/>
                  </a:lnTo>
                  <a:lnTo>
                    <a:pt x="63" y="7"/>
                  </a:lnTo>
                  <a:lnTo>
                    <a:pt x="63" y="10"/>
                  </a:lnTo>
                  <a:lnTo>
                    <a:pt x="56" y="13"/>
                  </a:lnTo>
                  <a:lnTo>
                    <a:pt x="47" y="13"/>
                  </a:lnTo>
                  <a:lnTo>
                    <a:pt x="39" y="14"/>
                  </a:lnTo>
                  <a:lnTo>
                    <a:pt x="30" y="13"/>
                  </a:lnTo>
                  <a:lnTo>
                    <a:pt x="14" y="10"/>
                  </a:lnTo>
                  <a:lnTo>
                    <a:pt x="0" y="4"/>
                  </a:lnTo>
                  <a:lnTo>
                    <a:pt x="0"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1" name="Freeform 452"/>
            <p:cNvSpPr/>
            <p:nvPr/>
          </p:nvSpPr>
          <p:spPr bwMode="auto">
            <a:xfrm>
              <a:off x="2936" y="2390"/>
              <a:ext cx="168" cy="60"/>
            </a:xfrm>
            <a:custGeom>
              <a:avLst/>
              <a:gdLst>
                <a:gd name="T0" fmla="*/ 58 w 168"/>
                <a:gd name="T1" fmla="*/ 1 h 60"/>
                <a:gd name="T2" fmla="*/ 84 w 168"/>
                <a:gd name="T3" fmla="*/ 5 h 60"/>
                <a:gd name="T4" fmla="*/ 91 w 168"/>
                <a:gd name="T5" fmla="*/ 10 h 60"/>
                <a:gd name="T6" fmla="*/ 94 w 168"/>
                <a:gd name="T7" fmla="*/ 14 h 60"/>
                <a:gd name="T8" fmla="*/ 98 w 168"/>
                <a:gd name="T9" fmla="*/ 15 h 60"/>
                <a:gd name="T10" fmla="*/ 104 w 168"/>
                <a:gd name="T11" fmla="*/ 15 h 60"/>
                <a:gd name="T12" fmla="*/ 110 w 168"/>
                <a:gd name="T13" fmla="*/ 14 h 60"/>
                <a:gd name="T14" fmla="*/ 116 w 168"/>
                <a:gd name="T15" fmla="*/ 18 h 60"/>
                <a:gd name="T16" fmla="*/ 120 w 168"/>
                <a:gd name="T17" fmla="*/ 23 h 60"/>
                <a:gd name="T18" fmla="*/ 124 w 168"/>
                <a:gd name="T19" fmla="*/ 20 h 60"/>
                <a:gd name="T20" fmla="*/ 128 w 168"/>
                <a:gd name="T21" fmla="*/ 17 h 60"/>
                <a:gd name="T22" fmla="*/ 133 w 168"/>
                <a:gd name="T23" fmla="*/ 21 h 60"/>
                <a:gd name="T24" fmla="*/ 146 w 168"/>
                <a:gd name="T25" fmla="*/ 20 h 60"/>
                <a:gd name="T26" fmla="*/ 160 w 168"/>
                <a:gd name="T27" fmla="*/ 14 h 60"/>
                <a:gd name="T28" fmla="*/ 164 w 168"/>
                <a:gd name="T29" fmla="*/ 20 h 60"/>
                <a:gd name="T30" fmla="*/ 158 w 168"/>
                <a:gd name="T31" fmla="*/ 31 h 60"/>
                <a:gd name="T32" fmla="*/ 153 w 168"/>
                <a:gd name="T33" fmla="*/ 40 h 60"/>
                <a:gd name="T34" fmla="*/ 160 w 168"/>
                <a:gd name="T35" fmla="*/ 41 h 60"/>
                <a:gd name="T36" fmla="*/ 164 w 168"/>
                <a:gd name="T37" fmla="*/ 48 h 60"/>
                <a:gd name="T38" fmla="*/ 151 w 168"/>
                <a:gd name="T39" fmla="*/ 57 h 60"/>
                <a:gd name="T40" fmla="*/ 128 w 168"/>
                <a:gd name="T41" fmla="*/ 55 h 60"/>
                <a:gd name="T42" fmla="*/ 91 w 168"/>
                <a:gd name="T43" fmla="*/ 58 h 60"/>
                <a:gd name="T44" fmla="*/ 57 w 168"/>
                <a:gd name="T45" fmla="*/ 58 h 60"/>
                <a:gd name="T46" fmla="*/ 37 w 168"/>
                <a:gd name="T47" fmla="*/ 50 h 60"/>
                <a:gd name="T48" fmla="*/ 51 w 168"/>
                <a:gd name="T49" fmla="*/ 44 h 60"/>
                <a:gd name="T50" fmla="*/ 53 w 168"/>
                <a:gd name="T51" fmla="*/ 41 h 60"/>
                <a:gd name="T52" fmla="*/ 40 w 168"/>
                <a:gd name="T53" fmla="*/ 38 h 60"/>
                <a:gd name="T54" fmla="*/ 43 w 168"/>
                <a:gd name="T55" fmla="*/ 34 h 60"/>
                <a:gd name="T56" fmla="*/ 51 w 168"/>
                <a:gd name="T57" fmla="*/ 35 h 60"/>
                <a:gd name="T58" fmla="*/ 61 w 168"/>
                <a:gd name="T59" fmla="*/ 37 h 60"/>
                <a:gd name="T60" fmla="*/ 57 w 168"/>
                <a:gd name="T61" fmla="*/ 33 h 60"/>
                <a:gd name="T62" fmla="*/ 48 w 168"/>
                <a:gd name="T63" fmla="*/ 28 h 60"/>
                <a:gd name="T64" fmla="*/ 53 w 168"/>
                <a:gd name="T65" fmla="*/ 23 h 60"/>
                <a:gd name="T66" fmla="*/ 57 w 168"/>
                <a:gd name="T67" fmla="*/ 20 h 60"/>
                <a:gd name="T68" fmla="*/ 43 w 168"/>
                <a:gd name="T69" fmla="*/ 23 h 60"/>
                <a:gd name="T70" fmla="*/ 24 w 168"/>
                <a:gd name="T71" fmla="*/ 31 h 60"/>
                <a:gd name="T72" fmla="*/ 10 w 168"/>
                <a:gd name="T73" fmla="*/ 34 h 60"/>
                <a:gd name="T74" fmla="*/ 1 w 168"/>
                <a:gd name="T75" fmla="*/ 27 h 60"/>
                <a:gd name="T76" fmla="*/ 14 w 168"/>
                <a:gd name="T77" fmla="*/ 18 h 60"/>
                <a:gd name="T78" fmla="*/ 36 w 168"/>
                <a:gd name="T7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8" h="60">
                  <a:moveTo>
                    <a:pt x="43" y="0"/>
                  </a:moveTo>
                  <a:lnTo>
                    <a:pt x="58" y="1"/>
                  </a:lnTo>
                  <a:lnTo>
                    <a:pt x="73" y="4"/>
                  </a:lnTo>
                  <a:lnTo>
                    <a:pt x="84" y="5"/>
                  </a:lnTo>
                  <a:lnTo>
                    <a:pt x="93" y="4"/>
                  </a:lnTo>
                  <a:lnTo>
                    <a:pt x="91" y="10"/>
                  </a:lnTo>
                  <a:lnTo>
                    <a:pt x="90" y="14"/>
                  </a:lnTo>
                  <a:lnTo>
                    <a:pt x="94" y="14"/>
                  </a:lnTo>
                  <a:lnTo>
                    <a:pt x="97" y="14"/>
                  </a:lnTo>
                  <a:lnTo>
                    <a:pt x="98" y="15"/>
                  </a:lnTo>
                  <a:lnTo>
                    <a:pt x="100" y="18"/>
                  </a:lnTo>
                  <a:lnTo>
                    <a:pt x="104" y="15"/>
                  </a:lnTo>
                  <a:lnTo>
                    <a:pt x="106" y="14"/>
                  </a:lnTo>
                  <a:lnTo>
                    <a:pt x="110" y="14"/>
                  </a:lnTo>
                  <a:lnTo>
                    <a:pt x="116" y="14"/>
                  </a:lnTo>
                  <a:lnTo>
                    <a:pt x="116" y="18"/>
                  </a:lnTo>
                  <a:lnTo>
                    <a:pt x="117" y="23"/>
                  </a:lnTo>
                  <a:lnTo>
                    <a:pt x="120" y="23"/>
                  </a:lnTo>
                  <a:lnTo>
                    <a:pt x="123" y="23"/>
                  </a:lnTo>
                  <a:lnTo>
                    <a:pt x="124" y="20"/>
                  </a:lnTo>
                  <a:lnTo>
                    <a:pt x="126" y="17"/>
                  </a:lnTo>
                  <a:lnTo>
                    <a:pt x="128" y="17"/>
                  </a:lnTo>
                  <a:lnTo>
                    <a:pt x="134" y="15"/>
                  </a:lnTo>
                  <a:lnTo>
                    <a:pt x="133" y="21"/>
                  </a:lnTo>
                  <a:lnTo>
                    <a:pt x="133" y="25"/>
                  </a:lnTo>
                  <a:lnTo>
                    <a:pt x="146" y="20"/>
                  </a:lnTo>
                  <a:lnTo>
                    <a:pt x="156" y="11"/>
                  </a:lnTo>
                  <a:lnTo>
                    <a:pt x="160" y="14"/>
                  </a:lnTo>
                  <a:lnTo>
                    <a:pt x="164" y="15"/>
                  </a:lnTo>
                  <a:lnTo>
                    <a:pt x="164" y="20"/>
                  </a:lnTo>
                  <a:lnTo>
                    <a:pt x="164" y="23"/>
                  </a:lnTo>
                  <a:lnTo>
                    <a:pt x="158" y="31"/>
                  </a:lnTo>
                  <a:lnTo>
                    <a:pt x="153" y="40"/>
                  </a:lnTo>
                  <a:lnTo>
                    <a:pt x="153" y="40"/>
                  </a:lnTo>
                  <a:lnTo>
                    <a:pt x="153" y="41"/>
                  </a:lnTo>
                  <a:lnTo>
                    <a:pt x="160" y="41"/>
                  </a:lnTo>
                  <a:lnTo>
                    <a:pt x="168" y="42"/>
                  </a:lnTo>
                  <a:lnTo>
                    <a:pt x="164" y="48"/>
                  </a:lnTo>
                  <a:lnTo>
                    <a:pt x="158" y="52"/>
                  </a:lnTo>
                  <a:lnTo>
                    <a:pt x="151" y="57"/>
                  </a:lnTo>
                  <a:lnTo>
                    <a:pt x="147" y="60"/>
                  </a:lnTo>
                  <a:lnTo>
                    <a:pt x="128" y="55"/>
                  </a:lnTo>
                  <a:lnTo>
                    <a:pt x="113" y="54"/>
                  </a:lnTo>
                  <a:lnTo>
                    <a:pt x="91" y="58"/>
                  </a:lnTo>
                  <a:lnTo>
                    <a:pt x="74" y="60"/>
                  </a:lnTo>
                  <a:lnTo>
                    <a:pt x="57" y="58"/>
                  </a:lnTo>
                  <a:lnTo>
                    <a:pt x="36" y="54"/>
                  </a:lnTo>
                  <a:lnTo>
                    <a:pt x="37" y="50"/>
                  </a:lnTo>
                  <a:lnTo>
                    <a:pt x="37" y="47"/>
                  </a:lnTo>
                  <a:lnTo>
                    <a:pt x="51" y="44"/>
                  </a:lnTo>
                  <a:lnTo>
                    <a:pt x="66" y="41"/>
                  </a:lnTo>
                  <a:lnTo>
                    <a:pt x="53" y="41"/>
                  </a:lnTo>
                  <a:lnTo>
                    <a:pt x="40" y="41"/>
                  </a:lnTo>
                  <a:lnTo>
                    <a:pt x="40" y="38"/>
                  </a:lnTo>
                  <a:lnTo>
                    <a:pt x="40" y="35"/>
                  </a:lnTo>
                  <a:lnTo>
                    <a:pt x="43" y="34"/>
                  </a:lnTo>
                  <a:lnTo>
                    <a:pt x="46" y="34"/>
                  </a:lnTo>
                  <a:lnTo>
                    <a:pt x="51" y="35"/>
                  </a:lnTo>
                  <a:lnTo>
                    <a:pt x="56" y="35"/>
                  </a:lnTo>
                  <a:lnTo>
                    <a:pt x="61" y="37"/>
                  </a:lnTo>
                  <a:lnTo>
                    <a:pt x="67" y="35"/>
                  </a:lnTo>
                  <a:lnTo>
                    <a:pt x="57" y="33"/>
                  </a:lnTo>
                  <a:lnTo>
                    <a:pt x="47" y="31"/>
                  </a:lnTo>
                  <a:lnTo>
                    <a:pt x="48" y="28"/>
                  </a:lnTo>
                  <a:lnTo>
                    <a:pt x="48" y="25"/>
                  </a:lnTo>
                  <a:lnTo>
                    <a:pt x="53" y="23"/>
                  </a:lnTo>
                  <a:lnTo>
                    <a:pt x="57" y="20"/>
                  </a:lnTo>
                  <a:lnTo>
                    <a:pt x="57" y="20"/>
                  </a:lnTo>
                  <a:lnTo>
                    <a:pt x="57" y="18"/>
                  </a:lnTo>
                  <a:lnTo>
                    <a:pt x="43" y="23"/>
                  </a:lnTo>
                  <a:lnTo>
                    <a:pt x="30" y="28"/>
                  </a:lnTo>
                  <a:lnTo>
                    <a:pt x="24" y="31"/>
                  </a:lnTo>
                  <a:lnTo>
                    <a:pt x="17" y="33"/>
                  </a:lnTo>
                  <a:lnTo>
                    <a:pt x="10" y="34"/>
                  </a:lnTo>
                  <a:lnTo>
                    <a:pt x="0" y="33"/>
                  </a:lnTo>
                  <a:lnTo>
                    <a:pt x="1" y="27"/>
                  </a:lnTo>
                  <a:lnTo>
                    <a:pt x="1" y="21"/>
                  </a:lnTo>
                  <a:lnTo>
                    <a:pt x="14" y="18"/>
                  </a:lnTo>
                  <a:lnTo>
                    <a:pt x="26" y="14"/>
                  </a:lnTo>
                  <a:lnTo>
                    <a:pt x="36" y="7"/>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2" name="Freeform 453"/>
            <p:cNvSpPr/>
            <p:nvPr/>
          </p:nvSpPr>
          <p:spPr bwMode="auto">
            <a:xfrm>
              <a:off x="3123" y="2397"/>
              <a:ext cx="51" cy="30"/>
            </a:xfrm>
            <a:custGeom>
              <a:avLst/>
              <a:gdLst>
                <a:gd name="T0" fmla="*/ 23 w 51"/>
                <a:gd name="T1" fmla="*/ 0 h 30"/>
                <a:gd name="T2" fmla="*/ 37 w 51"/>
                <a:gd name="T3" fmla="*/ 0 h 30"/>
                <a:gd name="T4" fmla="*/ 51 w 51"/>
                <a:gd name="T5" fmla="*/ 0 h 30"/>
                <a:gd name="T6" fmla="*/ 44 w 51"/>
                <a:gd name="T7" fmla="*/ 8 h 30"/>
                <a:gd name="T8" fmla="*/ 37 w 51"/>
                <a:gd name="T9" fmla="*/ 14 h 30"/>
                <a:gd name="T10" fmla="*/ 40 w 51"/>
                <a:gd name="T11" fmla="*/ 17 h 30"/>
                <a:gd name="T12" fmla="*/ 40 w 51"/>
                <a:gd name="T13" fmla="*/ 20 h 30"/>
                <a:gd name="T14" fmla="*/ 37 w 51"/>
                <a:gd name="T15" fmla="*/ 23 h 30"/>
                <a:gd name="T16" fmla="*/ 34 w 51"/>
                <a:gd name="T17" fmla="*/ 26 h 30"/>
                <a:gd name="T18" fmla="*/ 26 w 51"/>
                <a:gd name="T19" fmla="*/ 24 h 30"/>
                <a:gd name="T20" fmla="*/ 20 w 51"/>
                <a:gd name="T21" fmla="*/ 26 h 30"/>
                <a:gd name="T22" fmla="*/ 13 w 51"/>
                <a:gd name="T23" fmla="*/ 27 h 30"/>
                <a:gd name="T24" fmla="*/ 7 w 51"/>
                <a:gd name="T25" fmla="*/ 30 h 30"/>
                <a:gd name="T26" fmla="*/ 7 w 51"/>
                <a:gd name="T27" fmla="*/ 23 h 30"/>
                <a:gd name="T28" fmla="*/ 6 w 51"/>
                <a:gd name="T29" fmla="*/ 18 h 30"/>
                <a:gd name="T30" fmla="*/ 3 w 51"/>
                <a:gd name="T31" fmla="*/ 16 h 30"/>
                <a:gd name="T32" fmla="*/ 0 w 51"/>
                <a:gd name="T33" fmla="*/ 10 h 30"/>
                <a:gd name="T34" fmla="*/ 7 w 51"/>
                <a:gd name="T35" fmla="*/ 13 h 30"/>
                <a:gd name="T36" fmla="*/ 14 w 51"/>
                <a:gd name="T37" fmla="*/ 14 h 30"/>
                <a:gd name="T38" fmla="*/ 19 w 51"/>
                <a:gd name="T39" fmla="*/ 7 h 30"/>
                <a:gd name="T40" fmla="*/ 23 w 51"/>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30">
                  <a:moveTo>
                    <a:pt x="23" y="0"/>
                  </a:moveTo>
                  <a:lnTo>
                    <a:pt x="37" y="0"/>
                  </a:lnTo>
                  <a:lnTo>
                    <a:pt x="51" y="0"/>
                  </a:lnTo>
                  <a:lnTo>
                    <a:pt x="44" y="8"/>
                  </a:lnTo>
                  <a:lnTo>
                    <a:pt x="37" y="14"/>
                  </a:lnTo>
                  <a:lnTo>
                    <a:pt x="40" y="17"/>
                  </a:lnTo>
                  <a:lnTo>
                    <a:pt x="40" y="20"/>
                  </a:lnTo>
                  <a:lnTo>
                    <a:pt x="37" y="23"/>
                  </a:lnTo>
                  <a:lnTo>
                    <a:pt x="34" y="26"/>
                  </a:lnTo>
                  <a:lnTo>
                    <a:pt x="26" y="24"/>
                  </a:lnTo>
                  <a:lnTo>
                    <a:pt x="20" y="26"/>
                  </a:lnTo>
                  <a:lnTo>
                    <a:pt x="13" y="27"/>
                  </a:lnTo>
                  <a:lnTo>
                    <a:pt x="7" y="30"/>
                  </a:lnTo>
                  <a:lnTo>
                    <a:pt x="7" y="23"/>
                  </a:lnTo>
                  <a:lnTo>
                    <a:pt x="6" y="18"/>
                  </a:lnTo>
                  <a:lnTo>
                    <a:pt x="3" y="16"/>
                  </a:lnTo>
                  <a:lnTo>
                    <a:pt x="0" y="10"/>
                  </a:lnTo>
                  <a:lnTo>
                    <a:pt x="7" y="13"/>
                  </a:lnTo>
                  <a:lnTo>
                    <a:pt x="14" y="14"/>
                  </a:lnTo>
                  <a:lnTo>
                    <a:pt x="19" y="7"/>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3" name="Freeform 454"/>
            <p:cNvSpPr/>
            <p:nvPr/>
          </p:nvSpPr>
          <p:spPr bwMode="auto">
            <a:xfrm>
              <a:off x="3177" y="2397"/>
              <a:ext cx="37" cy="23"/>
            </a:xfrm>
            <a:custGeom>
              <a:avLst/>
              <a:gdLst>
                <a:gd name="T0" fmla="*/ 13 w 37"/>
                <a:gd name="T1" fmla="*/ 0 h 23"/>
                <a:gd name="T2" fmla="*/ 25 w 37"/>
                <a:gd name="T3" fmla="*/ 0 h 23"/>
                <a:gd name="T4" fmla="*/ 36 w 37"/>
                <a:gd name="T5" fmla="*/ 0 h 23"/>
                <a:gd name="T6" fmla="*/ 36 w 37"/>
                <a:gd name="T7" fmla="*/ 1 h 23"/>
                <a:gd name="T8" fmla="*/ 36 w 37"/>
                <a:gd name="T9" fmla="*/ 3 h 23"/>
                <a:gd name="T10" fmla="*/ 36 w 37"/>
                <a:gd name="T11" fmla="*/ 6 h 23"/>
                <a:gd name="T12" fmla="*/ 37 w 37"/>
                <a:gd name="T13" fmla="*/ 8 h 23"/>
                <a:gd name="T14" fmla="*/ 36 w 37"/>
                <a:gd name="T15" fmla="*/ 10 h 23"/>
                <a:gd name="T16" fmla="*/ 36 w 37"/>
                <a:gd name="T17" fmla="*/ 10 h 23"/>
                <a:gd name="T18" fmla="*/ 25 w 37"/>
                <a:gd name="T19" fmla="*/ 11 h 23"/>
                <a:gd name="T20" fmla="*/ 16 w 37"/>
                <a:gd name="T21" fmla="*/ 13 h 23"/>
                <a:gd name="T22" fmla="*/ 9 w 37"/>
                <a:gd name="T23" fmla="*/ 17 h 23"/>
                <a:gd name="T24" fmla="*/ 3 w 37"/>
                <a:gd name="T25" fmla="*/ 23 h 23"/>
                <a:gd name="T26" fmla="*/ 2 w 37"/>
                <a:gd name="T27" fmla="*/ 21 h 23"/>
                <a:gd name="T28" fmla="*/ 0 w 37"/>
                <a:gd name="T29" fmla="*/ 21 h 23"/>
                <a:gd name="T30" fmla="*/ 0 w 37"/>
                <a:gd name="T31" fmla="*/ 20 h 23"/>
                <a:gd name="T32" fmla="*/ 0 w 37"/>
                <a:gd name="T33" fmla="*/ 18 h 23"/>
                <a:gd name="T34" fmla="*/ 2 w 37"/>
                <a:gd name="T35" fmla="*/ 13 h 23"/>
                <a:gd name="T36" fmla="*/ 5 w 37"/>
                <a:gd name="T37" fmla="*/ 7 h 23"/>
                <a:gd name="T38" fmla="*/ 9 w 37"/>
                <a:gd name="T39" fmla="*/ 4 h 23"/>
                <a:gd name="T40" fmla="*/ 13 w 37"/>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3">
                  <a:moveTo>
                    <a:pt x="13" y="0"/>
                  </a:moveTo>
                  <a:lnTo>
                    <a:pt x="25" y="0"/>
                  </a:lnTo>
                  <a:lnTo>
                    <a:pt x="36" y="0"/>
                  </a:lnTo>
                  <a:lnTo>
                    <a:pt x="36" y="1"/>
                  </a:lnTo>
                  <a:lnTo>
                    <a:pt x="36" y="3"/>
                  </a:lnTo>
                  <a:lnTo>
                    <a:pt x="36" y="6"/>
                  </a:lnTo>
                  <a:lnTo>
                    <a:pt x="37" y="8"/>
                  </a:lnTo>
                  <a:lnTo>
                    <a:pt x="36" y="10"/>
                  </a:lnTo>
                  <a:lnTo>
                    <a:pt x="36" y="10"/>
                  </a:lnTo>
                  <a:lnTo>
                    <a:pt x="25" y="11"/>
                  </a:lnTo>
                  <a:lnTo>
                    <a:pt x="16" y="13"/>
                  </a:lnTo>
                  <a:lnTo>
                    <a:pt x="9" y="17"/>
                  </a:lnTo>
                  <a:lnTo>
                    <a:pt x="3" y="23"/>
                  </a:lnTo>
                  <a:lnTo>
                    <a:pt x="2" y="21"/>
                  </a:lnTo>
                  <a:lnTo>
                    <a:pt x="0" y="21"/>
                  </a:lnTo>
                  <a:lnTo>
                    <a:pt x="0" y="20"/>
                  </a:lnTo>
                  <a:lnTo>
                    <a:pt x="0" y="18"/>
                  </a:lnTo>
                  <a:lnTo>
                    <a:pt x="2" y="13"/>
                  </a:lnTo>
                  <a:lnTo>
                    <a:pt x="5" y="7"/>
                  </a:lnTo>
                  <a:lnTo>
                    <a:pt x="9" y="4"/>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4" name="Freeform 455"/>
            <p:cNvSpPr/>
            <p:nvPr/>
          </p:nvSpPr>
          <p:spPr bwMode="auto">
            <a:xfrm>
              <a:off x="2371" y="2397"/>
              <a:ext cx="1120" cy="1599"/>
            </a:xfrm>
            <a:custGeom>
              <a:avLst/>
              <a:gdLst>
                <a:gd name="T0" fmla="*/ 1020 w 1120"/>
                <a:gd name="T1" fmla="*/ 74 h 1599"/>
                <a:gd name="T2" fmla="*/ 972 w 1120"/>
                <a:gd name="T3" fmla="*/ 117 h 1599"/>
                <a:gd name="T4" fmla="*/ 909 w 1120"/>
                <a:gd name="T5" fmla="*/ 103 h 1599"/>
                <a:gd name="T6" fmla="*/ 950 w 1120"/>
                <a:gd name="T7" fmla="*/ 75 h 1599"/>
                <a:gd name="T8" fmla="*/ 866 w 1120"/>
                <a:gd name="T9" fmla="*/ 71 h 1599"/>
                <a:gd name="T10" fmla="*/ 782 w 1120"/>
                <a:gd name="T11" fmla="*/ 88 h 1599"/>
                <a:gd name="T12" fmla="*/ 738 w 1120"/>
                <a:gd name="T13" fmla="*/ 108 h 1599"/>
                <a:gd name="T14" fmla="*/ 682 w 1120"/>
                <a:gd name="T15" fmla="*/ 184 h 1599"/>
                <a:gd name="T16" fmla="*/ 761 w 1120"/>
                <a:gd name="T17" fmla="*/ 257 h 1599"/>
                <a:gd name="T18" fmla="*/ 859 w 1120"/>
                <a:gd name="T19" fmla="*/ 124 h 1599"/>
                <a:gd name="T20" fmla="*/ 943 w 1120"/>
                <a:gd name="T21" fmla="*/ 163 h 1599"/>
                <a:gd name="T22" fmla="*/ 1000 w 1120"/>
                <a:gd name="T23" fmla="*/ 234 h 1599"/>
                <a:gd name="T24" fmla="*/ 852 w 1120"/>
                <a:gd name="T25" fmla="*/ 287 h 1599"/>
                <a:gd name="T26" fmla="*/ 886 w 1120"/>
                <a:gd name="T27" fmla="*/ 294 h 1599"/>
                <a:gd name="T28" fmla="*/ 918 w 1120"/>
                <a:gd name="T29" fmla="*/ 327 h 1599"/>
                <a:gd name="T30" fmla="*/ 883 w 1120"/>
                <a:gd name="T31" fmla="*/ 328 h 1599"/>
                <a:gd name="T32" fmla="*/ 728 w 1120"/>
                <a:gd name="T33" fmla="*/ 425 h 1599"/>
                <a:gd name="T34" fmla="*/ 645 w 1120"/>
                <a:gd name="T35" fmla="*/ 574 h 1599"/>
                <a:gd name="T36" fmla="*/ 512 w 1120"/>
                <a:gd name="T37" fmla="*/ 528 h 1599"/>
                <a:gd name="T38" fmla="*/ 455 w 1120"/>
                <a:gd name="T39" fmla="*/ 662 h 1599"/>
                <a:gd name="T40" fmla="*/ 565 w 1120"/>
                <a:gd name="T41" fmla="*/ 639 h 1599"/>
                <a:gd name="T42" fmla="*/ 588 w 1120"/>
                <a:gd name="T43" fmla="*/ 734 h 1599"/>
                <a:gd name="T44" fmla="*/ 668 w 1120"/>
                <a:gd name="T45" fmla="*/ 776 h 1599"/>
                <a:gd name="T46" fmla="*/ 746 w 1120"/>
                <a:gd name="T47" fmla="*/ 762 h 1599"/>
                <a:gd name="T48" fmla="*/ 868 w 1120"/>
                <a:gd name="T49" fmla="*/ 826 h 1599"/>
                <a:gd name="T50" fmla="*/ 952 w 1120"/>
                <a:gd name="T51" fmla="*/ 928 h 1599"/>
                <a:gd name="T52" fmla="*/ 1073 w 1120"/>
                <a:gd name="T53" fmla="*/ 951 h 1599"/>
                <a:gd name="T54" fmla="*/ 1077 w 1120"/>
                <a:gd name="T55" fmla="*/ 1105 h 1599"/>
                <a:gd name="T56" fmla="*/ 996 w 1120"/>
                <a:gd name="T57" fmla="*/ 1223 h 1599"/>
                <a:gd name="T58" fmla="*/ 925 w 1120"/>
                <a:gd name="T59" fmla="*/ 1379 h 1599"/>
                <a:gd name="T60" fmla="*/ 859 w 1120"/>
                <a:gd name="T61" fmla="*/ 1436 h 1599"/>
                <a:gd name="T62" fmla="*/ 859 w 1120"/>
                <a:gd name="T63" fmla="*/ 1543 h 1599"/>
                <a:gd name="T64" fmla="*/ 792 w 1120"/>
                <a:gd name="T65" fmla="*/ 1526 h 1599"/>
                <a:gd name="T66" fmla="*/ 786 w 1120"/>
                <a:gd name="T67" fmla="*/ 1468 h 1599"/>
                <a:gd name="T68" fmla="*/ 751 w 1120"/>
                <a:gd name="T69" fmla="*/ 1358 h 1599"/>
                <a:gd name="T70" fmla="*/ 668 w 1120"/>
                <a:gd name="T71" fmla="*/ 1086 h 1599"/>
                <a:gd name="T72" fmla="*/ 601 w 1120"/>
                <a:gd name="T73" fmla="*/ 929 h 1599"/>
                <a:gd name="T74" fmla="*/ 635 w 1120"/>
                <a:gd name="T75" fmla="*/ 795 h 1599"/>
                <a:gd name="T76" fmla="*/ 551 w 1120"/>
                <a:gd name="T77" fmla="*/ 752 h 1599"/>
                <a:gd name="T78" fmla="*/ 454 w 1120"/>
                <a:gd name="T79" fmla="*/ 702 h 1599"/>
                <a:gd name="T80" fmla="*/ 325 w 1120"/>
                <a:gd name="T81" fmla="*/ 562 h 1599"/>
                <a:gd name="T82" fmla="*/ 317 w 1120"/>
                <a:gd name="T83" fmla="*/ 611 h 1599"/>
                <a:gd name="T84" fmla="*/ 244 w 1120"/>
                <a:gd name="T85" fmla="*/ 462 h 1599"/>
                <a:gd name="T86" fmla="*/ 307 w 1120"/>
                <a:gd name="T87" fmla="*/ 292 h 1599"/>
                <a:gd name="T88" fmla="*/ 328 w 1120"/>
                <a:gd name="T89" fmla="*/ 281 h 1599"/>
                <a:gd name="T90" fmla="*/ 317 w 1120"/>
                <a:gd name="T91" fmla="*/ 174 h 1599"/>
                <a:gd name="T92" fmla="*/ 225 w 1120"/>
                <a:gd name="T93" fmla="*/ 140 h 1599"/>
                <a:gd name="T94" fmla="*/ 124 w 1120"/>
                <a:gd name="T95" fmla="*/ 177 h 1599"/>
                <a:gd name="T96" fmla="*/ 65 w 1120"/>
                <a:gd name="T97" fmla="*/ 191 h 1599"/>
                <a:gd name="T98" fmla="*/ 71 w 1120"/>
                <a:gd name="T99" fmla="*/ 138 h 1599"/>
                <a:gd name="T100" fmla="*/ 121 w 1120"/>
                <a:gd name="T101" fmla="*/ 97 h 1599"/>
                <a:gd name="T102" fmla="*/ 177 w 1120"/>
                <a:gd name="T103" fmla="*/ 55 h 1599"/>
                <a:gd name="T104" fmla="*/ 469 w 1120"/>
                <a:gd name="T105" fmla="*/ 50 h 1599"/>
                <a:gd name="T106" fmla="*/ 591 w 1120"/>
                <a:gd name="T107" fmla="*/ 54 h 1599"/>
                <a:gd name="T108" fmla="*/ 666 w 1120"/>
                <a:gd name="T109" fmla="*/ 57 h 1599"/>
                <a:gd name="T110" fmla="*/ 743 w 1120"/>
                <a:gd name="T111" fmla="*/ 55 h 1599"/>
                <a:gd name="T112" fmla="*/ 793 w 1120"/>
                <a:gd name="T113" fmla="*/ 26 h 1599"/>
                <a:gd name="T114" fmla="*/ 812 w 1120"/>
                <a:gd name="T115" fmla="*/ 71 h 1599"/>
                <a:gd name="T116" fmla="*/ 863 w 1120"/>
                <a:gd name="T117" fmla="*/ 7 h 1599"/>
                <a:gd name="T118" fmla="*/ 910 w 1120"/>
                <a:gd name="T119" fmla="*/ 6 h 1599"/>
                <a:gd name="T120" fmla="*/ 928 w 1120"/>
                <a:gd name="T121" fmla="*/ 1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0" h="1599">
                  <a:moveTo>
                    <a:pt x="928" y="0"/>
                  </a:moveTo>
                  <a:lnTo>
                    <a:pt x="940" y="1"/>
                  </a:lnTo>
                  <a:lnTo>
                    <a:pt x="953" y="3"/>
                  </a:lnTo>
                  <a:lnTo>
                    <a:pt x="958" y="14"/>
                  </a:lnTo>
                  <a:lnTo>
                    <a:pt x="962" y="27"/>
                  </a:lnTo>
                  <a:lnTo>
                    <a:pt x="969" y="26"/>
                  </a:lnTo>
                  <a:lnTo>
                    <a:pt x="976" y="26"/>
                  </a:lnTo>
                  <a:lnTo>
                    <a:pt x="978" y="30"/>
                  </a:lnTo>
                  <a:lnTo>
                    <a:pt x="978" y="34"/>
                  </a:lnTo>
                  <a:lnTo>
                    <a:pt x="982" y="34"/>
                  </a:lnTo>
                  <a:lnTo>
                    <a:pt x="985" y="34"/>
                  </a:lnTo>
                  <a:lnTo>
                    <a:pt x="985" y="43"/>
                  </a:lnTo>
                  <a:lnTo>
                    <a:pt x="985" y="50"/>
                  </a:lnTo>
                  <a:lnTo>
                    <a:pt x="988" y="55"/>
                  </a:lnTo>
                  <a:lnTo>
                    <a:pt x="990" y="63"/>
                  </a:lnTo>
                  <a:lnTo>
                    <a:pt x="1000" y="65"/>
                  </a:lnTo>
                  <a:lnTo>
                    <a:pt x="1012" y="70"/>
                  </a:lnTo>
                  <a:lnTo>
                    <a:pt x="1020" y="74"/>
                  </a:lnTo>
                  <a:lnTo>
                    <a:pt x="1026" y="81"/>
                  </a:lnTo>
                  <a:lnTo>
                    <a:pt x="1018" y="83"/>
                  </a:lnTo>
                  <a:lnTo>
                    <a:pt x="1010" y="85"/>
                  </a:lnTo>
                  <a:lnTo>
                    <a:pt x="1005" y="90"/>
                  </a:lnTo>
                  <a:lnTo>
                    <a:pt x="999" y="95"/>
                  </a:lnTo>
                  <a:lnTo>
                    <a:pt x="996" y="95"/>
                  </a:lnTo>
                  <a:lnTo>
                    <a:pt x="993" y="95"/>
                  </a:lnTo>
                  <a:lnTo>
                    <a:pt x="993" y="93"/>
                  </a:lnTo>
                  <a:lnTo>
                    <a:pt x="990" y="88"/>
                  </a:lnTo>
                  <a:lnTo>
                    <a:pt x="988" y="85"/>
                  </a:lnTo>
                  <a:lnTo>
                    <a:pt x="983" y="83"/>
                  </a:lnTo>
                  <a:lnTo>
                    <a:pt x="980" y="81"/>
                  </a:lnTo>
                  <a:lnTo>
                    <a:pt x="976" y="80"/>
                  </a:lnTo>
                  <a:lnTo>
                    <a:pt x="973" y="81"/>
                  </a:lnTo>
                  <a:lnTo>
                    <a:pt x="970" y="85"/>
                  </a:lnTo>
                  <a:lnTo>
                    <a:pt x="973" y="98"/>
                  </a:lnTo>
                  <a:lnTo>
                    <a:pt x="978" y="114"/>
                  </a:lnTo>
                  <a:lnTo>
                    <a:pt x="972" y="117"/>
                  </a:lnTo>
                  <a:lnTo>
                    <a:pt x="965" y="120"/>
                  </a:lnTo>
                  <a:lnTo>
                    <a:pt x="959" y="115"/>
                  </a:lnTo>
                  <a:lnTo>
                    <a:pt x="953" y="110"/>
                  </a:lnTo>
                  <a:lnTo>
                    <a:pt x="952" y="110"/>
                  </a:lnTo>
                  <a:lnTo>
                    <a:pt x="950" y="110"/>
                  </a:lnTo>
                  <a:lnTo>
                    <a:pt x="949" y="113"/>
                  </a:lnTo>
                  <a:lnTo>
                    <a:pt x="948" y="114"/>
                  </a:lnTo>
                  <a:lnTo>
                    <a:pt x="953" y="120"/>
                  </a:lnTo>
                  <a:lnTo>
                    <a:pt x="959" y="124"/>
                  </a:lnTo>
                  <a:lnTo>
                    <a:pt x="959" y="128"/>
                  </a:lnTo>
                  <a:lnTo>
                    <a:pt x="959" y="131"/>
                  </a:lnTo>
                  <a:lnTo>
                    <a:pt x="956" y="131"/>
                  </a:lnTo>
                  <a:lnTo>
                    <a:pt x="953" y="131"/>
                  </a:lnTo>
                  <a:lnTo>
                    <a:pt x="938" y="125"/>
                  </a:lnTo>
                  <a:lnTo>
                    <a:pt x="923" y="118"/>
                  </a:lnTo>
                  <a:lnTo>
                    <a:pt x="918" y="114"/>
                  </a:lnTo>
                  <a:lnTo>
                    <a:pt x="912" y="108"/>
                  </a:lnTo>
                  <a:lnTo>
                    <a:pt x="909" y="103"/>
                  </a:lnTo>
                  <a:lnTo>
                    <a:pt x="906" y="95"/>
                  </a:lnTo>
                  <a:lnTo>
                    <a:pt x="915" y="90"/>
                  </a:lnTo>
                  <a:lnTo>
                    <a:pt x="920" y="85"/>
                  </a:lnTo>
                  <a:lnTo>
                    <a:pt x="925" y="83"/>
                  </a:lnTo>
                  <a:lnTo>
                    <a:pt x="929" y="81"/>
                  </a:lnTo>
                  <a:lnTo>
                    <a:pt x="935" y="80"/>
                  </a:lnTo>
                  <a:lnTo>
                    <a:pt x="943" y="80"/>
                  </a:lnTo>
                  <a:lnTo>
                    <a:pt x="945" y="81"/>
                  </a:lnTo>
                  <a:lnTo>
                    <a:pt x="946" y="84"/>
                  </a:lnTo>
                  <a:lnTo>
                    <a:pt x="948" y="84"/>
                  </a:lnTo>
                  <a:lnTo>
                    <a:pt x="950" y="85"/>
                  </a:lnTo>
                  <a:lnTo>
                    <a:pt x="955" y="84"/>
                  </a:lnTo>
                  <a:lnTo>
                    <a:pt x="960" y="83"/>
                  </a:lnTo>
                  <a:lnTo>
                    <a:pt x="960" y="81"/>
                  </a:lnTo>
                  <a:lnTo>
                    <a:pt x="960" y="81"/>
                  </a:lnTo>
                  <a:lnTo>
                    <a:pt x="959" y="78"/>
                  </a:lnTo>
                  <a:lnTo>
                    <a:pt x="956" y="77"/>
                  </a:lnTo>
                  <a:lnTo>
                    <a:pt x="950" y="75"/>
                  </a:lnTo>
                  <a:lnTo>
                    <a:pt x="945" y="75"/>
                  </a:lnTo>
                  <a:lnTo>
                    <a:pt x="945" y="68"/>
                  </a:lnTo>
                  <a:lnTo>
                    <a:pt x="946" y="61"/>
                  </a:lnTo>
                  <a:lnTo>
                    <a:pt x="940" y="60"/>
                  </a:lnTo>
                  <a:lnTo>
                    <a:pt x="938" y="57"/>
                  </a:lnTo>
                  <a:lnTo>
                    <a:pt x="933" y="54"/>
                  </a:lnTo>
                  <a:lnTo>
                    <a:pt x="930" y="50"/>
                  </a:lnTo>
                  <a:lnTo>
                    <a:pt x="925" y="43"/>
                  </a:lnTo>
                  <a:lnTo>
                    <a:pt x="918" y="35"/>
                  </a:lnTo>
                  <a:lnTo>
                    <a:pt x="900" y="40"/>
                  </a:lnTo>
                  <a:lnTo>
                    <a:pt x="879" y="43"/>
                  </a:lnTo>
                  <a:lnTo>
                    <a:pt x="879" y="48"/>
                  </a:lnTo>
                  <a:lnTo>
                    <a:pt x="879" y="53"/>
                  </a:lnTo>
                  <a:lnTo>
                    <a:pt x="873" y="57"/>
                  </a:lnTo>
                  <a:lnTo>
                    <a:pt x="868" y="61"/>
                  </a:lnTo>
                  <a:lnTo>
                    <a:pt x="868" y="65"/>
                  </a:lnTo>
                  <a:lnTo>
                    <a:pt x="868" y="68"/>
                  </a:lnTo>
                  <a:lnTo>
                    <a:pt x="866" y="71"/>
                  </a:lnTo>
                  <a:lnTo>
                    <a:pt x="863" y="75"/>
                  </a:lnTo>
                  <a:lnTo>
                    <a:pt x="852" y="75"/>
                  </a:lnTo>
                  <a:lnTo>
                    <a:pt x="840" y="77"/>
                  </a:lnTo>
                  <a:lnTo>
                    <a:pt x="840" y="80"/>
                  </a:lnTo>
                  <a:lnTo>
                    <a:pt x="842" y="83"/>
                  </a:lnTo>
                  <a:lnTo>
                    <a:pt x="835" y="81"/>
                  </a:lnTo>
                  <a:lnTo>
                    <a:pt x="829" y="83"/>
                  </a:lnTo>
                  <a:lnTo>
                    <a:pt x="825" y="83"/>
                  </a:lnTo>
                  <a:lnTo>
                    <a:pt x="819" y="84"/>
                  </a:lnTo>
                  <a:lnTo>
                    <a:pt x="809" y="88"/>
                  </a:lnTo>
                  <a:lnTo>
                    <a:pt x="798" y="91"/>
                  </a:lnTo>
                  <a:lnTo>
                    <a:pt x="793" y="88"/>
                  </a:lnTo>
                  <a:lnTo>
                    <a:pt x="791" y="85"/>
                  </a:lnTo>
                  <a:lnTo>
                    <a:pt x="786" y="84"/>
                  </a:lnTo>
                  <a:lnTo>
                    <a:pt x="779" y="83"/>
                  </a:lnTo>
                  <a:lnTo>
                    <a:pt x="778" y="85"/>
                  </a:lnTo>
                  <a:lnTo>
                    <a:pt x="776" y="88"/>
                  </a:lnTo>
                  <a:lnTo>
                    <a:pt x="782" y="88"/>
                  </a:lnTo>
                  <a:lnTo>
                    <a:pt x="785" y="90"/>
                  </a:lnTo>
                  <a:lnTo>
                    <a:pt x="788" y="93"/>
                  </a:lnTo>
                  <a:lnTo>
                    <a:pt x="791" y="95"/>
                  </a:lnTo>
                  <a:lnTo>
                    <a:pt x="789" y="101"/>
                  </a:lnTo>
                  <a:lnTo>
                    <a:pt x="789" y="105"/>
                  </a:lnTo>
                  <a:lnTo>
                    <a:pt x="775" y="107"/>
                  </a:lnTo>
                  <a:lnTo>
                    <a:pt x="761" y="107"/>
                  </a:lnTo>
                  <a:lnTo>
                    <a:pt x="761" y="111"/>
                  </a:lnTo>
                  <a:lnTo>
                    <a:pt x="761" y="113"/>
                  </a:lnTo>
                  <a:lnTo>
                    <a:pt x="759" y="113"/>
                  </a:lnTo>
                  <a:lnTo>
                    <a:pt x="755" y="113"/>
                  </a:lnTo>
                  <a:lnTo>
                    <a:pt x="751" y="110"/>
                  </a:lnTo>
                  <a:lnTo>
                    <a:pt x="746" y="108"/>
                  </a:lnTo>
                  <a:lnTo>
                    <a:pt x="742" y="107"/>
                  </a:lnTo>
                  <a:lnTo>
                    <a:pt x="736" y="105"/>
                  </a:lnTo>
                  <a:lnTo>
                    <a:pt x="736" y="107"/>
                  </a:lnTo>
                  <a:lnTo>
                    <a:pt x="736" y="107"/>
                  </a:lnTo>
                  <a:lnTo>
                    <a:pt x="738" y="108"/>
                  </a:lnTo>
                  <a:lnTo>
                    <a:pt x="739" y="108"/>
                  </a:lnTo>
                  <a:lnTo>
                    <a:pt x="745" y="113"/>
                  </a:lnTo>
                  <a:lnTo>
                    <a:pt x="752" y="117"/>
                  </a:lnTo>
                  <a:lnTo>
                    <a:pt x="741" y="120"/>
                  </a:lnTo>
                  <a:lnTo>
                    <a:pt x="731" y="123"/>
                  </a:lnTo>
                  <a:lnTo>
                    <a:pt x="721" y="127"/>
                  </a:lnTo>
                  <a:lnTo>
                    <a:pt x="712" y="133"/>
                  </a:lnTo>
                  <a:lnTo>
                    <a:pt x="696" y="143"/>
                  </a:lnTo>
                  <a:lnTo>
                    <a:pt x="679" y="153"/>
                  </a:lnTo>
                  <a:lnTo>
                    <a:pt x="679" y="160"/>
                  </a:lnTo>
                  <a:lnTo>
                    <a:pt x="681" y="167"/>
                  </a:lnTo>
                  <a:lnTo>
                    <a:pt x="685" y="170"/>
                  </a:lnTo>
                  <a:lnTo>
                    <a:pt x="691" y="173"/>
                  </a:lnTo>
                  <a:lnTo>
                    <a:pt x="691" y="175"/>
                  </a:lnTo>
                  <a:lnTo>
                    <a:pt x="691" y="180"/>
                  </a:lnTo>
                  <a:lnTo>
                    <a:pt x="686" y="181"/>
                  </a:lnTo>
                  <a:lnTo>
                    <a:pt x="682" y="184"/>
                  </a:lnTo>
                  <a:lnTo>
                    <a:pt x="682" y="184"/>
                  </a:lnTo>
                  <a:lnTo>
                    <a:pt x="682" y="185"/>
                  </a:lnTo>
                  <a:lnTo>
                    <a:pt x="693" y="185"/>
                  </a:lnTo>
                  <a:lnTo>
                    <a:pt x="703" y="187"/>
                  </a:lnTo>
                  <a:lnTo>
                    <a:pt x="711" y="190"/>
                  </a:lnTo>
                  <a:lnTo>
                    <a:pt x="715" y="193"/>
                  </a:lnTo>
                  <a:lnTo>
                    <a:pt x="723" y="201"/>
                  </a:lnTo>
                  <a:lnTo>
                    <a:pt x="735" y="210"/>
                  </a:lnTo>
                  <a:lnTo>
                    <a:pt x="746" y="210"/>
                  </a:lnTo>
                  <a:lnTo>
                    <a:pt x="755" y="213"/>
                  </a:lnTo>
                  <a:lnTo>
                    <a:pt x="756" y="218"/>
                  </a:lnTo>
                  <a:lnTo>
                    <a:pt x="755" y="224"/>
                  </a:lnTo>
                  <a:lnTo>
                    <a:pt x="753" y="228"/>
                  </a:lnTo>
                  <a:lnTo>
                    <a:pt x="752" y="234"/>
                  </a:lnTo>
                  <a:lnTo>
                    <a:pt x="751" y="240"/>
                  </a:lnTo>
                  <a:lnTo>
                    <a:pt x="749" y="245"/>
                  </a:lnTo>
                  <a:lnTo>
                    <a:pt x="749" y="251"/>
                  </a:lnTo>
                  <a:lnTo>
                    <a:pt x="752" y="258"/>
                  </a:lnTo>
                  <a:lnTo>
                    <a:pt x="761" y="257"/>
                  </a:lnTo>
                  <a:lnTo>
                    <a:pt x="768" y="257"/>
                  </a:lnTo>
                  <a:lnTo>
                    <a:pt x="775" y="247"/>
                  </a:lnTo>
                  <a:lnTo>
                    <a:pt x="781" y="235"/>
                  </a:lnTo>
                  <a:lnTo>
                    <a:pt x="786" y="223"/>
                  </a:lnTo>
                  <a:lnTo>
                    <a:pt x="791" y="211"/>
                  </a:lnTo>
                  <a:lnTo>
                    <a:pt x="802" y="210"/>
                  </a:lnTo>
                  <a:lnTo>
                    <a:pt x="811" y="205"/>
                  </a:lnTo>
                  <a:lnTo>
                    <a:pt x="819" y="201"/>
                  </a:lnTo>
                  <a:lnTo>
                    <a:pt x="828" y="197"/>
                  </a:lnTo>
                  <a:lnTo>
                    <a:pt x="828" y="181"/>
                  </a:lnTo>
                  <a:lnTo>
                    <a:pt x="828" y="164"/>
                  </a:lnTo>
                  <a:lnTo>
                    <a:pt x="835" y="160"/>
                  </a:lnTo>
                  <a:lnTo>
                    <a:pt x="839" y="154"/>
                  </a:lnTo>
                  <a:lnTo>
                    <a:pt x="842" y="147"/>
                  </a:lnTo>
                  <a:lnTo>
                    <a:pt x="846" y="141"/>
                  </a:lnTo>
                  <a:lnTo>
                    <a:pt x="849" y="134"/>
                  </a:lnTo>
                  <a:lnTo>
                    <a:pt x="853" y="128"/>
                  </a:lnTo>
                  <a:lnTo>
                    <a:pt x="859" y="124"/>
                  </a:lnTo>
                  <a:lnTo>
                    <a:pt x="866" y="121"/>
                  </a:lnTo>
                  <a:lnTo>
                    <a:pt x="870" y="124"/>
                  </a:lnTo>
                  <a:lnTo>
                    <a:pt x="873" y="125"/>
                  </a:lnTo>
                  <a:lnTo>
                    <a:pt x="876" y="127"/>
                  </a:lnTo>
                  <a:lnTo>
                    <a:pt x="879" y="125"/>
                  </a:lnTo>
                  <a:lnTo>
                    <a:pt x="886" y="124"/>
                  </a:lnTo>
                  <a:lnTo>
                    <a:pt x="895" y="121"/>
                  </a:lnTo>
                  <a:lnTo>
                    <a:pt x="898" y="128"/>
                  </a:lnTo>
                  <a:lnTo>
                    <a:pt x="902" y="134"/>
                  </a:lnTo>
                  <a:lnTo>
                    <a:pt x="909" y="138"/>
                  </a:lnTo>
                  <a:lnTo>
                    <a:pt x="915" y="143"/>
                  </a:lnTo>
                  <a:lnTo>
                    <a:pt x="910" y="154"/>
                  </a:lnTo>
                  <a:lnTo>
                    <a:pt x="908" y="165"/>
                  </a:lnTo>
                  <a:lnTo>
                    <a:pt x="913" y="171"/>
                  </a:lnTo>
                  <a:lnTo>
                    <a:pt x="919" y="174"/>
                  </a:lnTo>
                  <a:lnTo>
                    <a:pt x="926" y="173"/>
                  </a:lnTo>
                  <a:lnTo>
                    <a:pt x="932" y="171"/>
                  </a:lnTo>
                  <a:lnTo>
                    <a:pt x="943" y="163"/>
                  </a:lnTo>
                  <a:lnTo>
                    <a:pt x="955" y="153"/>
                  </a:lnTo>
                  <a:lnTo>
                    <a:pt x="958" y="154"/>
                  </a:lnTo>
                  <a:lnTo>
                    <a:pt x="960" y="157"/>
                  </a:lnTo>
                  <a:lnTo>
                    <a:pt x="965" y="171"/>
                  </a:lnTo>
                  <a:lnTo>
                    <a:pt x="968" y="187"/>
                  </a:lnTo>
                  <a:lnTo>
                    <a:pt x="963" y="190"/>
                  </a:lnTo>
                  <a:lnTo>
                    <a:pt x="959" y="193"/>
                  </a:lnTo>
                  <a:lnTo>
                    <a:pt x="962" y="197"/>
                  </a:lnTo>
                  <a:lnTo>
                    <a:pt x="965" y="200"/>
                  </a:lnTo>
                  <a:lnTo>
                    <a:pt x="966" y="204"/>
                  </a:lnTo>
                  <a:lnTo>
                    <a:pt x="966" y="210"/>
                  </a:lnTo>
                  <a:lnTo>
                    <a:pt x="976" y="211"/>
                  </a:lnTo>
                  <a:lnTo>
                    <a:pt x="985" y="211"/>
                  </a:lnTo>
                  <a:lnTo>
                    <a:pt x="988" y="220"/>
                  </a:lnTo>
                  <a:lnTo>
                    <a:pt x="989" y="228"/>
                  </a:lnTo>
                  <a:lnTo>
                    <a:pt x="996" y="228"/>
                  </a:lnTo>
                  <a:lnTo>
                    <a:pt x="1002" y="227"/>
                  </a:lnTo>
                  <a:lnTo>
                    <a:pt x="1000" y="234"/>
                  </a:lnTo>
                  <a:lnTo>
                    <a:pt x="1000" y="241"/>
                  </a:lnTo>
                  <a:lnTo>
                    <a:pt x="995" y="245"/>
                  </a:lnTo>
                  <a:lnTo>
                    <a:pt x="989" y="250"/>
                  </a:lnTo>
                  <a:lnTo>
                    <a:pt x="980" y="255"/>
                  </a:lnTo>
                  <a:lnTo>
                    <a:pt x="972" y="261"/>
                  </a:lnTo>
                  <a:lnTo>
                    <a:pt x="962" y="265"/>
                  </a:lnTo>
                  <a:lnTo>
                    <a:pt x="952" y="270"/>
                  </a:lnTo>
                  <a:lnTo>
                    <a:pt x="943" y="272"/>
                  </a:lnTo>
                  <a:lnTo>
                    <a:pt x="936" y="272"/>
                  </a:lnTo>
                  <a:lnTo>
                    <a:pt x="925" y="271"/>
                  </a:lnTo>
                  <a:lnTo>
                    <a:pt x="910" y="268"/>
                  </a:lnTo>
                  <a:lnTo>
                    <a:pt x="903" y="267"/>
                  </a:lnTo>
                  <a:lnTo>
                    <a:pt x="896" y="265"/>
                  </a:lnTo>
                  <a:lnTo>
                    <a:pt x="888" y="267"/>
                  </a:lnTo>
                  <a:lnTo>
                    <a:pt x="880" y="268"/>
                  </a:lnTo>
                  <a:lnTo>
                    <a:pt x="869" y="275"/>
                  </a:lnTo>
                  <a:lnTo>
                    <a:pt x="858" y="282"/>
                  </a:lnTo>
                  <a:lnTo>
                    <a:pt x="852" y="287"/>
                  </a:lnTo>
                  <a:lnTo>
                    <a:pt x="846" y="290"/>
                  </a:lnTo>
                  <a:lnTo>
                    <a:pt x="840" y="292"/>
                  </a:lnTo>
                  <a:lnTo>
                    <a:pt x="832" y="295"/>
                  </a:lnTo>
                  <a:lnTo>
                    <a:pt x="829" y="301"/>
                  </a:lnTo>
                  <a:lnTo>
                    <a:pt x="826" y="307"/>
                  </a:lnTo>
                  <a:lnTo>
                    <a:pt x="828" y="307"/>
                  </a:lnTo>
                  <a:lnTo>
                    <a:pt x="828" y="307"/>
                  </a:lnTo>
                  <a:lnTo>
                    <a:pt x="843" y="297"/>
                  </a:lnTo>
                  <a:lnTo>
                    <a:pt x="859" y="287"/>
                  </a:lnTo>
                  <a:lnTo>
                    <a:pt x="869" y="284"/>
                  </a:lnTo>
                  <a:lnTo>
                    <a:pt x="879" y="281"/>
                  </a:lnTo>
                  <a:lnTo>
                    <a:pt x="889" y="280"/>
                  </a:lnTo>
                  <a:lnTo>
                    <a:pt x="900" y="281"/>
                  </a:lnTo>
                  <a:lnTo>
                    <a:pt x="899" y="287"/>
                  </a:lnTo>
                  <a:lnTo>
                    <a:pt x="899" y="292"/>
                  </a:lnTo>
                  <a:lnTo>
                    <a:pt x="893" y="292"/>
                  </a:lnTo>
                  <a:lnTo>
                    <a:pt x="889" y="292"/>
                  </a:lnTo>
                  <a:lnTo>
                    <a:pt x="886" y="294"/>
                  </a:lnTo>
                  <a:lnTo>
                    <a:pt x="882" y="297"/>
                  </a:lnTo>
                  <a:lnTo>
                    <a:pt x="882" y="297"/>
                  </a:lnTo>
                  <a:lnTo>
                    <a:pt x="882" y="298"/>
                  </a:lnTo>
                  <a:lnTo>
                    <a:pt x="886" y="301"/>
                  </a:lnTo>
                  <a:lnTo>
                    <a:pt x="890" y="304"/>
                  </a:lnTo>
                  <a:lnTo>
                    <a:pt x="886" y="307"/>
                  </a:lnTo>
                  <a:lnTo>
                    <a:pt x="882" y="310"/>
                  </a:lnTo>
                  <a:lnTo>
                    <a:pt x="886" y="312"/>
                  </a:lnTo>
                  <a:lnTo>
                    <a:pt x="886" y="314"/>
                  </a:lnTo>
                  <a:lnTo>
                    <a:pt x="888" y="317"/>
                  </a:lnTo>
                  <a:lnTo>
                    <a:pt x="886" y="322"/>
                  </a:lnTo>
                  <a:lnTo>
                    <a:pt x="896" y="325"/>
                  </a:lnTo>
                  <a:lnTo>
                    <a:pt x="903" y="327"/>
                  </a:lnTo>
                  <a:lnTo>
                    <a:pt x="906" y="327"/>
                  </a:lnTo>
                  <a:lnTo>
                    <a:pt x="909" y="327"/>
                  </a:lnTo>
                  <a:lnTo>
                    <a:pt x="913" y="325"/>
                  </a:lnTo>
                  <a:lnTo>
                    <a:pt x="918" y="322"/>
                  </a:lnTo>
                  <a:lnTo>
                    <a:pt x="918" y="327"/>
                  </a:lnTo>
                  <a:lnTo>
                    <a:pt x="918" y="330"/>
                  </a:lnTo>
                  <a:lnTo>
                    <a:pt x="916" y="330"/>
                  </a:lnTo>
                  <a:lnTo>
                    <a:pt x="915" y="330"/>
                  </a:lnTo>
                  <a:lnTo>
                    <a:pt x="902" y="335"/>
                  </a:lnTo>
                  <a:lnTo>
                    <a:pt x="889" y="341"/>
                  </a:lnTo>
                  <a:lnTo>
                    <a:pt x="878" y="347"/>
                  </a:lnTo>
                  <a:lnTo>
                    <a:pt x="865" y="354"/>
                  </a:lnTo>
                  <a:lnTo>
                    <a:pt x="860" y="352"/>
                  </a:lnTo>
                  <a:lnTo>
                    <a:pt x="856" y="351"/>
                  </a:lnTo>
                  <a:lnTo>
                    <a:pt x="855" y="348"/>
                  </a:lnTo>
                  <a:lnTo>
                    <a:pt x="855" y="347"/>
                  </a:lnTo>
                  <a:lnTo>
                    <a:pt x="855" y="344"/>
                  </a:lnTo>
                  <a:lnTo>
                    <a:pt x="856" y="342"/>
                  </a:lnTo>
                  <a:lnTo>
                    <a:pt x="869" y="337"/>
                  </a:lnTo>
                  <a:lnTo>
                    <a:pt x="882" y="332"/>
                  </a:lnTo>
                  <a:lnTo>
                    <a:pt x="883" y="331"/>
                  </a:lnTo>
                  <a:lnTo>
                    <a:pt x="883" y="330"/>
                  </a:lnTo>
                  <a:lnTo>
                    <a:pt x="883" y="328"/>
                  </a:lnTo>
                  <a:lnTo>
                    <a:pt x="882" y="327"/>
                  </a:lnTo>
                  <a:lnTo>
                    <a:pt x="876" y="327"/>
                  </a:lnTo>
                  <a:lnTo>
                    <a:pt x="869" y="325"/>
                  </a:lnTo>
                  <a:lnTo>
                    <a:pt x="862" y="331"/>
                  </a:lnTo>
                  <a:lnTo>
                    <a:pt x="855" y="337"/>
                  </a:lnTo>
                  <a:lnTo>
                    <a:pt x="846" y="341"/>
                  </a:lnTo>
                  <a:lnTo>
                    <a:pt x="836" y="345"/>
                  </a:lnTo>
                  <a:lnTo>
                    <a:pt x="818" y="354"/>
                  </a:lnTo>
                  <a:lnTo>
                    <a:pt x="802" y="362"/>
                  </a:lnTo>
                  <a:lnTo>
                    <a:pt x="801" y="370"/>
                  </a:lnTo>
                  <a:lnTo>
                    <a:pt x="801" y="377"/>
                  </a:lnTo>
                  <a:lnTo>
                    <a:pt x="789" y="381"/>
                  </a:lnTo>
                  <a:lnTo>
                    <a:pt x="776" y="387"/>
                  </a:lnTo>
                  <a:lnTo>
                    <a:pt x="766" y="392"/>
                  </a:lnTo>
                  <a:lnTo>
                    <a:pt x="755" y="400"/>
                  </a:lnTo>
                  <a:lnTo>
                    <a:pt x="745" y="407"/>
                  </a:lnTo>
                  <a:lnTo>
                    <a:pt x="736" y="415"/>
                  </a:lnTo>
                  <a:lnTo>
                    <a:pt x="728" y="425"/>
                  </a:lnTo>
                  <a:lnTo>
                    <a:pt x="722" y="434"/>
                  </a:lnTo>
                  <a:lnTo>
                    <a:pt x="719" y="442"/>
                  </a:lnTo>
                  <a:lnTo>
                    <a:pt x="718" y="450"/>
                  </a:lnTo>
                  <a:lnTo>
                    <a:pt x="715" y="455"/>
                  </a:lnTo>
                  <a:lnTo>
                    <a:pt x="709" y="461"/>
                  </a:lnTo>
                  <a:lnTo>
                    <a:pt x="692" y="471"/>
                  </a:lnTo>
                  <a:lnTo>
                    <a:pt x="672" y="482"/>
                  </a:lnTo>
                  <a:lnTo>
                    <a:pt x="662" y="490"/>
                  </a:lnTo>
                  <a:lnTo>
                    <a:pt x="653" y="497"/>
                  </a:lnTo>
                  <a:lnTo>
                    <a:pt x="646" y="504"/>
                  </a:lnTo>
                  <a:lnTo>
                    <a:pt x="642" y="512"/>
                  </a:lnTo>
                  <a:lnTo>
                    <a:pt x="641" y="519"/>
                  </a:lnTo>
                  <a:lnTo>
                    <a:pt x="641" y="528"/>
                  </a:lnTo>
                  <a:lnTo>
                    <a:pt x="641" y="537"/>
                  </a:lnTo>
                  <a:lnTo>
                    <a:pt x="642" y="545"/>
                  </a:lnTo>
                  <a:lnTo>
                    <a:pt x="643" y="555"/>
                  </a:lnTo>
                  <a:lnTo>
                    <a:pt x="645" y="564"/>
                  </a:lnTo>
                  <a:lnTo>
                    <a:pt x="645" y="574"/>
                  </a:lnTo>
                  <a:lnTo>
                    <a:pt x="643" y="582"/>
                  </a:lnTo>
                  <a:lnTo>
                    <a:pt x="636" y="582"/>
                  </a:lnTo>
                  <a:lnTo>
                    <a:pt x="631" y="581"/>
                  </a:lnTo>
                  <a:lnTo>
                    <a:pt x="626" y="569"/>
                  </a:lnTo>
                  <a:lnTo>
                    <a:pt x="621" y="562"/>
                  </a:lnTo>
                  <a:lnTo>
                    <a:pt x="622" y="548"/>
                  </a:lnTo>
                  <a:lnTo>
                    <a:pt x="622" y="535"/>
                  </a:lnTo>
                  <a:lnTo>
                    <a:pt x="619" y="531"/>
                  </a:lnTo>
                  <a:lnTo>
                    <a:pt x="615" y="527"/>
                  </a:lnTo>
                  <a:lnTo>
                    <a:pt x="609" y="524"/>
                  </a:lnTo>
                  <a:lnTo>
                    <a:pt x="602" y="522"/>
                  </a:lnTo>
                  <a:lnTo>
                    <a:pt x="586" y="519"/>
                  </a:lnTo>
                  <a:lnTo>
                    <a:pt x="574" y="515"/>
                  </a:lnTo>
                  <a:lnTo>
                    <a:pt x="562" y="525"/>
                  </a:lnTo>
                  <a:lnTo>
                    <a:pt x="552" y="534"/>
                  </a:lnTo>
                  <a:lnTo>
                    <a:pt x="539" y="529"/>
                  </a:lnTo>
                  <a:lnTo>
                    <a:pt x="526" y="528"/>
                  </a:lnTo>
                  <a:lnTo>
                    <a:pt x="512" y="528"/>
                  </a:lnTo>
                  <a:lnTo>
                    <a:pt x="499" y="529"/>
                  </a:lnTo>
                  <a:lnTo>
                    <a:pt x="486" y="534"/>
                  </a:lnTo>
                  <a:lnTo>
                    <a:pt x="475" y="541"/>
                  </a:lnTo>
                  <a:lnTo>
                    <a:pt x="469" y="544"/>
                  </a:lnTo>
                  <a:lnTo>
                    <a:pt x="465" y="548"/>
                  </a:lnTo>
                  <a:lnTo>
                    <a:pt x="462" y="554"/>
                  </a:lnTo>
                  <a:lnTo>
                    <a:pt x="458" y="559"/>
                  </a:lnTo>
                  <a:lnTo>
                    <a:pt x="456" y="568"/>
                  </a:lnTo>
                  <a:lnTo>
                    <a:pt x="455" y="578"/>
                  </a:lnTo>
                  <a:lnTo>
                    <a:pt x="451" y="587"/>
                  </a:lnTo>
                  <a:lnTo>
                    <a:pt x="445" y="598"/>
                  </a:lnTo>
                  <a:lnTo>
                    <a:pt x="442" y="604"/>
                  </a:lnTo>
                  <a:lnTo>
                    <a:pt x="441" y="611"/>
                  </a:lnTo>
                  <a:lnTo>
                    <a:pt x="441" y="617"/>
                  </a:lnTo>
                  <a:lnTo>
                    <a:pt x="441" y="624"/>
                  </a:lnTo>
                  <a:lnTo>
                    <a:pt x="444" y="638"/>
                  </a:lnTo>
                  <a:lnTo>
                    <a:pt x="449" y="651"/>
                  </a:lnTo>
                  <a:lnTo>
                    <a:pt x="455" y="662"/>
                  </a:lnTo>
                  <a:lnTo>
                    <a:pt x="461" y="674"/>
                  </a:lnTo>
                  <a:lnTo>
                    <a:pt x="472" y="674"/>
                  </a:lnTo>
                  <a:lnTo>
                    <a:pt x="484" y="672"/>
                  </a:lnTo>
                  <a:lnTo>
                    <a:pt x="494" y="671"/>
                  </a:lnTo>
                  <a:lnTo>
                    <a:pt x="505" y="671"/>
                  </a:lnTo>
                  <a:lnTo>
                    <a:pt x="509" y="662"/>
                  </a:lnTo>
                  <a:lnTo>
                    <a:pt x="514" y="655"/>
                  </a:lnTo>
                  <a:lnTo>
                    <a:pt x="519" y="647"/>
                  </a:lnTo>
                  <a:lnTo>
                    <a:pt x="526" y="639"/>
                  </a:lnTo>
                  <a:lnTo>
                    <a:pt x="534" y="634"/>
                  </a:lnTo>
                  <a:lnTo>
                    <a:pt x="544" y="629"/>
                  </a:lnTo>
                  <a:lnTo>
                    <a:pt x="548" y="629"/>
                  </a:lnTo>
                  <a:lnTo>
                    <a:pt x="554" y="629"/>
                  </a:lnTo>
                  <a:lnTo>
                    <a:pt x="559" y="631"/>
                  </a:lnTo>
                  <a:lnTo>
                    <a:pt x="565" y="634"/>
                  </a:lnTo>
                  <a:lnTo>
                    <a:pt x="565" y="635"/>
                  </a:lnTo>
                  <a:lnTo>
                    <a:pt x="565" y="635"/>
                  </a:lnTo>
                  <a:lnTo>
                    <a:pt x="565" y="639"/>
                  </a:lnTo>
                  <a:lnTo>
                    <a:pt x="564" y="642"/>
                  </a:lnTo>
                  <a:lnTo>
                    <a:pt x="558" y="645"/>
                  </a:lnTo>
                  <a:lnTo>
                    <a:pt x="552" y="651"/>
                  </a:lnTo>
                  <a:lnTo>
                    <a:pt x="548" y="658"/>
                  </a:lnTo>
                  <a:lnTo>
                    <a:pt x="544" y="667"/>
                  </a:lnTo>
                  <a:lnTo>
                    <a:pt x="539" y="675"/>
                  </a:lnTo>
                  <a:lnTo>
                    <a:pt x="538" y="684"/>
                  </a:lnTo>
                  <a:lnTo>
                    <a:pt x="536" y="692"/>
                  </a:lnTo>
                  <a:lnTo>
                    <a:pt x="538" y="698"/>
                  </a:lnTo>
                  <a:lnTo>
                    <a:pt x="552" y="701"/>
                  </a:lnTo>
                  <a:lnTo>
                    <a:pt x="565" y="701"/>
                  </a:lnTo>
                  <a:lnTo>
                    <a:pt x="571" y="702"/>
                  </a:lnTo>
                  <a:lnTo>
                    <a:pt x="576" y="702"/>
                  </a:lnTo>
                  <a:lnTo>
                    <a:pt x="584" y="705"/>
                  </a:lnTo>
                  <a:lnTo>
                    <a:pt x="589" y="708"/>
                  </a:lnTo>
                  <a:lnTo>
                    <a:pt x="589" y="711"/>
                  </a:lnTo>
                  <a:lnTo>
                    <a:pt x="591" y="712"/>
                  </a:lnTo>
                  <a:lnTo>
                    <a:pt x="588" y="734"/>
                  </a:lnTo>
                  <a:lnTo>
                    <a:pt x="584" y="752"/>
                  </a:lnTo>
                  <a:lnTo>
                    <a:pt x="584" y="759"/>
                  </a:lnTo>
                  <a:lnTo>
                    <a:pt x="585" y="769"/>
                  </a:lnTo>
                  <a:lnTo>
                    <a:pt x="586" y="779"/>
                  </a:lnTo>
                  <a:lnTo>
                    <a:pt x="591" y="791"/>
                  </a:lnTo>
                  <a:lnTo>
                    <a:pt x="615" y="785"/>
                  </a:lnTo>
                  <a:lnTo>
                    <a:pt x="632" y="784"/>
                  </a:lnTo>
                  <a:lnTo>
                    <a:pt x="638" y="786"/>
                  </a:lnTo>
                  <a:lnTo>
                    <a:pt x="642" y="792"/>
                  </a:lnTo>
                  <a:lnTo>
                    <a:pt x="645" y="798"/>
                  </a:lnTo>
                  <a:lnTo>
                    <a:pt x="648" y="804"/>
                  </a:lnTo>
                  <a:lnTo>
                    <a:pt x="649" y="802"/>
                  </a:lnTo>
                  <a:lnTo>
                    <a:pt x="652" y="801"/>
                  </a:lnTo>
                  <a:lnTo>
                    <a:pt x="656" y="794"/>
                  </a:lnTo>
                  <a:lnTo>
                    <a:pt x="662" y="788"/>
                  </a:lnTo>
                  <a:lnTo>
                    <a:pt x="665" y="785"/>
                  </a:lnTo>
                  <a:lnTo>
                    <a:pt x="666" y="782"/>
                  </a:lnTo>
                  <a:lnTo>
                    <a:pt x="668" y="776"/>
                  </a:lnTo>
                  <a:lnTo>
                    <a:pt x="668" y="771"/>
                  </a:lnTo>
                  <a:lnTo>
                    <a:pt x="679" y="766"/>
                  </a:lnTo>
                  <a:lnTo>
                    <a:pt x="691" y="762"/>
                  </a:lnTo>
                  <a:lnTo>
                    <a:pt x="701" y="758"/>
                  </a:lnTo>
                  <a:lnTo>
                    <a:pt x="712" y="754"/>
                  </a:lnTo>
                  <a:lnTo>
                    <a:pt x="713" y="755"/>
                  </a:lnTo>
                  <a:lnTo>
                    <a:pt x="715" y="755"/>
                  </a:lnTo>
                  <a:lnTo>
                    <a:pt x="712" y="764"/>
                  </a:lnTo>
                  <a:lnTo>
                    <a:pt x="711" y="775"/>
                  </a:lnTo>
                  <a:lnTo>
                    <a:pt x="711" y="781"/>
                  </a:lnTo>
                  <a:lnTo>
                    <a:pt x="712" y="785"/>
                  </a:lnTo>
                  <a:lnTo>
                    <a:pt x="715" y="789"/>
                  </a:lnTo>
                  <a:lnTo>
                    <a:pt x="718" y="792"/>
                  </a:lnTo>
                  <a:lnTo>
                    <a:pt x="718" y="781"/>
                  </a:lnTo>
                  <a:lnTo>
                    <a:pt x="716" y="771"/>
                  </a:lnTo>
                  <a:lnTo>
                    <a:pt x="725" y="765"/>
                  </a:lnTo>
                  <a:lnTo>
                    <a:pt x="735" y="758"/>
                  </a:lnTo>
                  <a:lnTo>
                    <a:pt x="746" y="762"/>
                  </a:lnTo>
                  <a:lnTo>
                    <a:pt x="756" y="768"/>
                  </a:lnTo>
                  <a:lnTo>
                    <a:pt x="768" y="772"/>
                  </a:lnTo>
                  <a:lnTo>
                    <a:pt x="781" y="776"/>
                  </a:lnTo>
                  <a:lnTo>
                    <a:pt x="796" y="774"/>
                  </a:lnTo>
                  <a:lnTo>
                    <a:pt x="811" y="772"/>
                  </a:lnTo>
                  <a:lnTo>
                    <a:pt x="812" y="775"/>
                  </a:lnTo>
                  <a:lnTo>
                    <a:pt x="813" y="778"/>
                  </a:lnTo>
                  <a:lnTo>
                    <a:pt x="815" y="781"/>
                  </a:lnTo>
                  <a:lnTo>
                    <a:pt x="818" y="782"/>
                  </a:lnTo>
                  <a:lnTo>
                    <a:pt x="823" y="785"/>
                  </a:lnTo>
                  <a:lnTo>
                    <a:pt x="829" y="786"/>
                  </a:lnTo>
                  <a:lnTo>
                    <a:pt x="829" y="791"/>
                  </a:lnTo>
                  <a:lnTo>
                    <a:pt x="829" y="795"/>
                  </a:lnTo>
                  <a:lnTo>
                    <a:pt x="840" y="798"/>
                  </a:lnTo>
                  <a:lnTo>
                    <a:pt x="850" y="801"/>
                  </a:lnTo>
                  <a:lnTo>
                    <a:pt x="855" y="811"/>
                  </a:lnTo>
                  <a:lnTo>
                    <a:pt x="860" y="819"/>
                  </a:lnTo>
                  <a:lnTo>
                    <a:pt x="868" y="826"/>
                  </a:lnTo>
                  <a:lnTo>
                    <a:pt x="875" y="834"/>
                  </a:lnTo>
                  <a:lnTo>
                    <a:pt x="892" y="834"/>
                  </a:lnTo>
                  <a:lnTo>
                    <a:pt x="906" y="836"/>
                  </a:lnTo>
                  <a:lnTo>
                    <a:pt x="919" y="841"/>
                  </a:lnTo>
                  <a:lnTo>
                    <a:pt x="929" y="846"/>
                  </a:lnTo>
                  <a:lnTo>
                    <a:pt x="933" y="851"/>
                  </a:lnTo>
                  <a:lnTo>
                    <a:pt x="938" y="856"/>
                  </a:lnTo>
                  <a:lnTo>
                    <a:pt x="942" y="861"/>
                  </a:lnTo>
                  <a:lnTo>
                    <a:pt x="945" y="866"/>
                  </a:lnTo>
                  <a:lnTo>
                    <a:pt x="949" y="879"/>
                  </a:lnTo>
                  <a:lnTo>
                    <a:pt x="950" y="895"/>
                  </a:lnTo>
                  <a:lnTo>
                    <a:pt x="943" y="901"/>
                  </a:lnTo>
                  <a:lnTo>
                    <a:pt x="939" y="908"/>
                  </a:lnTo>
                  <a:lnTo>
                    <a:pt x="935" y="915"/>
                  </a:lnTo>
                  <a:lnTo>
                    <a:pt x="930" y="924"/>
                  </a:lnTo>
                  <a:lnTo>
                    <a:pt x="939" y="922"/>
                  </a:lnTo>
                  <a:lnTo>
                    <a:pt x="946" y="924"/>
                  </a:lnTo>
                  <a:lnTo>
                    <a:pt x="952" y="928"/>
                  </a:lnTo>
                  <a:lnTo>
                    <a:pt x="958" y="934"/>
                  </a:lnTo>
                  <a:lnTo>
                    <a:pt x="965" y="928"/>
                  </a:lnTo>
                  <a:lnTo>
                    <a:pt x="969" y="922"/>
                  </a:lnTo>
                  <a:lnTo>
                    <a:pt x="972" y="919"/>
                  </a:lnTo>
                  <a:lnTo>
                    <a:pt x="975" y="918"/>
                  </a:lnTo>
                  <a:lnTo>
                    <a:pt x="979" y="915"/>
                  </a:lnTo>
                  <a:lnTo>
                    <a:pt x="985" y="914"/>
                  </a:lnTo>
                  <a:lnTo>
                    <a:pt x="995" y="921"/>
                  </a:lnTo>
                  <a:lnTo>
                    <a:pt x="1000" y="926"/>
                  </a:lnTo>
                  <a:lnTo>
                    <a:pt x="1006" y="934"/>
                  </a:lnTo>
                  <a:lnTo>
                    <a:pt x="1012" y="945"/>
                  </a:lnTo>
                  <a:lnTo>
                    <a:pt x="1019" y="942"/>
                  </a:lnTo>
                  <a:lnTo>
                    <a:pt x="1026" y="942"/>
                  </a:lnTo>
                  <a:lnTo>
                    <a:pt x="1035" y="942"/>
                  </a:lnTo>
                  <a:lnTo>
                    <a:pt x="1045" y="942"/>
                  </a:lnTo>
                  <a:lnTo>
                    <a:pt x="1053" y="944"/>
                  </a:lnTo>
                  <a:lnTo>
                    <a:pt x="1063" y="946"/>
                  </a:lnTo>
                  <a:lnTo>
                    <a:pt x="1073" y="951"/>
                  </a:lnTo>
                  <a:lnTo>
                    <a:pt x="1082" y="955"/>
                  </a:lnTo>
                  <a:lnTo>
                    <a:pt x="1090" y="961"/>
                  </a:lnTo>
                  <a:lnTo>
                    <a:pt x="1099" y="966"/>
                  </a:lnTo>
                  <a:lnTo>
                    <a:pt x="1106" y="972"/>
                  </a:lnTo>
                  <a:lnTo>
                    <a:pt x="1112" y="979"/>
                  </a:lnTo>
                  <a:lnTo>
                    <a:pt x="1116" y="986"/>
                  </a:lnTo>
                  <a:lnTo>
                    <a:pt x="1119" y="995"/>
                  </a:lnTo>
                  <a:lnTo>
                    <a:pt x="1120" y="1002"/>
                  </a:lnTo>
                  <a:lnTo>
                    <a:pt x="1120" y="1011"/>
                  </a:lnTo>
                  <a:lnTo>
                    <a:pt x="1117" y="1019"/>
                  </a:lnTo>
                  <a:lnTo>
                    <a:pt x="1113" y="1028"/>
                  </a:lnTo>
                  <a:lnTo>
                    <a:pt x="1109" y="1036"/>
                  </a:lnTo>
                  <a:lnTo>
                    <a:pt x="1103" y="1043"/>
                  </a:lnTo>
                  <a:lnTo>
                    <a:pt x="1090" y="1058"/>
                  </a:lnTo>
                  <a:lnTo>
                    <a:pt x="1079" y="1071"/>
                  </a:lnTo>
                  <a:lnTo>
                    <a:pt x="1079" y="1082"/>
                  </a:lnTo>
                  <a:lnTo>
                    <a:pt x="1079" y="1093"/>
                  </a:lnTo>
                  <a:lnTo>
                    <a:pt x="1077" y="1105"/>
                  </a:lnTo>
                  <a:lnTo>
                    <a:pt x="1077" y="1116"/>
                  </a:lnTo>
                  <a:lnTo>
                    <a:pt x="1077" y="1131"/>
                  </a:lnTo>
                  <a:lnTo>
                    <a:pt x="1076" y="1142"/>
                  </a:lnTo>
                  <a:lnTo>
                    <a:pt x="1075" y="1153"/>
                  </a:lnTo>
                  <a:lnTo>
                    <a:pt x="1072" y="1165"/>
                  </a:lnTo>
                  <a:lnTo>
                    <a:pt x="1068" y="1175"/>
                  </a:lnTo>
                  <a:lnTo>
                    <a:pt x="1063" y="1183"/>
                  </a:lnTo>
                  <a:lnTo>
                    <a:pt x="1058" y="1192"/>
                  </a:lnTo>
                  <a:lnTo>
                    <a:pt x="1052" y="1201"/>
                  </a:lnTo>
                  <a:lnTo>
                    <a:pt x="1042" y="1201"/>
                  </a:lnTo>
                  <a:lnTo>
                    <a:pt x="1033" y="1201"/>
                  </a:lnTo>
                  <a:lnTo>
                    <a:pt x="1026" y="1202"/>
                  </a:lnTo>
                  <a:lnTo>
                    <a:pt x="1019" y="1203"/>
                  </a:lnTo>
                  <a:lnTo>
                    <a:pt x="1013" y="1206"/>
                  </a:lnTo>
                  <a:lnTo>
                    <a:pt x="1008" y="1209"/>
                  </a:lnTo>
                  <a:lnTo>
                    <a:pt x="1003" y="1213"/>
                  </a:lnTo>
                  <a:lnTo>
                    <a:pt x="999" y="1218"/>
                  </a:lnTo>
                  <a:lnTo>
                    <a:pt x="996" y="1223"/>
                  </a:lnTo>
                  <a:lnTo>
                    <a:pt x="993" y="1228"/>
                  </a:lnTo>
                  <a:lnTo>
                    <a:pt x="990" y="1235"/>
                  </a:lnTo>
                  <a:lnTo>
                    <a:pt x="989" y="1241"/>
                  </a:lnTo>
                  <a:lnTo>
                    <a:pt x="986" y="1256"/>
                  </a:lnTo>
                  <a:lnTo>
                    <a:pt x="986" y="1273"/>
                  </a:lnTo>
                  <a:lnTo>
                    <a:pt x="978" y="1280"/>
                  </a:lnTo>
                  <a:lnTo>
                    <a:pt x="970" y="1288"/>
                  </a:lnTo>
                  <a:lnTo>
                    <a:pt x="965" y="1296"/>
                  </a:lnTo>
                  <a:lnTo>
                    <a:pt x="960" y="1305"/>
                  </a:lnTo>
                  <a:lnTo>
                    <a:pt x="953" y="1326"/>
                  </a:lnTo>
                  <a:lnTo>
                    <a:pt x="945" y="1348"/>
                  </a:lnTo>
                  <a:lnTo>
                    <a:pt x="925" y="1346"/>
                  </a:lnTo>
                  <a:lnTo>
                    <a:pt x="906" y="1345"/>
                  </a:lnTo>
                  <a:lnTo>
                    <a:pt x="912" y="1353"/>
                  </a:lnTo>
                  <a:lnTo>
                    <a:pt x="919" y="1363"/>
                  </a:lnTo>
                  <a:lnTo>
                    <a:pt x="922" y="1369"/>
                  </a:lnTo>
                  <a:lnTo>
                    <a:pt x="925" y="1375"/>
                  </a:lnTo>
                  <a:lnTo>
                    <a:pt x="925" y="1379"/>
                  </a:lnTo>
                  <a:lnTo>
                    <a:pt x="923" y="1383"/>
                  </a:lnTo>
                  <a:lnTo>
                    <a:pt x="919" y="1389"/>
                  </a:lnTo>
                  <a:lnTo>
                    <a:pt x="912" y="1393"/>
                  </a:lnTo>
                  <a:lnTo>
                    <a:pt x="905" y="1396"/>
                  </a:lnTo>
                  <a:lnTo>
                    <a:pt x="898" y="1398"/>
                  </a:lnTo>
                  <a:lnTo>
                    <a:pt x="882" y="1399"/>
                  </a:lnTo>
                  <a:lnTo>
                    <a:pt x="869" y="1405"/>
                  </a:lnTo>
                  <a:lnTo>
                    <a:pt x="873" y="1409"/>
                  </a:lnTo>
                  <a:lnTo>
                    <a:pt x="875" y="1415"/>
                  </a:lnTo>
                  <a:lnTo>
                    <a:pt x="876" y="1420"/>
                  </a:lnTo>
                  <a:lnTo>
                    <a:pt x="873" y="1428"/>
                  </a:lnTo>
                  <a:lnTo>
                    <a:pt x="873" y="1428"/>
                  </a:lnTo>
                  <a:lnTo>
                    <a:pt x="872" y="1428"/>
                  </a:lnTo>
                  <a:lnTo>
                    <a:pt x="862" y="1426"/>
                  </a:lnTo>
                  <a:lnTo>
                    <a:pt x="853" y="1426"/>
                  </a:lnTo>
                  <a:lnTo>
                    <a:pt x="853" y="1428"/>
                  </a:lnTo>
                  <a:lnTo>
                    <a:pt x="853" y="1428"/>
                  </a:lnTo>
                  <a:lnTo>
                    <a:pt x="859" y="1436"/>
                  </a:lnTo>
                  <a:lnTo>
                    <a:pt x="865" y="1445"/>
                  </a:lnTo>
                  <a:lnTo>
                    <a:pt x="863" y="1462"/>
                  </a:lnTo>
                  <a:lnTo>
                    <a:pt x="859" y="1475"/>
                  </a:lnTo>
                  <a:lnTo>
                    <a:pt x="853" y="1478"/>
                  </a:lnTo>
                  <a:lnTo>
                    <a:pt x="849" y="1480"/>
                  </a:lnTo>
                  <a:lnTo>
                    <a:pt x="849" y="1486"/>
                  </a:lnTo>
                  <a:lnTo>
                    <a:pt x="850" y="1490"/>
                  </a:lnTo>
                  <a:lnTo>
                    <a:pt x="852" y="1493"/>
                  </a:lnTo>
                  <a:lnTo>
                    <a:pt x="855" y="1496"/>
                  </a:lnTo>
                  <a:lnTo>
                    <a:pt x="860" y="1497"/>
                  </a:lnTo>
                  <a:lnTo>
                    <a:pt x="863" y="1499"/>
                  </a:lnTo>
                  <a:lnTo>
                    <a:pt x="868" y="1502"/>
                  </a:lnTo>
                  <a:lnTo>
                    <a:pt x="870" y="1503"/>
                  </a:lnTo>
                  <a:lnTo>
                    <a:pt x="870" y="1512"/>
                  </a:lnTo>
                  <a:lnTo>
                    <a:pt x="869" y="1519"/>
                  </a:lnTo>
                  <a:lnTo>
                    <a:pt x="866" y="1525"/>
                  </a:lnTo>
                  <a:lnTo>
                    <a:pt x="863" y="1530"/>
                  </a:lnTo>
                  <a:lnTo>
                    <a:pt x="859" y="1543"/>
                  </a:lnTo>
                  <a:lnTo>
                    <a:pt x="856" y="1556"/>
                  </a:lnTo>
                  <a:lnTo>
                    <a:pt x="868" y="1565"/>
                  </a:lnTo>
                  <a:lnTo>
                    <a:pt x="886" y="1577"/>
                  </a:lnTo>
                  <a:lnTo>
                    <a:pt x="905" y="1592"/>
                  </a:lnTo>
                  <a:lnTo>
                    <a:pt x="913" y="1599"/>
                  </a:lnTo>
                  <a:lnTo>
                    <a:pt x="892" y="1599"/>
                  </a:lnTo>
                  <a:lnTo>
                    <a:pt x="876" y="1597"/>
                  </a:lnTo>
                  <a:lnTo>
                    <a:pt x="863" y="1593"/>
                  </a:lnTo>
                  <a:lnTo>
                    <a:pt x="852" y="1587"/>
                  </a:lnTo>
                  <a:lnTo>
                    <a:pt x="833" y="1573"/>
                  </a:lnTo>
                  <a:lnTo>
                    <a:pt x="808" y="1555"/>
                  </a:lnTo>
                  <a:lnTo>
                    <a:pt x="809" y="1550"/>
                  </a:lnTo>
                  <a:lnTo>
                    <a:pt x="809" y="1545"/>
                  </a:lnTo>
                  <a:lnTo>
                    <a:pt x="809" y="1543"/>
                  </a:lnTo>
                  <a:lnTo>
                    <a:pt x="809" y="1540"/>
                  </a:lnTo>
                  <a:lnTo>
                    <a:pt x="808" y="1539"/>
                  </a:lnTo>
                  <a:lnTo>
                    <a:pt x="806" y="1537"/>
                  </a:lnTo>
                  <a:lnTo>
                    <a:pt x="792" y="1526"/>
                  </a:lnTo>
                  <a:lnTo>
                    <a:pt x="779" y="1513"/>
                  </a:lnTo>
                  <a:lnTo>
                    <a:pt x="788" y="1513"/>
                  </a:lnTo>
                  <a:lnTo>
                    <a:pt x="796" y="1515"/>
                  </a:lnTo>
                  <a:lnTo>
                    <a:pt x="795" y="1512"/>
                  </a:lnTo>
                  <a:lnTo>
                    <a:pt x="795" y="1510"/>
                  </a:lnTo>
                  <a:lnTo>
                    <a:pt x="788" y="1506"/>
                  </a:lnTo>
                  <a:lnTo>
                    <a:pt x="779" y="1502"/>
                  </a:lnTo>
                  <a:lnTo>
                    <a:pt x="772" y="1496"/>
                  </a:lnTo>
                  <a:lnTo>
                    <a:pt x="768" y="1490"/>
                  </a:lnTo>
                  <a:lnTo>
                    <a:pt x="772" y="1490"/>
                  </a:lnTo>
                  <a:lnTo>
                    <a:pt x="776" y="1489"/>
                  </a:lnTo>
                  <a:lnTo>
                    <a:pt x="776" y="1485"/>
                  </a:lnTo>
                  <a:lnTo>
                    <a:pt x="776" y="1480"/>
                  </a:lnTo>
                  <a:lnTo>
                    <a:pt x="783" y="1480"/>
                  </a:lnTo>
                  <a:lnTo>
                    <a:pt x="791" y="1480"/>
                  </a:lnTo>
                  <a:lnTo>
                    <a:pt x="791" y="1475"/>
                  </a:lnTo>
                  <a:lnTo>
                    <a:pt x="791" y="1470"/>
                  </a:lnTo>
                  <a:lnTo>
                    <a:pt x="786" y="1468"/>
                  </a:lnTo>
                  <a:lnTo>
                    <a:pt x="783" y="1465"/>
                  </a:lnTo>
                  <a:lnTo>
                    <a:pt x="781" y="1462"/>
                  </a:lnTo>
                  <a:lnTo>
                    <a:pt x="781" y="1458"/>
                  </a:lnTo>
                  <a:lnTo>
                    <a:pt x="781" y="1449"/>
                  </a:lnTo>
                  <a:lnTo>
                    <a:pt x="781" y="1438"/>
                  </a:lnTo>
                  <a:lnTo>
                    <a:pt x="776" y="1435"/>
                  </a:lnTo>
                  <a:lnTo>
                    <a:pt x="772" y="1429"/>
                  </a:lnTo>
                  <a:lnTo>
                    <a:pt x="771" y="1429"/>
                  </a:lnTo>
                  <a:lnTo>
                    <a:pt x="769" y="1429"/>
                  </a:lnTo>
                  <a:lnTo>
                    <a:pt x="768" y="1438"/>
                  </a:lnTo>
                  <a:lnTo>
                    <a:pt x="766" y="1446"/>
                  </a:lnTo>
                  <a:lnTo>
                    <a:pt x="765" y="1446"/>
                  </a:lnTo>
                  <a:lnTo>
                    <a:pt x="763" y="1445"/>
                  </a:lnTo>
                  <a:lnTo>
                    <a:pt x="762" y="1426"/>
                  </a:lnTo>
                  <a:lnTo>
                    <a:pt x="759" y="1409"/>
                  </a:lnTo>
                  <a:lnTo>
                    <a:pt x="755" y="1392"/>
                  </a:lnTo>
                  <a:lnTo>
                    <a:pt x="751" y="1373"/>
                  </a:lnTo>
                  <a:lnTo>
                    <a:pt x="751" y="1358"/>
                  </a:lnTo>
                  <a:lnTo>
                    <a:pt x="751" y="1343"/>
                  </a:lnTo>
                  <a:lnTo>
                    <a:pt x="752" y="1328"/>
                  </a:lnTo>
                  <a:lnTo>
                    <a:pt x="752" y="1313"/>
                  </a:lnTo>
                  <a:lnTo>
                    <a:pt x="748" y="1290"/>
                  </a:lnTo>
                  <a:lnTo>
                    <a:pt x="745" y="1265"/>
                  </a:lnTo>
                  <a:lnTo>
                    <a:pt x="743" y="1239"/>
                  </a:lnTo>
                  <a:lnTo>
                    <a:pt x="741" y="1213"/>
                  </a:lnTo>
                  <a:lnTo>
                    <a:pt x="738" y="1192"/>
                  </a:lnTo>
                  <a:lnTo>
                    <a:pt x="738" y="1172"/>
                  </a:lnTo>
                  <a:lnTo>
                    <a:pt x="738" y="1162"/>
                  </a:lnTo>
                  <a:lnTo>
                    <a:pt x="736" y="1152"/>
                  </a:lnTo>
                  <a:lnTo>
                    <a:pt x="735" y="1143"/>
                  </a:lnTo>
                  <a:lnTo>
                    <a:pt x="732" y="1136"/>
                  </a:lnTo>
                  <a:lnTo>
                    <a:pt x="716" y="1129"/>
                  </a:lnTo>
                  <a:lnTo>
                    <a:pt x="703" y="1121"/>
                  </a:lnTo>
                  <a:lnTo>
                    <a:pt x="691" y="1111"/>
                  </a:lnTo>
                  <a:lnTo>
                    <a:pt x="678" y="1099"/>
                  </a:lnTo>
                  <a:lnTo>
                    <a:pt x="668" y="1086"/>
                  </a:lnTo>
                  <a:lnTo>
                    <a:pt x="658" y="1073"/>
                  </a:lnTo>
                  <a:lnTo>
                    <a:pt x="649" y="1059"/>
                  </a:lnTo>
                  <a:lnTo>
                    <a:pt x="642" y="1045"/>
                  </a:lnTo>
                  <a:lnTo>
                    <a:pt x="636" y="1026"/>
                  </a:lnTo>
                  <a:lnTo>
                    <a:pt x="632" y="1009"/>
                  </a:lnTo>
                  <a:lnTo>
                    <a:pt x="615" y="991"/>
                  </a:lnTo>
                  <a:lnTo>
                    <a:pt x="598" y="971"/>
                  </a:lnTo>
                  <a:lnTo>
                    <a:pt x="601" y="958"/>
                  </a:lnTo>
                  <a:lnTo>
                    <a:pt x="606" y="946"/>
                  </a:lnTo>
                  <a:lnTo>
                    <a:pt x="611" y="946"/>
                  </a:lnTo>
                  <a:lnTo>
                    <a:pt x="613" y="946"/>
                  </a:lnTo>
                  <a:lnTo>
                    <a:pt x="615" y="945"/>
                  </a:lnTo>
                  <a:lnTo>
                    <a:pt x="616" y="942"/>
                  </a:lnTo>
                  <a:lnTo>
                    <a:pt x="616" y="941"/>
                  </a:lnTo>
                  <a:lnTo>
                    <a:pt x="615" y="939"/>
                  </a:lnTo>
                  <a:lnTo>
                    <a:pt x="606" y="938"/>
                  </a:lnTo>
                  <a:lnTo>
                    <a:pt x="601" y="935"/>
                  </a:lnTo>
                  <a:lnTo>
                    <a:pt x="601" y="929"/>
                  </a:lnTo>
                  <a:lnTo>
                    <a:pt x="599" y="925"/>
                  </a:lnTo>
                  <a:lnTo>
                    <a:pt x="606" y="909"/>
                  </a:lnTo>
                  <a:lnTo>
                    <a:pt x="612" y="892"/>
                  </a:lnTo>
                  <a:lnTo>
                    <a:pt x="619" y="891"/>
                  </a:lnTo>
                  <a:lnTo>
                    <a:pt x="623" y="891"/>
                  </a:lnTo>
                  <a:lnTo>
                    <a:pt x="625" y="888"/>
                  </a:lnTo>
                  <a:lnTo>
                    <a:pt x="626" y="886"/>
                  </a:lnTo>
                  <a:lnTo>
                    <a:pt x="628" y="881"/>
                  </a:lnTo>
                  <a:lnTo>
                    <a:pt x="632" y="874"/>
                  </a:lnTo>
                  <a:lnTo>
                    <a:pt x="638" y="862"/>
                  </a:lnTo>
                  <a:lnTo>
                    <a:pt x="642" y="851"/>
                  </a:lnTo>
                  <a:lnTo>
                    <a:pt x="642" y="841"/>
                  </a:lnTo>
                  <a:lnTo>
                    <a:pt x="642" y="831"/>
                  </a:lnTo>
                  <a:lnTo>
                    <a:pt x="641" y="822"/>
                  </a:lnTo>
                  <a:lnTo>
                    <a:pt x="639" y="814"/>
                  </a:lnTo>
                  <a:lnTo>
                    <a:pt x="639" y="805"/>
                  </a:lnTo>
                  <a:lnTo>
                    <a:pt x="641" y="796"/>
                  </a:lnTo>
                  <a:lnTo>
                    <a:pt x="635" y="795"/>
                  </a:lnTo>
                  <a:lnTo>
                    <a:pt x="631" y="794"/>
                  </a:lnTo>
                  <a:lnTo>
                    <a:pt x="626" y="794"/>
                  </a:lnTo>
                  <a:lnTo>
                    <a:pt x="621" y="795"/>
                  </a:lnTo>
                  <a:lnTo>
                    <a:pt x="618" y="796"/>
                  </a:lnTo>
                  <a:lnTo>
                    <a:pt x="615" y="798"/>
                  </a:lnTo>
                  <a:lnTo>
                    <a:pt x="616" y="804"/>
                  </a:lnTo>
                  <a:lnTo>
                    <a:pt x="618" y="808"/>
                  </a:lnTo>
                  <a:lnTo>
                    <a:pt x="616" y="811"/>
                  </a:lnTo>
                  <a:lnTo>
                    <a:pt x="611" y="812"/>
                  </a:lnTo>
                  <a:lnTo>
                    <a:pt x="605" y="806"/>
                  </a:lnTo>
                  <a:lnTo>
                    <a:pt x="598" y="804"/>
                  </a:lnTo>
                  <a:lnTo>
                    <a:pt x="591" y="801"/>
                  </a:lnTo>
                  <a:lnTo>
                    <a:pt x="582" y="796"/>
                  </a:lnTo>
                  <a:lnTo>
                    <a:pt x="575" y="791"/>
                  </a:lnTo>
                  <a:lnTo>
                    <a:pt x="568" y="785"/>
                  </a:lnTo>
                  <a:lnTo>
                    <a:pt x="564" y="778"/>
                  </a:lnTo>
                  <a:lnTo>
                    <a:pt x="558" y="769"/>
                  </a:lnTo>
                  <a:lnTo>
                    <a:pt x="551" y="752"/>
                  </a:lnTo>
                  <a:lnTo>
                    <a:pt x="542" y="734"/>
                  </a:lnTo>
                  <a:lnTo>
                    <a:pt x="538" y="732"/>
                  </a:lnTo>
                  <a:lnTo>
                    <a:pt x="535" y="732"/>
                  </a:lnTo>
                  <a:lnTo>
                    <a:pt x="532" y="735"/>
                  </a:lnTo>
                  <a:lnTo>
                    <a:pt x="531" y="739"/>
                  </a:lnTo>
                  <a:lnTo>
                    <a:pt x="522" y="738"/>
                  </a:lnTo>
                  <a:lnTo>
                    <a:pt x="518" y="735"/>
                  </a:lnTo>
                  <a:lnTo>
                    <a:pt x="515" y="731"/>
                  </a:lnTo>
                  <a:lnTo>
                    <a:pt x="509" y="727"/>
                  </a:lnTo>
                  <a:lnTo>
                    <a:pt x="504" y="728"/>
                  </a:lnTo>
                  <a:lnTo>
                    <a:pt x="495" y="728"/>
                  </a:lnTo>
                  <a:lnTo>
                    <a:pt x="484" y="712"/>
                  </a:lnTo>
                  <a:lnTo>
                    <a:pt x="474" y="697"/>
                  </a:lnTo>
                  <a:lnTo>
                    <a:pt x="468" y="695"/>
                  </a:lnTo>
                  <a:lnTo>
                    <a:pt x="464" y="697"/>
                  </a:lnTo>
                  <a:lnTo>
                    <a:pt x="461" y="698"/>
                  </a:lnTo>
                  <a:lnTo>
                    <a:pt x="456" y="699"/>
                  </a:lnTo>
                  <a:lnTo>
                    <a:pt x="454" y="702"/>
                  </a:lnTo>
                  <a:lnTo>
                    <a:pt x="449" y="704"/>
                  </a:lnTo>
                  <a:lnTo>
                    <a:pt x="446" y="705"/>
                  </a:lnTo>
                  <a:lnTo>
                    <a:pt x="442" y="705"/>
                  </a:lnTo>
                  <a:lnTo>
                    <a:pt x="429" y="702"/>
                  </a:lnTo>
                  <a:lnTo>
                    <a:pt x="416" y="698"/>
                  </a:lnTo>
                  <a:lnTo>
                    <a:pt x="404" y="692"/>
                  </a:lnTo>
                  <a:lnTo>
                    <a:pt x="391" y="684"/>
                  </a:lnTo>
                  <a:lnTo>
                    <a:pt x="379" y="677"/>
                  </a:lnTo>
                  <a:lnTo>
                    <a:pt x="368" y="667"/>
                  </a:lnTo>
                  <a:lnTo>
                    <a:pt x="359" y="658"/>
                  </a:lnTo>
                  <a:lnTo>
                    <a:pt x="351" y="649"/>
                  </a:lnTo>
                  <a:lnTo>
                    <a:pt x="354" y="642"/>
                  </a:lnTo>
                  <a:lnTo>
                    <a:pt x="354" y="635"/>
                  </a:lnTo>
                  <a:lnTo>
                    <a:pt x="354" y="627"/>
                  </a:lnTo>
                  <a:lnTo>
                    <a:pt x="351" y="618"/>
                  </a:lnTo>
                  <a:lnTo>
                    <a:pt x="345" y="601"/>
                  </a:lnTo>
                  <a:lnTo>
                    <a:pt x="335" y="582"/>
                  </a:lnTo>
                  <a:lnTo>
                    <a:pt x="325" y="562"/>
                  </a:lnTo>
                  <a:lnTo>
                    <a:pt x="314" y="544"/>
                  </a:lnTo>
                  <a:lnTo>
                    <a:pt x="309" y="534"/>
                  </a:lnTo>
                  <a:lnTo>
                    <a:pt x="307" y="525"/>
                  </a:lnTo>
                  <a:lnTo>
                    <a:pt x="304" y="515"/>
                  </a:lnTo>
                  <a:lnTo>
                    <a:pt x="301" y="507"/>
                  </a:lnTo>
                  <a:lnTo>
                    <a:pt x="298" y="504"/>
                  </a:lnTo>
                  <a:lnTo>
                    <a:pt x="294" y="504"/>
                  </a:lnTo>
                  <a:lnTo>
                    <a:pt x="291" y="502"/>
                  </a:lnTo>
                  <a:lnTo>
                    <a:pt x="287" y="504"/>
                  </a:lnTo>
                  <a:lnTo>
                    <a:pt x="288" y="518"/>
                  </a:lnTo>
                  <a:lnTo>
                    <a:pt x="291" y="532"/>
                  </a:lnTo>
                  <a:lnTo>
                    <a:pt x="295" y="547"/>
                  </a:lnTo>
                  <a:lnTo>
                    <a:pt x="299" y="559"/>
                  </a:lnTo>
                  <a:lnTo>
                    <a:pt x="305" y="572"/>
                  </a:lnTo>
                  <a:lnTo>
                    <a:pt x="309" y="584"/>
                  </a:lnTo>
                  <a:lnTo>
                    <a:pt x="315" y="597"/>
                  </a:lnTo>
                  <a:lnTo>
                    <a:pt x="318" y="611"/>
                  </a:lnTo>
                  <a:lnTo>
                    <a:pt x="317" y="611"/>
                  </a:lnTo>
                  <a:lnTo>
                    <a:pt x="315" y="611"/>
                  </a:lnTo>
                  <a:lnTo>
                    <a:pt x="309" y="611"/>
                  </a:lnTo>
                  <a:lnTo>
                    <a:pt x="307" y="609"/>
                  </a:lnTo>
                  <a:lnTo>
                    <a:pt x="299" y="601"/>
                  </a:lnTo>
                  <a:lnTo>
                    <a:pt x="292" y="594"/>
                  </a:lnTo>
                  <a:lnTo>
                    <a:pt x="294" y="588"/>
                  </a:lnTo>
                  <a:lnTo>
                    <a:pt x="294" y="581"/>
                  </a:lnTo>
                  <a:lnTo>
                    <a:pt x="294" y="577"/>
                  </a:lnTo>
                  <a:lnTo>
                    <a:pt x="291" y="574"/>
                  </a:lnTo>
                  <a:lnTo>
                    <a:pt x="289" y="571"/>
                  </a:lnTo>
                  <a:lnTo>
                    <a:pt x="287" y="568"/>
                  </a:lnTo>
                  <a:lnTo>
                    <a:pt x="279" y="564"/>
                  </a:lnTo>
                  <a:lnTo>
                    <a:pt x="274" y="561"/>
                  </a:lnTo>
                  <a:lnTo>
                    <a:pt x="277" y="555"/>
                  </a:lnTo>
                  <a:lnTo>
                    <a:pt x="281" y="549"/>
                  </a:lnTo>
                  <a:lnTo>
                    <a:pt x="265" y="472"/>
                  </a:lnTo>
                  <a:lnTo>
                    <a:pt x="255" y="467"/>
                  </a:lnTo>
                  <a:lnTo>
                    <a:pt x="244" y="462"/>
                  </a:lnTo>
                  <a:lnTo>
                    <a:pt x="244" y="451"/>
                  </a:lnTo>
                  <a:lnTo>
                    <a:pt x="242" y="442"/>
                  </a:lnTo>
                  <a:lnTo>
                    <a:pt x="244" y="435"/>
                  </a:lnTo>
                  <a:lnTo>
                    <a:pt x="247" y="425"/>
                  </a:lnTo>
                  <a:lnTo>
                    <a:pt x="244" y="424"/>
                  </a:lnTo>
                  <a:lnTo>
                    <a:pt x="242" y="422"/>
                  </a:lnTo>
                  <a:lnTo>
                    <a:pt x="241" y="420"/>
                  </a:lnTo>
                  <a:lnTo>
                    <a:pt x="239" y="417"/>
                  </a:lnTo>
                  <a:lnTo>
                    <a:pt x="239" y="411"/>
                  </a:lnTo>
                  <a:lnTo>
                    <a:pt x="239" y="402"/>
                  </a:lnTo>
                  <a:lnTo>
                    <a:pt x="252" y="375"/>
                  </a:lnTo>
                  <a:lnTo>
                    <a:pt x="269" y="344"/>
                  </a:lnTo>
                  <a:lnTo>
                    <a:pt x="279" y="328"/>
                  </a:lnTo>
                  <a:lnTo>
                    <a:pt x="289" y="314"/>
                  </a:lnTo>
                  <a:lnTo>
                    <a:pt x="299" y="302"/>
                  </a:lnTo>
                  <a:lnTo>
                    <a:pt x="308" y="295"/>
                  </a:lnTo>
                  <a:lnTo>
                    <a:pt x="307" y="294"/>
                  </a:lnTo>
                  <a:lnTo>
                    <a:pt x="307" y="292"/>
                  </a:lnTo>
                  <a:lnTo>
                    <a:pt x="298" y="288"/>
                  </a:lnTo>
                  <a:lnTo>
                    <a:pt x="294" y="282"/>
                  </a:lnTo>
                  <a:lnTo>
                    <a:pt x="289" y="275"/>
                  </a:lnTo>
                  <a:lnTo>
                    <a:pt x="285" y="268"/>
                  </a:lnTo>
                  <a:lnTo>
                    <a:pt x="287" y="265"/>
                  </a:lnTo>
                  <a:lnTo>
                    <a:pt x="287" y="261"/>
                  </a:lnTo>
                  <a:lnTo>
                    <a:pt x="292" y="260"/>
                  </a:lnTo>
                  <a:lnTo>
                    <a:pt x="295" y="260"/>
                  </a:lnTo>
                  <a:lnTo>
                    <a:pt x="299" y="261"/>
                  </a:lnTo>
                  <a:lnTo>
                    <a:pt x="302" y="263"/>
                  </a:lnTo>
                  <a:lnTo>
                    <a:pt x="307" y="267"/>
                  </a:lnTo>
                  <a:lnTo>
                    <a:pt x="309" y="272"/>
                  </a:lnTo>
                  <a:lnTo>
                    <a:pt x="312" y="290"/>
                  </a:lnTo>
                  <a:lnTo>
                    <a:pt x="315" y="305"/>
                  </a:lnTo>
                  <a:lnTo>
                    <a:pt x="315" y="305"/>
                  </a:lnTo>
                  <a:lnTo>
                    <a:pt x="317" y="305"/>
                  </a:lnTo>
                  <a:lnTo>
                    <a:pt x="324" y="292"/>
                  </a:lnTo>
                  <a:lnTo>
                    <a:pt x="328" y="281"/>
                  </a:lnTo>
                  <a:lnTo>
                    <a:pt x="317" y="267"/>
                  </a:lnTo>
                  <a:lnTo>
                    <a:pt x="304" y="253"/>
                  </a:lnTo>
                  <a:lnTo>
                    <a:pt x="308" y="247"/>
                  </a:lnTo>
                  <a:lnTo>
                    <a:pt x="308" y="240"/>
                  </a:lnTo>
                  <a:lnTo>
                    <a:pt x="307" y="234"/>
                  </a:lnTo>
                  <a:lnTo>
                    <a:pt x="304" y="227"/>
                  </a:lnTo>
                  <a:lnTo>
                    <a:pt x="314" y="214"/>
                  </a:lnTo>
                  <a:lnTo>
                    <a:pt x="325" y="203"/>
                  </a:lnTo>
                  <a:lnTo>
                    <a:pt x="315" y="203"/>
                  </a:lnTo>
                  <a:lnTo>
                    <a:pt x="308" y="204"/>
                  </a:lnTo>
                  <a:lnTo>
                    <a:pt x="301" y="207"/>
                  </a:lnTo>
                  <a:lnTo>
                    <a:pt x="292" y="210"/>
                  </a:lnTo>
                  <a:lnTo>
                    <a:pt x="301" y="203"/>
                  </a:lnTo>
                  <a:lnTo>
                    <a:pt x="307" y="195"/>
                  </a:lnTo>
                  <a:lnTo>
                    <a:pt x="309" y="191"/>
                  </a:lnTo>
                  <a:lnTo>
                    <a:pt x="312" y="187"/>
                  </a:lnTo>
                  <a:lnTo>
                    <a:pt x="315" y="181"/>
                  </a:lnTo>
                  <a:lnTo>
                    <a:pt x="317" y="174"/>
                  </a:lnTo>
                  <a:lnTo>
                    <a:pt x="311" y="174"/>
                  </a:lnTo>
                  <a:lnTo>
                    <a:pt x="307" y="173"/>
                  </a:lnTo>
                  <a:lnTo>
                    <a:pt x="308" y="171"/>
                  </a:lnTo>
                  <a:lnTo>
                    <a:pt x="311" y="168"/>
                  </a:lnTo>
                  <a:lnTo>
                    <a:pt x="312" y="165"/>
                  </a:lnTo>
                  <a:lnTo>
                    <a:pt x="315" y="164"/>
                  </a:lnTo>
                  <a:lnTo>
                    <a:pt x="315" y="163"/>
                  </a:lnTo>
                  <a:lnTo>
                    <a:pt x="315" y="161"/>
                  </a:lnTo>
                  <a:lnTo>
                    <a:pt x="302" y="165"/>
                  </a:lnTo>
                  <a:lnTo>
                    <a:pt x="291" y="168"/>
                  </a:lnTo>
                  <a:lnTo>
                    <a:pt x="288" y="167"/>
                  </a:lnTo>
                  <a:lnTo>
                    <a:pt x="284" y="165"/>
                  </a:lnTo>
                  <a:lnTo>
                    <a:pt x="287" y="160"/>
                  </a:lnTo>
                  <a:lnTo>
                    <a:pt x="289" y="153"/>
                  </a:lnTo>
                  <a:lnTo>
                    <a:pt x="269" y="150"/>
                  </a:lnTo>
                  <a:lnTo>
                    <a:pt x="251" y="145"/>
                  </a:lnTo>
                  <a:lnTo>
                    <a:pt x="235" y="140"/>
                  </a:lnTo>
                  <a:lnTo>
                    <a:pt x="225" y="140"/>
                  </a:lnTo>
                  <a:lnTo>
                    <a:pt x="218" y="145"/>
                  </a:lnTo>
                  <a:lnTo>
                    <a:pt x="211" y="153"/>
                  </a:lnTo>
                  <a:lnTo>
                    <a:pt x="202" y="154"/>
                  </a:lnTo>
                  <a:lnTo>
                    <a:pt x="195" y="155"/>
                  </a:lnTo>
                  <a:lnTo>
                    <a:pt x="189" y="154"/>
                  </a:lnTo>
                  <a:lnTo>
                    <a:pt x="184" y="153"/>
                  </a:lnTo>
                  <a:lnTo>
                    <a:pt x="178" y="153"/>
                  </a:lnTo>
                  <a:lnTo>
                    <a:pt x="172" y="151"/>
                  </a:lnTo>
                  <a:lnTo>
                    <a:pt x="167" y="151"/>
                  </a:lnTo>
                  <a:lnTo>
                    <a:pt x="161" y="153"/>
                  </a:lnTo>
                  <a:lnTo>
                    <a:pt x="155" y="155"/>
                  </a:lnTo>
                  <a:lnTo>
                    <a:pt x="151" y="160"/>
                  </a:lnTo>
                  <a:lnTo>
                    <a:pt x="148" y="164"/>
                  </a:lnTo>
                  <a:lnTo>
                    <a:pt x="144" y="168"/>
                  </a:lnTo>
                  <a:lnTo>
                    <a:pt x="141" y="171"/>
                  </a:lnTo>
                  <a:lnTo>
                    <a:pt x="135" y="174"/>
                  </a:lnTo>
                  <a:lnTo>
                    <a:pt x="129" y="175"/>
                  </a:lnTo>
                  <a:lnTo>
                    <a:pt x="124" y="177"/>
                  </a:lnTo>
                  <a:lnTo>
                    <a:pt x="111" y="178"/>
                  </a:lnTo>
                  <a:lnTo>
                    <a:pt x="101" y="181"/>
                  </a:lnTo>
                  <a:lnTo>
                    <a:pt x="100" y="185"/>
                  </a:lnTo>
                  <a:lnTo>
                    <a:pt x="98" y="190"/>
                  </a:lnTo>
                  <a:lnTo>
                    <a:pt x="87" y="190"/>
                  </a:lnTo>
                  <a:lnTo>
                    <a:pt x="78" y="191"/>
                  </a:lnTo>
                  <a:lnTo>
                    <a:pt x="70" y="193"/>
                  </a:lnTo>
                  <a:lnTo>
                    <a:pt x="62" y="195"/>
                  </a:lnTo>
                  <a:lnTo>
                    <a:pt x="48" y="203"/>
                  </a:lnTo>
                  <a:lnTo>
                    <a:pt x="32" y="208"/>
                  </a:lnTo>
                  <a:lnTo>
                    <a:pt x="31" y="205"/>
                  </a:lnTo>
                  <a:lnTo>
                    <a:pt x="28" y="203"/>
                  </a:lnTo>
                  <a:lnTo>
                    <a:pt x="15" y="207"/>
                  </a:lnTo>
                  <a:lnTo>
                    <a:pt x="0" y="211"/>
                  </a:lnTo>
                  <a:lnTo>
                    <a:pt x="0" y="210"/>
                  </a:lnTo>
                  <a:lnTo>
                    <a:pt x="1" y="207"/>
                  </a:lnTo>
                  <a:lnTo>
                    <a:pt x="31" y="198"/>
                  </a:lnTo>
                  <a:lnTo>
                    <a:pt x="65" y="191"/>
                  </a:lnTo>
                  <a:lnTo>
                    <a:pt x="81" y="185"/>
                  </a:lnTo>
                  <a:lnTo>
                    <a:pt x="97" y="180"/>
                  </a:lnTo>
                  <a:lnTo>
                    <a:pt x="109" y="174"/>
                  </a:lnTo>
                  <a:lnTo>
                    <a:pt x="119" y="165"/>
                  </a:lnTo>
                  <a:lnTo>
                    <a:pt x="118" y="164"/>
                  </a:lnTo>
                  <a:lnTo>
                    <a:pt x="118" y="163"/>
                  </a:lnTo>
                  <a:lnTo>
                    <a:pt x="97" y="164"/>
                  </a:lnTo>
                  <a:lnTo>
                    <a:pt x="77" y="164"/>
                  </a:lnTo>
                  <a:lnTo>
                    <a:pt x="77" y="163"/>
                  </a:lnTo>
                  <a:lnTo>
                    <a:pt x="77" y="160"/>
                  </a:lnTo>
                  <a:lnTo>
                    <a:pt x="84" y="153"/>
                  </a:lnTo>
                  <a:lnTo>
                    <a:pt x="90" y="144"/>
                  </a:lnTo>
                  <a:lnTo>
                    <a:pt x="81" y="144"/>
                  </a:lnTo>
                  <a:lnTo>
                    <a:pt x="71" y="144"/>
                  </a:lnTo>
                  <a:lnTo>
                    <a:pt x="71" y="141"/>
                  </a:lnTo>
                  <a:lnTo>
                    <a:pt x="71" y="140"/>
                  </a:lnTo>
                  <a:lnTo>
                    <a:pt x="71" y="138"/>
                  </a:lnTo>
                  <a:lnTo>
                    <a:pt x="71" y="138"/>
                  </a:lnTo>
                  <a:lnTo>
                    <a:pt x="81" y="130"/>
                  </a:lnTo>
                  <a:lnTo>
                    <a:pt x="90" y="121"/>
                  </a:lnTo>
                  <a:lnTo>
                    <a:pt x="109" y="117"/>
                  </a:lnTo>
                  <a:lnTo>
                    <a:pt x="134" y="114"/>
                  </a:lnTo>
                  <a:lnTo>
                    <a:pt x="144" y="113"/>
                  </a:lnTo>
                  <a:lnTo>
                    <a:pt x="155" y="110"/>
                  </a:lnTo>
                  <a:lnTo>
                    <a:pt x="159" y="107"/>
                  </a:lnTo>
                  <a:lnTo>
                    <a:pt x="162" y="105"/>
                  </a:lnTo>
                  <a:lnTo>
                    <a:pt x="165" y="103"/>
                  </a:lnTo>
                  <a:lnTo>
                    <a:pt x="168" y="98"/>
                  </a:lnTo>
                  <a:lnTo>
                    <a:pt x="157" y="100"/>
                  </a:lnTo>
                  <a:lnTo>
                    <a:pt x="144" y="101"/>
                  </a:lnTo>
                  <a:lnTo>
                    <a:pt x="138" y="101"/>
                  </a:lnTo>
                  <a:lnTo>
                    <a:pt x="132" y="101"/>
                  </a:lnTo>
                  <a:lnTo>
                    <a:pt x="128" y="100"/>
                  </a:lnTo>
                  <a:lnTo>
                    <a:pt x="124" y="98"/>
                  </a:lnTo>
                  <a:lnTo>
                    <a:pt x="122" y="97"/>
                  </a:lnTo>
                  <a:lnTo>
                    <a:pt x="121" y="97"/>
                  </a:lnTo>
                  <a:lnTo>
                    <a:pt x="122" y="91"/>
                  </a:lnTo>
                  <a:lnTo>
                    <a:pt x="124" y="87"/>
                  </a:lnTo>
                  <a:lnTo>
                    <a:pt x="135" y="84"/>
                  </a:lnTo>
                  <a:lnTo>
                    <a:pt x="145" y="81"/>
                  </a:lnTo>
                  <a:lnTo>
                    <a:pt x="157" y="78"/>
                  </a:lnTo>
                  <a:lnTo>
                    <a:pt x="168" y="77"/>
                  </a:lnTo>
                  <a:lnTo>
                    <a:pt x="169" y="81"/>
                  </a:lnTo>
                  <a:lnTo>
                    <a:pt x="171" y="83"/>
                  </a:lnTo>
                  <a:lnTo>
                    <a:pt x="172" y="84"/>
                  </a:lnTo>
                  <a:lnTo>
                    <a:pt x="177" y="85"/>
                  </a:lnTo>
                  <a:lnTo>
                    <a:pt x="184" y="83"/>
                  </a:lnTo>
                  <a:lnTo>
                    <a:pt x="189" y="81"/>
                  </a:lnTo>
                  <a:lnTo>
                    <a:pt x="185" y="74"/>
                  </a:lnTo>
                  <a:lnTo>
                    <a:pt x="181" y="68"/>
                  </a:lnTo>
                  <a:lnTo>
                    <a:pt x="178" y="65"/>
                  </a:lnTo>
                  <a:lnTo>
                    <a:pt x="177" y="63"/>
                  </a:lnTo>
                  <a:lnTo>
                    <a:pt x="177" y="60"/>
                  </a:lnTo>
                  <a:lnTo>
                    <a:pt x="177" y="55"/>
                  </a:lnTo>
                  <a:lnTo>
                    <a:pt x="188" y="54"/>
                  </a:lnTo>
                  <a:lnTo>
                    <a:pt x="201" y="53"/>
                  </a:lnTo>
                  <a:lnTo>
                    <a:pt x="212" y="50"/>
                  </a:lnTo>
                  <a:lnTo>
                    <a:pt x="224" y="48"/>
                  </a:lnTo>
                  <a:lnTo>
                    <a:pt x="241" y="43"/>
                  </a:lnTo>
                  <a:lnTo>
                    <a:pt x="262" y="34"/>
                  </a:lnTo>
                  <a:lnTo>
                    <a:pt x="274" y="30"/>
                  </a:lnTo>
                  <a:lnTo>
                    <a:pt x="285" y="27"/>
                  </a:lnTo>
                  <a:lnTo>
                    <a:pt x="297" y="26"/>
                  </a:lnTo>
                  <a:lnTo>
                    <a:pt x="307" y="26"/>
                  </a:lnTo>
                  <a:lnTo>
                    <a:pt x="334" y="30"/>
                  </a:lnTo>
                  <a:lnTo>
                    <a:pt x="361" y="35"/>
                  </a:lnTo>
                  <a:lnTo>
                    <a:pt x="389" y="41"/>
                  </a:lnTo>
                  <a:lnTo>
                    <a:pt x="416" y="45"/>
                  </a:lnTo>
                  <a:lnTo>
                    <a:pt x="429" y="48"/>
                  </a:lnTo>
                  <a:lnTo>
                    <a:pt x="444" y="50"/>
                  </a:lnTo>
                  <a:lnTo>
                    <a:pt x="456" y="50"/>
                  </a:lnTo>
                  <a:lnTo>
                    <a:pt x="469" y="50"/>
                  </a:lnTo>
                  <a:lnTo>
                    <a:pt x="482" y="48"/>
                  </a:lnTo>
                  <a:lnTo>
                    <a:pt x="495" y="45"/>
                  </a:lnTo>
                  <a:lnTo>
                    <a:pt x="508" y="41"/>
                  </a:lnTo>
                  <a:lnTo>
                    <a:pt x="521" y="37"/>
                  </a:lnTo>
                  <a:lnTo>
                    <a:pt x="524" y="41"/>
                  </a:lnTo>
                  <a:lnTo>
                    <a:pt x="528" y="44"/>
                  </a:lnTo>
                  <a:lnTo>
                    <a:pt x="532" y="45"/>
                  </a:lnTo>
                  <a:lnTo>
                    <a:pt x="541" y="45"/>
                  </a:lnTo>
                  <a:lnTo>
                    <a:pt x="545" y="44"/>
                  </a:lnTo>
                  <a:lnTo>
                    <a:pt x="551" y="43"/>
                  </a:lnTo>
                  <a:lnTo>
                    <a:pt x="556" y="43"/>
                  </a:lnTo>
                  <a:lnTo>
                    <a:pt x="562" y="44"/>
                  </a:lnTo>
                  <a:lnTo>
                    <a:pt x="565" y="48"/>
                  </a:lnTo>
                  <a:lnTo>
                    <a:pt x="569" y="51"/>
                  </a:lnTo>
                  <a:lnTo>
                    <a:pt x="574" y="53"/>
                  </a:lnTo>
                  <a:lnTo>
                    <a:pt x="579" y="53"/>
                  </a:lnTo>
                  <a:lnTo>
                    <a:pt x="585" y="53"/>
                  </a:lnTo>
                  <a:lnTo>
                    <a:pt x="591" y="54"/>
                  </a:lnTo>
                  <a:lnTo>
                    <a:pt x="596" y="55"/>
                  </a:lnTo>
                  <a:lnTo>
                    <a:pt x="601" y="58"/>
                  </a:lnTo>
                  <a:lnTo>
                    <a:pt x="599" y="63"/>
                  </a:lnTo>
                  <a:lnTo>
                    <a:pt x="599" y="67"/>
                  </a:lnTo>
                  <a:lnTo>
                    <a:pt x="619" y="67"/>
                  </a:lnTo>
                  <a:lnTo>
                    <a:pt x="639" y="65"/>
                  </a:lnTo>
                  <a:lnTo>
                    <a:pt x="639" y="71"/>
                  </a:lnTo>
                  <a:lnTo>
                    <a:pt x="641" y="78"/>
                  </a:lnTo>
                  <a:lnTo>
                    <a:pt x="643" y="78"/>
                  </a:lnTo>
                  <a:lnTo>
                    <a:pt x="646" y="78"/>
                  </a:lnTo>
                  <a:lnTo>
                    <a:pt x="648" y="77"/>
                  </a:lnTo>
                  <a:lnTo>
                    <a:pt x="649" y="77"/>
                  </a:lnTo>
                  <a:lnTo>
                    <a:pt x="651" y="73"/>
                  </a:lnTo>
                  <a:lnTo>
                    <a:pt x="652" y="68"/>
                  </a:lnTo>
                  <a:lnTo>
                    <a:pt x="653" y="67"/>
                  </a:lnTo>
                  <a:lnTo>
                    <a:pt x="656" y="64"/>
                  </a:lnTo>
                  <a:lnTo>
                    <a:pt x="661" y="61"/>
                  </a:lnTo>
                  <a:lnTo>
                    <a:pt x="666" y="57"/>
                  </a:lnTo>
                  <a:lnTo>
                    <a:pt x="682" y="58"/>
                  </a:lnTo>
                  <a:lnTo>
                    <a:pt x="703" y="61"/>
                  </a:lnTo>
                  <a:lnTo>
                    <a:pt x="725" y="64"/>
                  </a:lnTo>
                  <a:lnTo>
                    <a:pt x="742" y="67"/>
                  </a:lnTo>
                  <a:lnTo>
                    <a:pt x="742" y="68"/>
                  </a:lnTo>
                  <a:lnTo>
                    <a:pt x="742" y="68"/>
                  </a:lnTo>
                  <a:lnTo>
                    <a:pt x="739" y="73"/>
                  </a:lnTo>
                  <a:lnTo>
                    <a:pt x="738" y="77"/>
                  </a:lnTo>
                  <a:lnTo>
                    <a:pt x="738" y="78"/>
                  </a:lnTo>
                  <a:lnTo>
                    <a:pt x="739" y="80"/>
                  </a:lnTo>
                  <a:lnTo>
                    <a:pt x="742" y="78"/>
                  </a:lnTo>
                  <a:lnTo>
                    <a:pt x="746" y="78"/>
                  </a:lnTo>
                  <a:lnTo>
                    <a:pt x="751" y="70"/>
                  </a:lnTo>
                  <a:lnTo>
                    <a:pt x="755" y="64"/>
                  </a:lnTo>
                  <a:lnTo>
                    <a:pt x="755" y="63"/>
                  </a:lnTo>
                  <a:lnTo>
                    <a:pt x="755" y="61"/>
                  </a:lnTo>
                  <a:lnTo>
                    <a:pt x="749" y="58"/>
                  </a:lnTo>
                  <a:lnTo>
                    <a:pt x="743" y="55"/>
                  </a:lnTo>
                  <a:lnTo>
                    <a:pt x="746" y="50"/>
                  </a:lnTo>
                  <a:lnTo>
                    <a:pt x="749" y="44"/>
                  </a:lnTo>
                  <a:lnTo>
                    <a:pt x="755" y="47"/>
                  </a:lnTo>
                  <a:lnTo>
                    <a:pt x="761" y="48"/>
                  </a:lnTo>
                  <a:lnTo>
                    <a:pt x="758" y="53"/>
                  </a:lnTo>
                  <a:lnTo>
                    <a:pt x="753" y="55"/>
                  </a:lnTo>
                  <a:lnTo>
                    <a:pt x="753" y="57"/>
                  </a:lnTo>
                  <a:lnTo>
                    <a:pt x="753" y="57"/>
                  </a:lnTo>
                  <a:lnTo>
                    <a:pt x="762" y="58"/>
                  </a:lnTo>
                  <a:lnTo>
                    <a:pt x="771" y="58"/>
                  </a:lnTo>
                  <a:lnTo>
                    <a:pt x="776" y="53"/>
                  </a:lnTo>
                  <a:lnTo>
                    <a:pt x="782" y="48"/>
                  </a:lnTo>
                  <a:lnTo>
                    <a:pt x="776" y="45"/>
                  </a:lnTo>
                  <a:lnTo>
                    <a:pt x="771" y="40"/>
                  </a:lnTo>
                  <a:lnTo>
                    <a:pt x="775" y="34"/>
                  </a:lnTo>
                  <a:lnTo>
                    <a:pt x="779" y="28"/>
                  </a:lnTo>
                  <a:lnTo>
                    <a:pt x="788" y="27"/>
                  </a:lnTo>
                  <a:lnTo>
                    <a:pt x="793" y="26"/>
                  </a:lnTo>
                  <a:lnTo>
                    <a:pt x="799" y="24"/>
                  </a:lnTo>
                  <a:lnTo>
                    <a:pt x="806" y="27"/>
                  </a:lnTo>
                  <a:lnTo>
                    <a:pt x="806" y="31"/>
                  </a:lnTo>
                  <a:lnTo>
                    <a:pt x="806" y="37"/>
                  </a:lnTo>
                  <a:lnTo>
                    <a:pt x="801" y="40"/>
                  </a:lnTo>
                  <a:lnTo>
                    <a:pt x="796" y="44"/>
                  </a:lnTo>
                  <a:lnTo>
                    <a:pt x="801" y="50"/>
                  </a:lnTo>
                  <a:lnTo>
                    <a:pt x="805" y="55"/>
                  </a:lnTo>
                  <a:lnTo>
                    <a:pt x="809" y="53"/>
                  </a:lnTo>
                  <a:lnTo>
                    <a:pt x="813" y="50"/>
                  </a:lnTo>
                  <a:lnTo>
                    <a:pt x="819" y="48"/>
                  </a:lnTo>
                  <a:lnTo>
                    <a:pt x="825" y="50"/>
                  </a:lnTo>
                  <a:lnTo>
                    <a:pt x="823" y="54"/>
                  </a:lnTo>
                  <a:lnTo>
                    <a:pt x="822" y="58"/>
                  </a:lnTo>
                  <a:lnTo>
                    <a:pt x="818" y="61"/>
                  </a:lnTo>
                  <a:lnTo>
                    <a:pt x="813" y="63"/>
                  </a:lnTo>
                  <a:lnTo>
                    <a:pt x="813" y="67"/>
                  </a:lnTo>
                  <a:lnTo>
                    <a:pt x="812" y="71"/>
                  </a:lnTo>
                  <a:lnTo>
                    <a:pt x="816" y="71"/>
                  </a:lnTo>
                  <a:lnTo>
                    <a:pt x="819" y="71"/>
                  </a:lnTo>
                  <a:lnTo>
                    <a:pt x="831" y="67"/>
                  </a:lnTo>
                  <a:lnTo>
                    <a:pt x="843" y="60"/>
                  </a:lnTo>
                  <a:lnTo>
                    <a:pt x="849" y="55"/>
                  </a:lnTo>
                  <a:lnTo>
                    <a:pt x="853" y="51"/>
                  </a:lnTo>
                  <a:lnTo>
                    <a:pt x="858" y="45"/>
                  </a:lnTo>
                  <a:lnTo>
                    <a:pt x="860" y="41"/>
                  </a:lnTo>
                  <a:lnTo>
                    <a:pt x="849" y="37"/>
                  </a:lnTo>
                  <a:lnTo>
                    <a:pt x="833" y="35"/>
                  </a:lnTo>
                  <a:lnTo>
                    <a:pt x="835" y="31"/>
                  </a:lnTo>
                  <a:lnTo>
                    <a:pt x="836" y="30"/>
                  </a:lnTo>
                  <a:lnTo>
                    <a:pt x="839" y="30"/>
                  </a:lnTo>
                  <a:lnTo>
                    <a:pt x="843" y="30"/>
                  </a:lnTo>
                  <a:lnTo>
                    <a:pt x="840" y="26"/>
                  </a:lnTo>
                  <a:lnTo>
                    <a:pt x="839" y="21"/>
                  </a:lnTo>
                  <a:lnTo>
                    <a:pt x="849" y="14"/>
                  </a:lnTo>
                  <a:lnTo>
                    <a:pt x="863" y="7"/>
                  </a:lnTo>
                  <a:lnTo>
                    <a:pt x="870" y="4"/>
                  </a:lnTo>
                  <a:lnTo>
                    <a:pt x="876" y="3"/>
                  </a:lnTo>
                  <a:lnTo>
                    <a:pt x="879" y="4"/>
                  </a:lnTo>
                  <a:lnTo>
                    <a:pt x="880" y="6"/>
                  </a:lnTo>
                  <a:lnTo>
                    <a:pt x="883" y="7"/>
                  </a:lnTo>
                  <a:lnTo>
                    <a:pt x="883" y="10"/>
                  </a:lnTo>
                  <a:lnTo>
                    <a:pt x="876" y="13"/>
                  </a:lnTo>
                  <a:lnTo>
                    <a:pt x="869" y="14"/>
                  </a:lnTo>
                  <a:lnTo>
                    <a:pt x="869" y="21"/>
                  </a:lnTo>
                  <a:lnTo>
                    <a:pt x="869" y="27"/>
                  </a:lnTo>
                  <a:lnTo>
                    <a:pt x="876" y="27"/>
                  </a:lnTo>
                  <a:lnTo>
                    <a:pt x="882" y="27"/>
                  </a:lnTo>
                  <a:lnTo>
                    <a:pt x="880" y="23"/>
                  </a:lnTo>
                  <a:lnTo>
                    <a:pt x="879" y="17"/>
                  </a:lnTo>
                  <a:lnTo>
                    <a:pt x="890" y="13"/>
                  </a:lnTo>
                  <a:lnTo>
                    <a:pt x="900" y="8"/>
                  </a:lnTo>
                  <a:lnTo>
                    <a:pt x="905" y="7"/>
                  </a:lnTo>
                  <a:lnTo>
                    <a:pt x="910" y="6"/>
                  </a:lnTo>
                  <a:lnTo>
                    <a:pt x="918" y="6"/>
                  </a:lnTo>
                  <a:lnTo>
                    <a:pt x="925" y="6"/>
                  </a:lnTo>
                  <a:lnTo>
                    <a:pt x="923" y="10"/>
                  </a:lnTo>
                  <a:lnTo>
                    <a:pt x="922" y="13"/>
                  </a:lnTo>
                  <a:lnTo>
                    <a:pt x="920" y="14"/>
                  </a:lnTo>
                  <a:lnTo>
                    <a:pt x="916" y="16"/>
                  </a:lnTo>
                  <a:lnTo>
                    <a:pt x="918" y="18"/>
                  </a:lnTo>
                  <a:lnTo>
                    <a:pt x="918" y="23"/>
                  </a:lnTo>
                  <a:lnTo>
                    <a:pt x="930" y="21"/>
                  </a:lnTo>
                  <a:lnTo>
                    <a:pt x="943" y="18"/>
                  </a:lnTo>
                  <a:lnTo>
                    <a:pt x="943" y="16"/>
                  </a:lnTo>
                  <a:lnTo>
                    <a:pt x="943" y="11"/>
                  </a:lnTo>
                  <a:lnTo>
                    <a:pt x="942" y="11"/>
                  </a:lnTo>
                  <a:lnTo>
                    <a:pt x="940" y="11"/>
                  </a:lnTo>
                  <a:lnTo>
                    <a:pt x="938" y="13"/>
                  </a:lnTo>
                  <a:lnTo>
                    <a:pt x="935" y="13"/>
                  </a:lnTo>
                  <a:lnTo>
                    <a:pt x="932" y="11"/>
                  </a:lnTo>
                  <a:lnTo>
                    <a:pt x="928" y="10"/>
                  </a:lnTo>
                  <a:lnTo>
                    <a:pt x="928" y="6"/>
                  </a:lnTo>
                  <a:lnTo>
                    <a:pt x="9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5" name="Freeform 456"/>
            <p:cNvSpPr/>
            <p:nvPr/>
          </p:nvSpPr>
          <p:spPr bwMode="auto">
            <a:xfrm>
              <a:off x="3714" y="2410"/>
              <a:ext cx="11" cy="5"/>
            </a:xfrm>
            <a:custGeom>
              <a:avLst/>
              <a:gdLst>
                <a:gd name="T0" fmla="*/ 0 w 11"/>
                <a:gd name="T1" fmla="*/ 0 h 5"/>
                <a:gd name="T2" fmla="*/ 1 w 11"/>
                <a:gd name="T3" fmla="*/ 3 h 5"/>
                <a:gd name="T4" fmla="*/ 3 w 11"/>
                <a:gd name="T5" fmla="*/ 5 h 5"/>
                <a:gd name="T6" fmla="*/ 7 w 11"/>
                <a:gd name="T7" fmla="*/ 5 h 5"/>
                <a:gd name="T8" fmla="*/ 11 w 11"/>
                <a:gd name="T9" fmla="*/ 4 h 5"/>
                <a:gd name="T10" fmla="*/ 10 w 11"/>
                <a:gd name="T11" fmla="*/ 4 h 5"/>
                <a:gd name="T12" fmla="*/ 9 w 11"/>
                <a:gd name="T13" fmla="*/ 4 h 5"/>
                <a:gd name="T14" fmla="*/ 4 w 11"/>
                <a:gd name="T15" fmla="*/ 3 h 5"/>
                <a:gd name="T16" fmla="*/ 0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0"/>
                  </a:moveTo>
                  <a:lnTo>
                    <a:pt x="1" y="3"/>
                  </a:lnTo>
                  <a:lnTo>
                    <a:pt x="3" y="5"/>
                  </a:lnTo>
                  <a:lnTo>
                    <a:pt x="7" y="5"/>
                  </a:lnTo>
                  <a:lnTo>
                    <a:pt x="11" y="4"/>
                  </a:lnTo>
                  <a:lnTo>
                    <a:pt x="10" y="4"/>
                  </a:lnTo>
                  <a:lnTo>
                    <a:pt x="9" y="4"/>
                  </a:lnTo>
                  <a:lnTo>
                    <a:pt x="4"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6" name="Freeform 457"/>
            <p:cNvSpPr/>
            <p:nvPr/>
          </p:nvSpPr>
          <p:spPr bwMode="auto">
            <a:xfrm>
              <a:off x="3476" y="2432"/>
              <a:ext cx="17" cy="13"/>
            </a:xfrm>
            <a:custGeom>
              <a:avLst/>
              <a:gdLst>
                <a:gd name="T0" fmla="*/ 2 w 17"/>
                <a:gd name="T1" fmla="*/ 0 h 13"/>
                <a:gd name="T2" fmla="*/ 10 w 17"/>
                <a:gd name="T3" fmla="*/ 0 h 13"/>
                <a:gd name="T4" fmla="*/ 17 w 17"/>
                <a:gd name="T5" fmla="*/ 2 h 13"/>
                <a:gd name="T6" fmla="*/ 17 w 17"/>
                <a:gd name="T7" fmla="*/ 5 h 13"/>
                <a:gd name="T8" fmla="*/ 17 w 17"/>
                <a:gd name="T9" fmla="*/ 8 h 13"/>
                <a:gd name="T10" fmla="*/ 14 w 17"/>
                <a:gd name="T11" fmla="*/ 10 h 13"/>
                <a:gd name="T12" fmla="*/ 11 w 17"/>
                <a:gd name="T13" fmla="*/ 13 h 13"/>
                <a:gd name="T14" fmla="*/ 7 w 17"/>
                <a:gd name="T15" fmla="*/ 12 h 13"/>
                <a:gd name="T16" fmla="*/ 2 w 17"/>
                <a:gd name="T17" fmla="*/ 10 h 13"/>
                <a:gd name="T18" fmla="*/ 1 w 17"/>
                <a:gd name="T19" fmla="*/ 10 h 13"/>
                <a:gd name="T20" fmla="*/ 0 w 17"/>
                <a:gd name="T21" fmla="*/ 10 h 13"/>
                <a:gd name="T22" fmla="*/ 1 w 17"/>
                <a:gd name="T23" fmla="*/ 5 h 13"/>
                <a:gd name="T24" fmla="*/ 2 w 17"/>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3">
                  <a:moveTo>
                    <a:pt x="2" y="0"/>
                  </a:moveTo>
                  <a:lnTo>
                    <a:pt x="10" y="0"/>
                  </a:lnTo>
                  <a:lnTo>
                    <a:pt x="17" y="2"/>
                  </a:lnTo>
                  <a:lnTo>
                    <a:pt x="17" y="5"/>
                  </a:lnTo>
                  <a:lnTo>
                    <a:pt x="17" y="8"/>
                  </a:lnTo>
                  <a:lnTo>
                    <a:pt x="14" y="10"/>
                  </a:lnTo>
                  <a:lnTo>
                    <a:pt x="11" y="13"/>
                  </a:lnTo>
                  <a:lnTo>
                    <a:pt x="7" y="12"/>
                  </a:lnTo>
                  <a:lnTo>
                    <a:pt x="2" y="10"/>
                  </a:lnTo>
                  <a:lnTo>
                    <a:pt x="1" y="10"/>
                  </a:lnTo>
                  <a:lnTo>
                    <a:pt x="0" y="10"/>
                  </a:lnTo>
                  <a:lnTo>
                    <a:pt x="1" y="5"/>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7" name="Freeform 458"/>
            <p:cNvSpPr/>
            <p:nvPr/>
          </p:nvSpPr>
          <p:spPr bwMode="auto">
            <a:xfrm>
              <a:off x="3274" y="2457"/>
              <a:ext cx="20" cy="13"/>
            </a:xfrm>
            <a:custGeom>
              <a:avLst/>
              <a:gdLst>
                <a:gd name="T0" fmla="*/ 5 w 20"/>
                <a:gd name="T1" fmla="*/ 0 h 13"/>
                <a:gd name="T2" fmla="*/ 12 w 20"/>
                <a:gd name="T3" fmla="*/ 1 h 13"/>
                <a:gd name="T4" fmla="*/ 20 w 20"/>
                <a:gd name="T5" fmla="*/ 3 h 13"/>
                <a:gd name="T6" fmla="*/ 20 w 20"/>
                <a:gd name="T7" fmla="*/ 4 h 13"/>
                <a:gd name="T8" fmla="*/ 20 w 20"/>
                <a:gd name="T9" fmla="*/ 4 h 13"/>
                <a:gd name="T10" fmla="*/ 20 w 20"/>
                <a:gd name="T11" fmla="*/ 7 h 13"/>
                <a:gd name="T12" fmla="*/ 19 w 20"/>
                <a:gd name="T13" fmla="*/ 8 h 13"/>
                <a:gd name="T14" fmla="*/ 13 w 20"/>
                <a:gd name="T15" fmla="*/ 11 h 13"/>
                <a:gd name="T16" fmla="*/ 9 w 20"/>
                <a:gd name="T17" fmla="*/ 13 h 13"/>
                <a:gd name="T18" fmla="*/ 5 w 20"/>
                <a:gd name="T19" fmla="*/ 11 h 13"/>
                <a:gd name="T20" fmla="*/ 0 w 20"/>
                <a:gd name="T21" fmla="*/ 7 h 13"/>
                <a:gd name="T22" fmla="*/ 2 w 20"/>
                <a:gd name="T23" fmla="*/ 5 h 13"/>
                <a:gd name="T24" fmla="*/ 3 w 20"/>
                <a:gd name="T25" fmla="*/ 4 h 13"/>
                <a:gd name="T26" fmla="*/ 3 w 20"/>
                <a:gd name="T27" fmla="*/ 3 h 13"/>
                <a:gd name="T28" fmla="*/ 5 w 20"/>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3">
                  <a:moveTo>
                    <a:pt x="5" y="0"/>
                  </a:moveTo>
                  <a:lnTo>
                    <a:pt x="12" y="1"/>
                  </a:lnTo>
                  <a:lnTo>
                    <a:pt x="20" y="3"/>
                  </a:lnTo>
                  <a:lnTo>
                    <a:pt x="20" y="4"/>
                  </a:lnTo>
                  <a:lnTo>
                    <a:pt x="20" y="4"/>
                  </a:lnTo>
                  <a:lnTo>
                    <a:pt x="20" y="7"/>
                  </a:lnTo>
                  <a:lnTo>
                    <a:pt x="19" y="8"/>
                  </a:lnTo>
                  <a:lnTo>
                    <a:pt x="13" y="11"/>
                  </a:lnTo>
                  <a:lnTo>
                    <a:pt x="9" y="13"/>
                  </a:lnTo>
                  <a:lnTo>
                    <a:pt x="5" y="11"/>
                  </a:lnTo>
                  <a:lnTo>
                    <a:pt x="0" y="7"/>
                  </a:lnTo>
                  <a:lnTo>
                    <a:pt x="2" y="5"/>
                  </a:lnTo>
                  <a:lnTo>
                    <a:pt x="3" y="4"/>
                  </a:lnTo>
                  <a:lnTo>
                    <a:pt x="3" y="3"/>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8" name="Freeform 459"/>
            <p:cNvSpPr/>
            <p:nvPr/>
          </p:nvSpPr>
          <p:spPr bwMode="auto">
            <a:xfrm>
              <a:off x="3713" y="2477"/>
              <a:ext cx="82" cy="33"/>
            </a:xfrm>
            <a:custGeom>
              <a:avLst/>
              <a:gdLst>
                <a:gd name="T0" fmla="*/ 4 w 82"/>
                <a:gd name="T1" fmla="*/ 0 h 33"/>
                <a:gd name="T2" fmla="*/ 11 w 82"/>
                <a:gd name="T3" fmla="*/ 1 h 33"/>
                <a:gd name="T4" fmla="*/ 15 w 82"/>
                <a:gd name="T5" fmla="*/ 3 h 33"/>
                <a:gd name="T6" fmla="*/ 18 w 82"/>
                <a:gd name="T7" fmla="*/ 7 h 33"/>
                <a:gd name="T8" fmla="*/ 21 w 82"/>
                <a:gd name="T9" fmla="*/ 11 h 33"/>
                <a:gd name="T10" fmla="*/ 28 w 82"/>
                <a:gd name="T11" fmla="*/ 5 h 33"/>
                <a:gd name="T12" fmla="*/ 35 w 82"/>
                <a:gd name="T13" fmla="*/ 1 h 33"/>
                <a:gd name="T14" fmla="*/ 47 w 82"/>
                <a:gd name="T15" fmla="*/ 4 h 33"/>
                <a:gd name="T16" fmla="*/ 58 w 82"/>
                <a:gd name="T17" fmla="*/ 4 h 33"/>
                <a:gd name="T18" fmla="*/ 64 w 82"/>
                <a:gd name="T19" fmla="*/ 4 h 33"/>
                <a:gd name="T20" fmla="*/ 70 w 82"/>
                <a:gd name="T21" fmla="*/ 5 h 33"/>
                <a:gd name="T22" fmla="*/ 74 w 82"/>
                <a:gd name="T23" fmla="*/ 7 h 33"/>
                <a:gd name="T24" fmla="*/ 80 w 82"/>
                <a:gd name="T25" fmla="*/ 10 h 33"/>
                <a:gd name="T26" fmla="*/ 81 w 82"/>
                <a:gd name="T27" fmla="*/ 10 h 33"/>
                <a:gd name="T28" fmla="*/ 82 w 82"/>
                <a:gd name="T29" fmla="*/ 10 h 33"/>
                <a:gd name="T30" fmla="*/ 81 w 82"/>
                <a:gd name="T31" fmla="*/ 13 h 33"/>
                <a:gd name="T32" fmla="*/ 80 w 82"/>
                <a:gd name="T33" fmla="*/ 15 h 33"/>
                <a:gd name="T34" fmla="*/ 74 w 82"/>
                <a:gd name="T35" fmla="*/ 21 h 33"/>
                <a:gd name="T36" fmla="*/ 65 w 82"/>
                <a:gd name="T37" fmla="*/ 25 h 33"/>
                <a:gd name="T38" fmla="*/ 54 w 82"/>
                <a:gd name="T39" fmla="*/ 30 h 33"/>
                <a:gd name="T40" fmla="*/ 41 w 82"/>
                <a:gd name="T41" fmla="*/ 33 h 33"/>
                <a:gd name="T42" fmla="*/ 30 w 82"/>
                <a:gd name="T43" fmla="*/ 33 h 33"/>
                <a:gd name="T44" fmla="*/ 18 w 82"/>
                <a:gd name="T45" fmla="*/ 33 h 33"/>
                <a:gd name="T46" fmla="*/ 15 w 82"/>
                <a:gd name="T47" fmla="*/ 30 h 33"/>
                <a:gd name="T48" fmla="*/ 12 w 82"/>
                <a:gd name="T49" fmla="*/ 28 h 33"/>
                <a:gd name="T50" fmla="*/ 10 w 82"/>
                <a:gd name="T51" fmla="*/ 25 h 33"/>
                <a:gd name="T52" fmla="*/ 10 w 82"/>
                <a:gd name="T53" fmla="*/ 21 h 33"/>
                <a:gd name="T54" fmla="*/ 7 w 82"/>
                <a:gd name="T55" fmla="*/ 20 h 33"/>
                <a:gd name="T56" fmla="*/ 5 w 82"/>
                <a:gd name="T57" fmla="*/ 20 h 33"/>
                <a:gd name="T58" fmla="*/ 5 w 82"/>
                <a:gd name="T59" fmla="*/ 18 h 33"/>
                <a:gd name="T60" fmla="*/ 4 w 82"/>
                <a:gd name="T61" fmla="*/ 15 h 33"/>
                <a:gd name="T62" fmla="*/ 7 w 82"/>
                <a:gd name="T63" fmla="*/ 15 h 33"/>
                <a:gd name="T64" fmla="*/ 8 w 82"/>
                <a:gd name="T65" fmla="*/ 15 h 33"/>
                <a:gd name="T66" fmla="*/ 4 w 82"/>
                <a:gd name="T67" fmla="*/ 13 h 33"/>
                <a:gd name="T68" fmla="*/ 0 w 82"/>
                <a:gd name="T69" fmla="*/ 10 h 33"/>
                <a:gd name="T70" fmla="*/ 0 w 82"/>
                <a:gd name="T71" fmla="*/ 8 h 33"/>
                <a:gd name="T72" fmla="*/ 0 w 82"/>
                <a:gd name="T73" fmla="*/ 8 h 33"/>
                <a:gd name="T74" fmla="*/ 4 w 82"/>
                <a:gd name="T75" fmla="*/ 7 h 33"/>
                <a:gd name="T76" fmla="*/ 7 w 82"/>
                <a:gd name="T77" fmla="*/ 5 h 33"/>
                <a:gd name="T78" fmla="*/ 5 w 82"/>
                <a:gd name="T79" fmla="*/ 3 h 33"/>
                <a:gd name="T80" fmla="*/ 4 w 82"/>
                <a:gd name="T8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2" h="33">
                  <a:moveTo>
                    <a:pt x="4" y="0"/>
                  </a:moveTo>
                  <a:lnTo>
                    <a:pt x="11" y="1"/>
                  </a:lnTo>
                  <a:lnTo>
                    <a:pt x="15" y="3"/>
                  </a:lnTo>
                  <a:lnTo>
                    <a:pt x="18" y="7"/>
                  </a:lnTo>
                  <a:lnTo>
                    <a:pt x="21" y="11"/>
                  </a:lnTo>
                  <a:lnTo>
                    <a:pt x="28" y="5"/>
                  </a:lnTo>
                  <a:lnTo>
                    <a:pt x="35" y="1"/>
                  </a:lnTo>
                  <a:lnTo>
                    <a:pt x="47" y="4"/>
                  </a:lnTo>
                  <a:lnTo>
                    <a:pt x="58" y="4"/>
                  </a:lnTo>
                  <a:lnTo>
                    <a:pt x="64" y="4"/>
                  </a:lnTo>
                  <a:lnTo>
                    <a:pt x="70" y="5"/>
                  </a:lnTo>
                  <a:lnTo>
                    <a:pt x="74" y="7"/>
                  </a:lnTo>
                  <a:lnTo>
                    <a:pt x="80" y="10"/>
                  </a:lnTo>
                  <a:lnTo>
                    <a:pt x="81" y="10"/>
                  </a:lnTo>
                  <a:lnTo>
                    <a:pt x="82" y="10"/>
                  </a:lnTo>
                  <a:lnTo>
                    <a:pt x="81" y="13"/>
                  </a:lnTo>
                  <a:lnTo>
                    <a:pt x="80" y="15"/>
                  </a:lnTo>
                  <a:lnTo>
                    <a:pt x="74" y="21"/>
                  </a:lnTo>
                  <a:lnTo>
                    <a:pt x="65" y="25"/>
                  </a:lnTo>
                  <a:lnTo>
                    <a:pt x="54" y="30"/>
                  </a:lnTo>
                  <a:lnTo>
                    <a:pt x="41" y="33"/>
                  </a:lnTo>
                  <a:lnTo>
                    <a:pt x="30" y="33"/>
                  </a:lnTo>
                  <a:lnTo>
                    <a:pt x="18" y="33"/>
                  </a:lnTo>
                  <a:lnTo>
                    <a:pt x="15" y="30"/>
                  </a:lnTo>
                  <a:lnTo>
                    <a:pt x="12" y="28"/>
                  </a:lnTo>
                  <a:lnTo>
                    <a:pt x="10" y="25"/>
                  </a:lnTo>
                  <a:lnTo>
                    <a:pt x="10" y="21"/>
                  </a:lnTo>
                  <a:lnTo>
                    <a:pt x="7" y="20"/>
                  </a:lnTo>
                  <a:lnTo>
                    <a:pt x="5" y="20"/>
                  </a:lnTo>
                  <a:lnTo>
                    <a:pt x="5" y="18"/>
                  </a:lnTo>
                  <a:lnTo>
                    <a:pt x="4" y="15"/>
                  </a:lnTo>
                  <a:lnTo>
                    <a:pt x="7" y="15"/>
                  </a:lnTo>
                  <a:lnTo>
                    <a:pt x="8" y="15"/>
                  </a:lnTo>
                  <a:lnTo>
                    <a:pt x="4" y="13"/>
                  </a:lnTo>
                  <a:lnTo>
                    <a:pt x="0" y="10"/>
                  </a:lnTo>
                  <a:lnTo>
                    <a:pt x="0" y="8"/>
                  </a:lnTo>
                  <a:lnTo>
                    <a:pt x="0" y="8"/>
                  </a:lnTo>
                  <a:lnTo>
                    <a:pt x="4" y="7"/>
                  </a:lnTo>
                  <a:lnTo>
                    <a:pt x="7" y="5"/>
                  </a:lnTo>
                  <a:lnTo>
                    <a:pt x="5" y="3"/>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29" name="Freeform 460"/>
            <p:cNvSpPr/>
            <p:nvPr/>
          </p:nvSpPr>
          <p:spPr bwMode="auto">
            <a:xfrm>
              <a:off x="3244" y="2485"/>
              <a:ext cx="26" cy="17"/>
            </a:xfrm>
            <a:custGeom>
              <a:avLst/>
              <a:gdLst>
                <a:gd name="T0" fmla="*/ 17 w 26"/>
                <a:gd name="T1" fmla="*/ 0 h 17"/>
                <a:gd name="T2" fmla="*/ 22 w 26"/>
                <a:gd name="T3" fmla="*/ 3 h 17"/>
                <a:gd name="T4" fmla="*/ 26 w 26"/>
                <a:gd name="T5" fmla="*/ 9 h 17"/>
                <a:gd name="T6" fmla="*/ 25 w 26"/>
                <a:gd name="T7" fmla="*/ 12 h 17"/>
                <a:gd name="T8" fmla="*/ 25 w 26"/>
                <a:gd name="T9" fmla="*/ 15 h 17"/>
                <a:gd name="T10" fmla="*/ 13 w 26"/>
                <a:gd name="T11" fmla="*/ 16 h 17"/>
                <a:gd name="T12" fmla="*/ 3 w 26"/>
                <a:gd name="T13" fmla="*/ 17 h 17"/>
                <a:gd name="T14" fmla="*/ 2 w 26"/>
                <a:gd name="T15" fmla="*/ 16 h 17"/>
                <a:gd name="T16" fmla="*/ 0 w 26"/>
                <a:gd name="T17" fmla="*/ 15 h 17"/>
                <a:gd name="T18" fmla="*/ 0 w 26"/>
                <a:gd name="T19" fmla="*/ 13 h 17"/>
                <a:gd name="T20" fmla="*/ 0 w 26"/>
                <a:gd name="T21" fmla="*/ 10 h 17"/>
                <a:gd name="T22" fmla="*/ 9 w 26"/>
                <a:gd name="T23" fmla="*/ 6 h 17"/>
                <a:gd name="T24" fmla="*/ 17 w 26"/>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7">
                  <a:moveTo>
                    <a:pt x="17" y="0"/>
                  </a:moveTo>
                  <a:lnTo>
                    <a:pt x="22" y="3"/>
                  </a:lnTo>
                  <a:lnTo>
                    <a:pt x="26" y="9"/>
                  </a:lnTo>
                  <a:lnTo>
                    <a:pt x="25" y="12"/>
                  </a:lnTo>
                  <a:lnTo>
                    <a:pt x="25" y="15"/>
                  </a:lnTo>
                  <a:lnTo>
                    <a:pt x="13" y="16"/>
                  </a:lnTo>
                  <a:lnTo>
                    <a:pt x="3" y="17"/>
                  </a:lnTo>
                  <a:lnTo>
                    <a:pt x="2" y="16"/>
                  </a:lnTo>
                  <a:lnTo>
                    <a:pt x="0" y="15"/>
                  </a:lnTo>
                  <a:lnTo>
                    <a:pt x="0" y="13"/>
                  </a:lnTo>
                  <a:lnTo>
                    <a:pt x="0" y="10"/>
                  </a:lnTo>
                  <a:lnTo>
                    <a:pt x="9" y="6"/>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0" name="Freeform 461"/>
            <p:cNvSpPr/>
            <p:nvPr/>
          </p:nvSpPr>
          <p:spPr bwMode="auto">
            <a:xfrm>
              <a:off x="3167" y="2487"/>
              <a:ext cx="52" cy="23"/>
            </a:xfrm>
            <a:custGeom>
              <a:avLst/>
              <a:gdLst>
                <a:gd name="T0" fmla="*/ 17 w 52"/>
                <a:gd name="T1" fmla="*/ 0 h 23"/>
                <a:gd name="T2" fmla="*/ 26 w 52"/>
                <a:gd name="T3" fmla="*/ 1 h 23"/>
                <a:gd name="T4" fmla="*/ 35 w 52"/>
                <a:gd name="T5" fmla="*/ 4 h 23"/>
                <a:gd name="T6" fmla="*/ 43 w 52"/>
                <a:gd name="T7" fmla="*/ 13 h 23"/>
                <a:gd name="T8" fmla="*/ 52 w 52"/>
                <a:gd name="T9" fmla="*/ 18 h 23"/>
                <a:gd name="T10" fmla="*/ 50 w 52"/>
                <a:gd name="T11" fmla="*/ 20 h 23"/>
                <a:gd name="T12" fmla="*/ 50 w 52"/>
                <a:gd name="T13" fmla="*/ 21 h 23"/>
                <a:gd name="T14" fmla="*/ 49 w 52"/>
                <a:gd name="T15" fmla="*/ 21 h 23"/>
                <a:gd name="T16" fmla="*/ 47 w 52"/>
                <a:gd name="T17" fmla="*/ 21 h 23"/>
                <a:gd name="T18" fmla="*/ 35 w 52"/>
                <a:gd name="T19" fmla="*/ 18 h 23"/>
                <a:gd name="T20" fmla="*/ 19 w 52"/>
                <a:gd name="T21" fmla="*/ 15 h 23"/>
                <a:gd name="T22" fmla="*/ 15 w 52"/>
                <a:gd name="T23" fmla="*/ 18 h 23"/>
                <a:gd name="T24" fmla="*/ 12 w 52"/>
                <a:gd name="T25" fmla="*/ 20 h 23"/>
                <a:gd name="T26" fmla="*/ 7 w 52"/>
                <a:gd name="T27" fmla="*/ 23 h 23"/>
                <a:gd name="T28" fmla="*/ 0 w 52"/>
                <a:gd name="T29" fmla="*/ 23 h 23"/>
                <a:gd name="T30" fmla="*/ 7 w 52"/>
                <a:gd name="T31" fmla="*/ 11 h 23"/>
                <a:gd name="T32" fmla="*/ 17 w 52"/>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23">
                  <a:moveTo>
                    <a:pt x="17" y="0"/>
                  </a:moveTo>
                  <a:lnTo>
                    <a:pt x="26" y="1"/>
                  </a:lnTo>
                  <a:lnTo>
                    <a:pt x="35" y="4"/>
                  </a:lnTo>
                  <a:lnTo>
                    <a:pt x="43" y="13"/>
                  </a:lnTo>
                  <a:lnTo>
                    <a:pt x="52" y="18"/>
                  </a:lnTo>
                  <a:lnTo>
                    <a:pt x="50" y="20"/>
                  </a:lnTo>
                  <a:lnTo>
                    <a:pt x="50" y="21"/>
                  </a:lnTo>
                  <a:lnTo>
                    <a:pt x="49" y="21"/>
                  </a:lnTo>
                  <a:lnTo>
                    <a:pt x="47" y="21"/>
                  </a:lnTo>
                  <a:lnTo>
                    <a:pt x="35" y="18"/>
                  </a:lnTo>
                  <a:lnTo>
                    <a:pt x="19" y="15"/>
                  </a:lnTo>
                  <a:lnTo>
                    <a:pt x="15" y="18"/>
                  </a:lnTo>
                  <a:lnTo>
                    <a:pt x="12" y="20"/>
                  </a:lnTo>
                  <a:lnTo>
                    <a:pt x="7" y="23"/>
                  </a:lnTo>
                  <a:lnTo>
                    <a:pt x="0" y="23"/>
                  </a:lnTo>
                  <a:lnTo>
                    <a:pt x="7" y="11"/>
                  </a:lnTo>
                  <a:lnTo>
                    <a:pt x="1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1" name="Freeform 462"/>
            <p:cNvSpPr/>
            <p:nvPr/>
          </p:nvSpPr>
          <p:spPr bwMode="auto">
            <a:xfrm>
              <a:off x="3864" y="2567"/>
              <a:ext cx="14" cy="10"/>
            </a:xfrm>
            <a:custGeom>
              <a:avLst/>
              <a:gdLst>
                <a:gd name="T0" fmla="*/ 0 w 14"/>
                <a:gd name="T1" fmla="*/ 0 h 10"/>
                <a:gd name="T2" fmla="*/ 7 w 14"/>
                <a:gd name="T3" fmla="*/ 1 h 10"/>
                <a:gd name="T4" fmla="*/ 13 w 14"/>
                <a:gd name="T5" fmla="*/ 3 h 10"/>
                <a:gd name="T6" fmla="*/ 14 w 14"/>
                <a:gd name="T7" fmla="*/ 5 h 10"/>
                <a:gd name="T8" fmla="*/ 14 w 14"/>
                <a:gd name="T9" fmla="*/ 7 h 10"/>
                <a:gd name="T10" fmla="*/ 14 w 14"/>
                <a:gd name="T11" fmla="*/ 8 h 10"/>
                <a:gd name="T12" fmla="*/ 14 w 14"/>
                <a:gd name="T13" fmla="*/ 10 h 10"/>
                <a:gd name="T14" fmla="*/ 14 w 14"/>
                <a:gd name="T15" fmla="*/ 10 h 10"/>
                <a:gd name="T16" fmla="*/ 13 w 14"/>
                <a:gd name="T17" fmla="*/ 10 h 10"/>
                <a:gd name="T18" fmla="*/ 4 w 14"/>
                <a:gd name="T19" fmla="*/ 5 h 10"/>
                <a:gd name="T20" fmla="*/ 0 w 1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
                  <a:moveTo>
                    <a:pt x="0" y="0"/>
                  </a:moveTo>
                  <a:lnTo>
                    <a:pt x="7" y="1"/>
                  </a:lnTo>
                  <a:lnTo>
                    <a:pt x="13" y="3"/>
                  </a:lnTo>
                  <a:lnTo>
                    <a:pt x="14" y="5"/>
                  </a:lnTo>
                  <a:lnTo>
                    <a:pt x="14" y="7"/>
                  </a:lnTo>
                  <a:lnTo>
                    <a:pt x="14" y="8"/>
                  </a:lnTo>
                  <a:lnTo>
                    <a:pt x="14" y="10"/>
                  </a:lnTo>
                  <a:lnTo>
                    <a:pt x="14" y="10"/>
                  </a:lnTo>
                  <a:lnTo>
                    <a:pt x="13" y="10"/>
                  </a:lnTo>
                  <a:lnTo>
                    <a:pt x="4"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2" name="Freeform 463"/>
            <p:cNvSpPr/>
            <p:nvPr/>
          </p:nvSpPr>
          <p:spPr bwMode="auto">
            <a:xfrm>
              <a:off x="2655" y="2577"/>
              <a:ext cx="17" cy="18"/>
            </a:xfrm>
            <a:custGeom>
              <a:avLst/>
              <a:gdLst>
                <a:gd name="T0" fmla="*/ 4 w 17"/>
                <a:gd name="T1" fmla="*/ 0 h 18"/>
                <a:gd name="T2" fmla="*/ 5 w 17"/>
                <a:gd name="T3" fmla="*/ 1 h 18"/>
                <a:gd name="T4" fmla="*/ 5 w 17"/>
                <a:gd name="T5" fmla="*/ 4 h 18"/>
                <a:gd name="T6" fmla="*/ 11 w 17"/>
                <a:gd name="T7" fmla="*/ 3 h 18"/>
                <a:gd name="T8" fmla="*/ 17 w 17"/>
                <a:gd name="T9" fmla="*/ 3 h 18"/>
                <a:gd name="T10" fmla="*/ 17 w 17"/>
                <a:gd name="T11" fmla="*/ 5 h 18"/>
                <a:gd name="T12" fmla="*/ 17 w 17"/>
                <a:gd name="T13" fmla="*/ 8 h 18"/>
                <a:gd name="T14" fmla="*/ 15 w 17"/>
                <a:gd name="T15" fmla="*/ 10 h 18"/>
                <a:gd name="T16" fmla="*/ 14 w 17"/>
                <a:gd name="T17" fmla="*/ 13 h 18"/>
                <a:gd name="T18" fmla="*/ 10 w 17"/>
                <a:gd name="T19" fmla="*/ 14 h 18"/>
                <a:gd name="T20" fmla="*/ 5 w 17"/>
                <a:gd name="T21" fmla="*/ 18 h 18"/>
                <a:gd name="T22" fmla="*/ 4 w 17"/>
                <a:gd name="T23" fmla="*/ 17 h 18"/>
                <a:gd name="T24" fmla="*/ 3 w 17"/>
                <a:gd name="T25" fmla="*/ 17 h 18"/>
                <a:gd name="T26" fmla="*/ 1 w 17"/>
                <a:gd name="T27" fmla="*/ 10 h 18"/>
                <a:gd name="T28" fmla="*/ 0 w 17"/>
                <a:gd name="T29" fmla="*/ 4 h 18"/>
                <a:gd name="T30" fmla="*/ 3 w 17"/>
                <a:gd name="T31" fmla="*/ 1 h 18"/>
                <a:gd name="T32" fmla="*/ 4 w 17"/>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4" y="0"/>
                  </a:moveTo>
                  <a:lnTo>
                    <a:pt x="5" y="1"/>
                  </a:lnTo>
                  <a:lnTo>
                    <a:pt x="5" y="4"/>
                  </a:lnTo>
                  <a:lnTo>
                    <a:pt x="11" y="3"/>
                  </a:lnTo>
                  <a:lnTo>
                    <a:pt x="17" y="3"/>
                  </a:lnTo>
                  <a:lnTo>
                    <a:pt x="17" y="5"/>
                  </a:lnTo>
                  <a:lnTo>
                    <a:pt x="17" y="8"/>
                  </a:lnTo>
                  <a:lnTo>
                    <a:pt x="15" y="10"/>
                  </a:lnTo>
                  <a:lnTo>
                    <a:pt x="14" y="13"/>
                  </a:lnTo>
                  <a:lnTo>
                    <a:pt x="10" y="14"/>
                  </a:lnTo>
                  <a:lnTo>
                    <a:pt x="5" y="18"/>
                  </a:lnTo>
                  <a:lnTo>
                    <a:pt x="4" y="17"/>
                  </a:lnTo>
                  <a:lnTo>
                    <a:pt x="3" y="17"/>
                  </a:lnTo>
                  <a:lnTo>
                    <a:pt x="1" y="10"/>
                  </a:lnTo>
                  <a:lnTo>
                    <a:pt x="0" y="4"/>
                  </a:lnTo>
                  <a:lnTo>
                    <a:pt x="3"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3" name="Freeform 464"/>
            <p:cNvSpPr/>
            <p:nvPr/>
          </p:nvSpPr>
          <p:spPr bwMode="auto">
            <a:xfrm>
              <a:off x="3845" y="2580"/>
              <a:ext cx="70" cy="91"/>
            </a:xfrm>
            <a:custGeom>
              <a:avLst/>
              <a:gdLst>
                <a:gd name="T0" fmla="*/ 70 w 70"/>
                <a:gd name="T1" fmla="*/ 55 h 91"/>
                <a:gd name="T2" fmla="*/ 70 w 70"/>
                <a:gd name="T3" fmla="*/ 60 h 91"/>
                <a:gd name="T4" fmla="*/ 70 w 70"/>
                <a:gd name="T5" fmla="*/ 65 h 91"/>
                <a:gd name="T6" fmla="*/ 66 w 70"/>
                <a:gd name="T7" fmla="*/ 65 h 91"/>
                <a:gd name="T8" fmla="*/ 62 w 70"/>
                <a:gd name="T9" fmla="*/ 67 h 91"/>
                <a:gd name="T10" fmla="*/ 63 w 70"/>
                <a:gd name="T11" fmla="*/ 68 h 91"/>
                <a:gd name="T12" fmla="*/ 65 w 70"/>
                <a:gd name="T13" fmla="*/ 71 h 91"/>
                <a:gd name="T14" fmla="*/ 68 w 70"/>
                <a:gd name="T15" fmla="*/ 72 h 91"/>
                <a:gd name="T16" fmla="*/ 69 w 70"/>
                <a:gd name="T17" fmla="*/ 75 h 91"/>
                <a:gd name="T18" fmla="*/ 69 w 70"/>
                <a:gd name="T19" fmla="*/ 77 h 91"/>
                <a:gd name="T20" fmla="*/ 69 w 70"/>
                <a:gd name="T21" fmla="*/ 77 h 91"/>
                <a:gd name="T22" fmla="*/ 49 w 70"/>
                <a:gd name="T23" fmla="*/ 78 h 91"/>
                <a:gd name="T24" fmla="*/ 32 w 70"/>
                <a:gd name="T25" fmla="*/ 81 h 91"/>
                <a:gd name="T26" fmla="*/ 15 w 70"/>
                <a:gd name="T27" fmla="*/ 87 h 91"/>
                <a:gd name="T28" fmla="*/ 0 w 70"/>
                <a:gd name="T29" fmla="*/ 91 h 91"/>
                <a:gd name="T30" fmla="*/ 0 w 70"/>
                <a:gd name="T31" fmla="*/ 91 h 91"/>
                <a:gd name="T32" fmla="*/ 0 w 70"/>
                <a:gd name="T33" fmla="*/ 89 h 91"/>
                <a:gd name="T34" fmla="*/ 0 w 70"/>
                <a:gd name="T35" fmla="*/ 88 h 91"/>
                <a:gd name="T36" fmla="*/ 2 w 70"/>
                <a:gd name="T37" fmla="*/ 85 h 91"/>
                <a:gd name="T38" fmla="*/ 12 w 70"/>
                <a:gd name="T39" fmla="*/ 80 h 91"/>
                <a:gd name="T40" fmla="*/ 25 w 70"/>
                <a:gd name="T41" fmla="*/ 72 h 91"/>
                <a:gd name="T42" fmla="*/ 16 w 70"/>
                <a:gd name="T43" fmla="*/ 71 h 91"/>
                <a:gd name="T44" fmla="*/ 9 w 70"/>
                <a:gd name="T45" fmla="*/ 67 h 91"/>
                <a:gd name="T46" fmla="*/ 12 w 70"/>
                <a:gd name="T47" fmla="*/ 58 h 91"/>
                <a:gd name="T48" fmla="*/ 13 w 70"/>
                <a:gd name="T49" fmla="*/ 51 h 91"/>
                <a:gd name="T50" fmla="*/ 22 w 70"/>
                <a:gd name="T51" fmla="*/ 51 h 91"/>
                <a:gd name="T52" fmla="*/ 30 w 70"/>
                <a:gd name="T53" fmla="*/ 51 h 91"/>
                <a:gd name="T54" fmla="*/ 26 w 70"/>
                <a:gd name="T55" fmla="*/ 37 h 91"/>
                <a:gd name="T56" fmla="*/ 19 w 70"/>
                <a:gd name="T57" fmla="*/ 25 h 91"/>
                <a:gd name="T58" fmla="*/ 10 w 70"/>
                <a:gd name="T59" fmla="*/ 12 h 91"/>
                <a:gd name="T60" fmla="*/ 5 w 70"/>
                <a:gd name="T61" fmla="*/ 1 h 91"/>
                <a:gd name="T62" fmla="*/ 5 w 70"/>
                <a:gd name="T63" fmla="*/ 0 h 91"/>
                <a:gd name="T64" fmla="*/ 5 w 70"/>
                <a:gd name="T65" fmla="*/ 0 h 91"/>
                <a:gd name="T66" fmla="*/ 9 w 70"/>
                <a:gd name="T67" fmla="*/ 0 h 91"/>
                <a:gd name="T68" fmla="*/ 15 w 70"/>
                <a:gd name="T69" fmla="*/ 0 h 91"/>
                <a:gd name="T70" fmla="*/ 15 w 70"/>
                <a:gd name="T71" fmla="*/ 4 h 91"/>
                <a:gd name="T72" fmla="*/ 15 w 70"/>
                <a:gd name="T73" fmla="*/ 8 h 91"/>
                <a:gd name="T74" fmla="*/ 16 w 70"/>
                <a:gd name="T75" fmla="*/ 8 h 91"/>
                <a:gd name="T76" fmla="*/ 19 w 70"/>
                <a:gd name="T77" fmla="*/ 8 h 91"/>
                <a:gd name="T78" fmla="*/ 23 w 70"/>
                <a:gd name="T79" fmla="*/ 5 h 91"/>
                <a:gd name="T80" fmla="*/ 26 w 70"/>
                <a:gd name="T81" fmla="*/ 2 h 91"/>
                <a:gd name="T82" fmla="*/ 32 w 70"/>
                <a:gd name="T83" fmla="*/ 1 h 91"/>
                <a:gd name="T84" fmla="*/ 38 w 70"/>
                <a:gd name="T85" fmla="*/ 1 h 91"/>
                <a:gd name="T86" fmla="*/ 39 w 70"/>
                <a:gd name="T87" fmla="*/ 8 h 91"/>
                <a:gd name="T88" fmla="*/ 40 w 70"/>
                <a:gd name="T89" fmla="*/ 15 h 91"/>
                <a:gd name="T90" fmla="*/ 42 w 70"/>
                <a:gd name="T91" fmla="*/ 24 h 91"/>
                <a:gd name="T92" fmla="*/ 46 w 70"/>
                <a:gd name="T93" fmla="*/ 31 h 91"/>
                <a:gd name="T94" fmla="*/ 49 w 70"/>
                <a:gd name="T95" fmla="*/ 38 h 91"/>
                <a:gd name="T96" fmla="*/ 53 w 70"/>
                <a:gd name="T97" fmla="*/ 45 h 91"/>
                <a:gd name="T98" fmla="*/ 58 w 70"/>
                <a:gd name="T99" fmla="*/ 51 h 91"/>
                <a:gd name="T100" fmla="*/ 62 w 70"/>
                <a:gd name="T101" fmla="*/ 55 h 91"/>
                <a:gd name="T102" fmla="*/ 66 w 70"/>
                <a:gd name="T103" fmla="*/ 55 h 91"/>
                <a:gd name="T104" fmla="*/ 70 w 70"/>
                <a:gd name="T105"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91">
                  <a:moveTo>
                    <a:pt x="70" y="55"/>
                  </a:moveTo>
                  <a:lnTo>
                    <a:pt x="70" y="60"/>
                  </a:lnTo>
                  <a:lnTo>
                    <a:pt x="70" y="65"/>
                  </a:lnTo>
                  <a:lnTo>
                    <a:pt x="66" y="65"/>
                  </a:lnTo>
                  <a:lnTo>
                    <a:pt x="62" y="67"/>
                  </a:lnTo>
                  <a:lnTo>
                    <a:pt x="63" y="68"/>
                  </a:lnTo>
                  <a:lnTo>
                    <a:pt x="65" y="71"/>
                  </a:lnTo>
                  <a:lnTo>
                    <a:pt x="68" y="72"/>
                  </a:lnTo>
                  <a:lnTo>
                    <a:pt x="69" y="75"/>
                  </a:lnTo>
                  <a:lnTo>
                    <a:pt x="69" y="77"/>
                  </a:lnTo>
                  <a:lnTo>
                    <a:pt x="69" y="77"/>
                  </a:lnTo>
                  <a:lnTo>
                    <a:pt x="49" y="78"/>
                  </a:lnTo>
                  <a:lnTo>
                    <a:pt x="32" y="81"/>
                  </a:lnTo>
                  <a:lnTo>
                    <a:pt x="15" y="87"/>
                  </a:lnTo>
                  <a:lnTo>
                    <a:pt x="0" y="91"/>
                  </a:lnTo>
                  <a:lnTo>
                    <a:pt x="0" y="91"/>
                  </a:lnTo>
                  <a:lnTo>
                    <a:pt x="0" y="89"/>
                  </a:lnTo>
                  <a:lnTo>
                    <a:pt x="0" y="88"/>
                  </a:lnTo>
                  <a:lnTo>
                    <a:pt x="2" y="85"/>
                  </a:lnTo>
                  <a:lnTo>
                    <a:pt x="12" y="80"/>
                  </a:lnTo>
                  <a:lnTo>
                    <a:pt x="25" y="72"/>
                  </a:lnTo>
                  <a:lnTo>
                    <a:pt x="16" y="71"/>
                  </a:lnTo>
                  <a:lnTo>
                    <a:pt x="9" y="67"/>
                  </a:lnTo>
                  <a:lnTo>
                    <a:pt x="12" y="58"/>
                  </a:lnTo>
                  <a:lnTo>
                    <a:pt x="13" y="51"/>
                  </a:lnTo>
                  <a:lnTo>
                    <a:pt x="22" y="51"/>
                  </a:lnTo>
                  <a:lnTo>
                    <a:pt x="30" y="51"/>
                  </a:lnTo>
                  <a:lnTo>
                    <a:pt x="26" y="37"/>
                  </a:lnTo>
                  <a:lnTo>
                    <a:pt x="19" y="25"/>
                  </a:lnTo>
                  <a:lnTo>
                    <a:pt x="10" y="12"/>
                  </a:lnTo>
                  <a:lnTo>
                    <a:pt x="5" y="1"/>
                  </a:lnTo>
                  <a:lnTo>
                    <a:pt x="5" y="0"/>
                  </a:lnTo>
                  <a:lnTo>
                    <a:pt x="5" y="0"/>
                  </a:lnTo>
                  <a:lnTo>
                    <a:pt x="9" y="0"/>
                  </a:lnTo>
                  <a:lnTo>
                    <a:pt x="15" y="0"/>
                  </a:lnTo>
                  <a:lnTo>
                    <a:pt x="15" y="4"/>
                  </a:lnTo>
                  <a:lnTo>
                    <a:pt x="15" y="8"/>
                  </a:lnTo>
                  <a:lnTo>
                    <a:pt x="16" y="8"/>
                  </a:lnTo>
                  <a:lnTo>
                    <a:pt x="19" y="8"/>
                  </a:lnTo>
                  <a:lnTo>
                    <a:pt x="23" y="5"/>
                  </a:lnTo>
                  <a:lnTo>
                    <a:pt x="26" y="2"/>
                  </a:lnTo>
                  <a:lnTo>
                    <a:pt x="32" y="1"/>
                  </a:lnTo>
                  <a:lnTo>
                    <a:pt x="38" y="1"/>
                  </a:lnTo>
                  <a:lnTo>
                    <a:pt x="39" y="8"/>
                  </a:lnTo>
                  <a:lnTo>
                    <a:pt x="40" y="15"/>
                  </a:lnTo>
                  <a:lnTo>
                    <a:pt x="42" y="24"/>
                  </a:lnTo>
                  <a:lnTo>
                    <a:pt x="46" y="31"/>
                  </a:lnTo>
                  <a:lnTo>
                    <a:pt x="49" y="38"/>
                  </a:lnTo>
                  <a:lnTo>
                    <a:pt x="53" y="45"/>
                  </a:lnTo>
                  <a:lnTo>
                    <a:pt x="58" y="51"/>
                  </a:lnTo>
                  <a:lnTo>
                    <a:pt x="62" y="55"/>
                  </a:lnTo>
                  <a:lnTo>
                    <a:pt x="66" y="55"/>
                  </a:lnTo>
                  <a:lnTo>
                    <a:pt x="70"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4" name="Freeform 465"/>
            <p:cNvSpPr/>
            <p:nvPr/>
          </p:nvSpPr>
          <p:spPr bwMode="auto">
            <a:xfrm>
              <a:off x="2359" y="2610"/>
              <a:ext cx="9" cy="4"/>
            </a:xfrm>
            <a:custGeom>
              <a:avLst/>
              <a:gdLst>
                <a:gd name="T0" fmla="*/ 0 w 9"/>
                <a:gd name="T1" fmla="*/ 0 h 4"/>
                <a:gd name="T2" fmla="*/ 4 w 9"/>
                <a:gd name="T3" fmla="*/ 0 h 4"/>
                <a:gd name="T4" fmla="*/ 9 w 9"/>
                <a:gd name="T5" fmla="*/ 0 h 4"/>
                <a:gd name="T6" fmla="*/ 7 w 9"/>
                <a:gd name="T7" fmla="*/ 1 h 4"/>
                <a:gd name="T8" fmla="*/ 7 w 9"/>
                <a:gd name="T9" fmla="*/ 2 h 4"/>
                <a:gd name="T10" fmla="*/ 6 w 9"/>
                <a:gd name="T11" fmla="*/ 2 h 4"/>
                <a:gd name="T12" fmla="*/ 4 w 9"/>
                <a:gd name="T13" fmla="*/ 2 h 4"/>
                <a:gd name="T14" fmla="*/ 2 w 9"/>
                <a:gd name="T15" fmla="*/ 4 h 4"/>
                <a:gd name="T16" fmla="*/ 0 w 9"/>
                <a:gd name="T17" fmla="*/ 4 h 4"/>
                <a:gd name="T18" fmla="*/ 0 w 9"/>
                <a:gd name="T19" fmla="*/ 2 h 4"/>
                <a:gd name="T20" fmla="*/ 0 w 9"/>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
                  <a:moveTo>
                    <a:pt x="0" y="0"/>
                  </a:moveTo>
                  <a:lnTo>
                    <a:pt x="4" y="0"/>
                  </a:lnTo>
                  <a:lnTo>
                    <a:pt x="9" y="0"/>
                  </a:lnTo>
                  <a:lnTo>
                    <a:pt x="7" y="1"/>
                  </a:lnTo>
                  <a:lnTo>
                    <a:pt x="7" y="2"/>
                  </a:lnTo>
                  <a:lnTo>
                    <a:pt x="6" y="2"/>
                  </a:lnTo>
                  <a:lnTo>
                    <a:pt x="4" y="2"/>
                  </a:lnTo>
                  <a:lnTo>
                    <a:pt x="2" y="4"/>
                  </a:lnTo>
                  <a:lnTo>
                    <a:pt x="0" y="4"/>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5" name="Freeform 466"/>
            <p:cNvSpPr/>
            <p:nvPr/>
          </p:nvSpPr>
          <p:spPr bwMode="auto">
            <a:xfrm>
              <a:off x="3798" y="2611"/>
              <a:ext cx="49" cy="40"/>
            </a:xfrm>
            <a:custGeom>
              <a:avLst/>
              <a:gdLst>
                <a:gd name="T0" fmla="*/ 23 w 49"/>
                <a:gd name="T1" fmla="*/ 0 h 40"/>
                <a:gd name="T2" fmla="*/ 36 w 49"/>
                <a:gd name="T3" fmla="*/ 1 h 40"/>
                <a:gd name="T4" fmla="*/ 49 w 49"/>
                <a:gd name="T5" fmla="*/ 1 h 40"/>
                <a:gd name="T6" fmla="*/ 49 w 49"/>
                <a:gd name="T7" fmla="*/ 3 h 40"/>
                <a:gd name="T8" fmla="*/ 49 w 49"/>
                <a:gd name="T9" fmla="*/ 3 h 40"/>
                <a:gd name="T10" fmla="*/ 45 w 49"/>
                <a:gd name="T11" fmla="*/ 14 h 40"/>
                <a:gd name="T12" fmla="*/ 42 w 49"/>
                <a:gd name="T13" fmla="*/ 27 h 40"/>
                <a:gd name="T14" fmla="*/ 35 w 49"/>
                <a:gd name="T15" fmla="*/ 31 h 40"/>
                <a:gd name="T16" fmla="*/ 25 w 49"/>
                <a:gd name="T17" fmla="*/ 36 h 40"/>
                <a:gd name="T18" fmla="*/ 20 w 49"/>
                <a:gd name="T19" fmla="*/ 39 h 40"/>
                <a:gd name="T20" fmla="*/ 15 w 49"/>
                <a:gd name="T21" fmla="*/ 40 h 40"/>
                <a:gd name="T22" fmla="*/ 10 w 49"/>
                <a:gd name="T23" fmla="*/ 40 h 40"/>
                <a:gd name="T24" fmla="*/ 6 w 49"/>
                <a:gd name="T25" fmla="*/ 40 h 40"/>
                <a:gd name="T26" fmla="*/ 3 w 49"/>
                <a:gd name="T27" fmla="*/ 39 h 40"/>
                <a:gd name="T28" fmla="*/ 0 w 49"/>
                <a:gd name="T29" fmla="*/ 37 h 40"/>
                <a:gd name="T30" fmla="*/ 5 w 49"/>
                <a:gd name="T31" fmla="*/ 23 h 40"/>
                <a:gd name="T32" fmla="*/ 10 w 49"/>
                <a:gd name="T33" fmla="*/ 9 h 40"/>
                <a:gd name="T34" fmla="*/ 17 w 49"/>
                <a:gd name="T35" fmla="*/ 6 h 40"/>
                <a:gd name="T36" fmla="*/ 23 w 49"/>
                <a:gd name="T3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40">
                  <a:moveTo>
                    <a:pt x="23" y="0"/>
                  </a:moveTo>
                  <a:lnTo>
                    <a:pt x="36" y="1"/>
                  </a:lnTo>
                  <a:lnTo>
                    <a:pt x="49" y="1"/>
                  </a:lnTo>
                  <a:lnTo>
                    <a:pt x="49" y="3"/>
                  </a:lnTo>
                  <a:lnTo>
                    <a:pt x="49" y="3"/>
                  </a:lnTo>
                  <a:lnTo>
                    <a:pt x="45" y="14"/>
                  </a:lnTo>
                  <a:lnTo>
                    <a:pt x="42" y="27"/>
                  </a:lnTo>
                  <a:lnTo>
                    <a:pt x="35" y="31"/>
                  </a:lnTo>
                  <a:lnTo>
                    <a:pt x="25" y="36"/>
                  </a:lnTo>
                  <a:lnTo>
                    <a:pt x="20" y="39"/>
                  </a:lnTo>
                  <a:lnTo>
                    <a:pt x="15" y="40"/>
                  </a:lnTo>
                  <a:lnTo>
                    <a:pt x="10" y="40"/>
                  </a:lnTo>
                  <a:lnTo>
                    <a:pt x="6" y="40"/>
                  </a:lnTo>
                  <a:lnTo>
                    <a:pt x="3" y="39"/>
                  </a:lnTo>
                  <a:lnTo>
                    <a:pt x="0" y="37"/>
                  </a:lnTo>
                  <a:lnTo>
                    <a:pt x="5" y="23"/>
                  </a:lnTo>
                  <a:lnTo>
                    <a:pt x="10" y="9"/>
                  </a:lnTo>
                  <a:lnTo>
                    <a:pt x="17" y="6"/>
                  </a:lnTo>
                  <a:lnTo>
                    <a:pt x="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6" name="Freeform 467"/>
            <p:cNvSpPr/>
            <p:nvPr/>
          </p:nvSpPr>
          <p:spPr bwMode="auto">
            <a:xfrm>
              <a:off x="2643" y="2620"/>
              <a:ext cx="12" cy="18"/>
            </a:xfrm>
            <a:custGeom>
              <a:avLst/>
              <a:gdLst>
                <a:gd name="T0" fmla="*/ 7 w 12"/>
                <a:gd name="T1" fmla="*/ 0 h 18"/>
                <a:gd name="T2" fmla="*/ 10 w 12"/>
                <a:gd name="T3" fmla="*/ 0 h 18"/>
                <a:gd name="T4" fmla="*/ 12 w 12"/>
                <a:gd name="T5" fmla="*/ 0 h 18"/>
                <a:gd name="T6" fmla="*/ 10 w 12"/>
                <a:gd name="T7" fmla="*/ 5 h 18"/>
                <a:gd name="T8" fmla="*/ 9 w 12"/>
                <a:gd name="T9" fmla="*/ 10 h 18"/>
                <a:gd name="T10" fmla="*/ 6 w 12"/>
                <a:gd name="T11" fmla="*/ 14 h 18"/>
                <a:gd name="T12" fmla="*/ 3 w 12"/>
                <a:gd name="T13" fmla="*/ 18 h 18"/>
                <a:gd name="T14" fmla="*/ 2 w 12"/>
                <a:gd name="T15" fmla="*/ 17 h 18"/>
                <a:gd name="T16" fmla="*/ 0 w 12"/>
                <a:gd name="T17" fmla="*/ 17 h 18"/>
                <a:gd name="T18" fmla="*/ 0 w 12"/>
                <a:gd name="T19" fmla="*/ 12 h 18"/>
                <a:gd name="T20" fmla="*/ 0 w 12"/>
                <a:gd name="T21" fmla="*/ 7 h 18"/>
                <a:gd name="T22" fmla="*/ 3 w 12"/>
                <a:gd name="T23" fmla="*/ 4 h 18"/>
                <a:gd name="T24" fmla="*/ 7 w 12"/>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8">
                  <a:moveTo>
                    <a:pt x="7" y="0"/>
                  </a:moveTo>
                  <a:lnTo>
                    <a:pt x="10" y="0"/>
                  </a:lnTo>
                  <a:lnTo>
                    <a:pt x="12" y="0"/>
                  </a:lnTo>
                  <a:lnTo>
                    <a:pt x="10" y="5"/>
                  </a:lnTo>
                  <a:lnTo>
                    <a:pt x="9" y="10"/>
                  </a:lnTo>
                  <a:lnTo>
                    <a:pt x="6" y="14"/>
                  </a:lnTo>
                  <a:lnTo>
                    <a:pt x="3" y="18"/>
                  </a:lnTo>
                  <a:lnTo>
                    <a:pt x="2" y="17"/>
                  </a:lnTo>
                  <a:lnTo>
                    <a:pt x="0" y="17"/>
                  </a:lnTo>
                  <a:lnTo>
                    <a:pt x="0" y="12"/>
                  </a:lnTo>
                  <a:lnTo>
                    <a:pt x="0" y="7"/>
                  </a:lnTo>
                  <a:lnTo>
                    <a:pt x="3" y="4"/>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7" name="Freeform 468"/>
            <p:cNvSpPr/>
            <p:nvPr/>
          </p:nvSpPr>
          <p:spPr bwMode="auto">
            <a:xfrm>
              <a:off x="3317" y="2654"/>
              <a:ext cx="63" cy="57"/>
            </a:xfrm>
            <a:custGeom>
              <a:avLst/>
              <a:gdLst>
                <a:gd name="T0" fmla="*/ 36 w 63"/>
                <a:gd name="T1" fmla="*/ 0 h 57"/>
                <a:gd name="T2" fmla="*/ 39 w 63"/>
                <a:gd name="T3" fmla="*/ 3 h 57"/>
                <a:gd name="T4" fmla="*/ 39 w 63"/>
                <a:gd name="T5" fmla="*/ 6 h 57"/>
                <a:gd name="T6" fmla="*/ 39 w 63"/>
                <a:gd name="T7" fmla="*/ 7 h 57"/>
                <a:gd name="T8" fmla="*/ 37 w 63"/>
                <a:gd name="T9" fmla="*/ 10 h 57"/>
                <a:gd name="T10" fmla="*/ 34 w 63"/>
                <a:gd name="T11" fmla="*/ 14 h 57"/>
                <a:gd name="T12" fmla="*/ 30 w 63"/>
                <a:gd name="T13" fmla="*/ 17 h 57"/>
                <a:gd name="T14" fmla="*/ 34 w 63"/>
                <a:gd name="T15" fmla="*/ 17 h 57"/>
                <a:gd name="T16" fmla="*/ 37 w 63"/>
                <a:gd name="T17" fmla="*/ 17 h 57"/>
                <a:gd name="T18" fmla="*/ 37 w 63"/>
                <a:gd name="T19" fmla="*/ 21 h 57"/>
                <a:gd name="T20" fmla="*/ 37 w 63"/>
                <a:gd name="T21" fmla="*/ 25 h 57"/>
                <a:gd name="T22" fmla="*/ 40 w 63"/>
                <a:gd name="T23" fmla="*/ 24 h 57"/>
                <a:gd name="T24" fmla="*/ 43 w 63"/>
                <a:gd name="T25" fmla="*/ 21 h 57"/>
                <a:gd name="T26" fmla="*/ 47 w 63"/>
                <a:gd name="T27" fmla="*/ 20 h 57"/>
                <a:gd name="T28" fmla="*/ 53 w 63"/>
                <a:gd name="T29" fmla="*/ 18 h 57"/>
                <a:gd name="T30" fmla="*/ 57 w 63"/>
                <a:gd name="T31" fmla="*/ 20 h 57"/>
                <a:gd name="T32" fmla="*/ 63 w 63"/>
                <a:gd name="T33" fmla="*/ 21 h 57"/>
                <a:gd name="T34" fmla="*/ 59 w 63"/>
                <a:gd name="T35" fmla="*/ 38 h 57"/>
                <a:gd name="T36" fmla="*/ 56 w 63"/>
                <a:gd name="T37" fmla="*/ 57 h 57"/>
                <a:gd name="T38" fmla="*/ 50 w 63"/>
                <a:gd name="T39" fmla="*/ 57 h 57"/>
                <a:gd name="T40" fmla="*/ 44 w 63"/>
                <a:gd name="T41" fmla="*/ 57 h 57"/>
                <a:gd name="T42" fmla="*/ 43 w 63"/>
                <a:gd name="T43" fmla="*/ 57 h 57"/>
                <a:gd name="T44" fmla="*/ 40 w 63"/>
                <a:gd name="T45" fmla="*/ 55 h 57"/>
                <a:gd name="T46" fmla="*/ 40 w 63"/>
                <a:gd name="T47" fmla="*/ 51 h 57"/>
                <a:gd name="T48" fmla="*/ 39 w 63"/>
                <a:gd name="T49" fmla="*/ 48 h 57"/>
                <a:gd name="T50" fmla="*/ 37 w 63"/>
                <a:gd name="T51" fmla="*/ 50 h 57"/>
                <a:gd name="T52" fmla="*/ 34 w 63"/>
                <a:gd name="T53" fmla="*/ 51 h 57"/>
                <a:gd name="T54" fmla="*/ 32 w 63"/>
                <a:gd name="T55" fmla="*/ 55 h 57"/>
                <a:gd name="T56" fmla="*/ 27 w 63"/>
                <a:gd name="T57" fmla="*/ 57 h 57"/>
                <a:gd name="T58" fmla="*/ 24 w 63"/>
                <a:gd name="T59" fmla="*/ 51 h 57"/>
                <a:gd name="T60" fmla="*/ 22 w 63"/>
                <a:gd name="T61" fmla="*/ 45 h 57"/>
                <a:gd name="T62" fmla="*/ 12 w 63"/>
                <a:gd name="T63" fmla="*/ 45 h 57"/>
                <a:gd name="T64" fmla="*/ 2 w 63"/>
                <a:gd name="T65" fmla="*/ 47 h 57"/>
                <a:gd name="T66" fmla="*/ 0 w 63"/>
                <a:gd name="T67" fmla="*/ 41 h 57"/>
                <a:gd name="T68" fmla="*/ 0 w 63"/>
                <a:gd name="T69" fmla="*/ 37 h 57"/>
                <a:gd name="T70" fmla="*/ 9 w 63"/>
                <a:gd name="T71" fmla="*/ 30 h 57"/>
                <a:gd name="T72" fmla="*/ 20 w 63"/>
                <a:gd name="T73" fmla="*/ 20 h 57"/>
                <a:gd name="T74" fmla="*/ 30 w 63"/>
                <a:gd name="T75" fmla="*/ 10 h 57"/>
                <a:gd name="T76" fmla="*/ 36 w 63"/>
                <a:gd name="T7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57">
                  <a:moveTo>
                    <a:pt x="36" y="0"/>
                  </a:moveTo>
                  <a:lnTo>
                    <a:pt x="39" y="3"/>
                  </a:lnTo>
                  <a:lnTo>
                    <a:pt x="39" y="6"/>
                  </a:lnTo>
                  <a:lnTo>
                    <a:pt x="39" y="7"/>
                  </a:lnTo>
                  <a:lnTo>
                    <a:pt x="37" y="10"/>
                  </a:lnTo>
                  <a:lnTo>
                    <a:pt x="34" y="14"/>
                  </a:lnTo>
                  <a:lnTo>
                    <a:pt x="30" y="17"/>
                  </a:lnTo>
                  <a:lnTo>
                    <a:pt x="34" y="17"/>
                  </a:lnTo>
                  <a:lnTo>
                    <a:pt x="37" y="17"/>
                  </a:lnTo>
                  <a:lnTo>
                    <a:pt x="37" y="21"/>
                  </a:lnTo>
                  <a:lnTo>
                    <a:pt x="37" y="25"/>
                  </a:lnTo>
                  <a:lnTo>
                    <a:pt x="40" y="24"/>
                  </a:lnTo>
                  <a:lnTo>
                    <a:pt x="43" y="21"/>
                  </a:lnTo>
                  <a:lnTo>
                    <a:pt x="47" y="20"/>
                  </a:lnTo>
                  <a:lnTo>
                    <a:pt x="53" y="18"/>
                  </a:lnTo>
                  <a:lnTo>
                    <a:pt x="57" y="20"/>
                  </a:lnTo>
                  <a:lnTo>
                    <a:pt x="63" y="21"/>
                  </a:lnTo>
                  <a:lnTo>
                    <a:pt x="59" y="38"/>
                  </a:lnTo>
                  <a:lnTo>
                    <a:pt x="56" y="57"/>
                  </a:lnTo>
                  <a:lnTo>
                    <a:pt x="50" y="57"/>
                  </a:lnTo>
                  <a:lnTo>
                    <a:pt x="44" y="57"/>
                  </a:lnTo>
                  <a:lnTo>
                    <a:pt x="43" y="57"/>
                  </a:lnTo>
                  <a:lnTo>
                    <a:pt x="40" y="55"/>
                  </a:lnTo>
                  <a:lnTo>
                    <a:pt x="40" y="51"/>
                  </a:lnTo>
                  <a:lnTo>
                    <a:pt x="39" y="48"/>
                  </a:lnTo>
                  <a:lnTo>
                    <a:pt x="37" y="50"/>
                  </a:lnTo>
                  <a:lnTo>
                    <a:pt x="34" y="51"/>
                  </a:lnTo>
                  <a:lnTo>
                    <a:pt x="32" y="55"/>
                  </a:lnTo>
                  <a:lnTo>
                    <a:pt x="27" y="57"/>
                  </a:lnTo>
                  <a:lnTo>
                    <a:pt x="24" y="51"/>
                  </a:lnTo>
                  <a:lnTo>
                    <a:pt x="22" y="45"/>
                  </a:lnTo>
                  <a:lnTo>
                    <a:pt x="12" y="45"/>
                  </a:lnTo>
                  <a:lnTo>
                    <a:pt x="2" y="47"/>
                  </a:lnTo>
                  <a:lnTo>
                    <a:pt x="0" y="41"/>
                  </a:lnTo>
                  <a:lnTo>
                    <a:pt x="0" y="37"/>
                  </a:lnTo>
                  <a:lnTo>
                    <a:pt x="9" y="30"/>
                  </a:lnTo>
                  <a:lnTo>
                    <a:pt x="20" y="20"/>
                  </a:lnTo>
                  <a:lnTo>
                    <a:pt x="30" y="10"/>
                  </a:ln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8" name="Freeform 469"/>
            <p:cNvSpPr/>
            <p:nvPr/>
          </p:nvSpPr>
          <p:spPr bwMode="auto">
            <a:xfrm>
              <a:off x="2987" y="2684"/>
              <a:ext cx="106" cy="85"/>
            </a:xfrm>
            <a:custGeom>
              <a:avLst/>
              <a:gdLst>
                <a:gd name="T0" fmla="*/ 43 w 106"/>
                <a:gd name="T1" fmla="*/ 0 h 85"/>
                <a:gd name="T2" fmla="*/ 39 w 106"/>
                <a:gd name="T3" fmla="*/ 3 h 85"/>
                <a:gd name="T4" fmla="*/ 33 w 106"/>
                <a:gd name="T5" fmla="*/ 7 h 85"/>
                <a:gd name="T6" fmla="*/ 26 w 106"/>
                <a:gd name="T7" fmla="*/ 8 h 85"/>
                <a:gd name="T8" fmla="*/ 20 w 106"/>
                <a:gd name="T9" fmla="*/ 11 h 85"/>
                <a:gd name="T10" fmla="*/ 15 w 106"/>
                <a:gd name="T11" fmla="*/ 14 h 85"/>
                <a:gd name="T12" fmla="*/ 9 w 106"/>
                <a:gd name="T13" fmla="*/ 17 h 85"/>
                <a:gd name="T14" fmla="*/ 5 w 106"/>
                <a:gd name="T15" fmla="*/ 21 h 85"/>
                <a:gd name="T16" fmla="*/ 0 w 106"/>
                <a:gd name="T17" fmla="*/ 27 h 85"/>
                <a:gd name="T18" fmla="*/ 2 w 106"/>
                <a:gd name="T19" fmla="*/ 28 h 85"/>
                <a:gd name="T20" fmla="*/ 2 w 106"/>
                <a:gd name="T21" fmla="*/ 30 h 85"/>
                <a:gd name="T22" fmla="*/ 10 w 106"/>
                <a:gd name="T23" fmla="*/ 28 h 85"/>
                <a:gd name="T24" fmla="*/ 17 w 106"/>
                <a:gd name="T25" fmla="*/ 27 h 85"/>
                <a:gd name="T26" fmla="*/ 22 w 106"/>
                <a:gd name="T27" fmla="*/ 23 h 85"/>
                <a:gd name="T28" fmla="*/ 29 w 106"/>
                <a:gd name="T29" fmla="*/ 20 h 85"/>
                <a:gd name="T30" fmla="*/ 45 w 106"/>
                <a:gd name="T31" fmla="*/ 25 h 85"/>
                <a:gd name="T32" fmla="*/ 63 w 106"/>
                <a:gd name="T33" fmla="*/ 31 h 85"/>
                <a:gd name="T34" fmla="*/ 62 w 106"/>
                <a:gd name="T35" fmla="*/ 33 h 85"/>
                <a:gd name="T36" fmla="*/ 62 w 106"/>
                <a:gd name="T37" fmla="*/ 34 h 85"/>
                <a:gd name="T38" fmla="*/ 50 w 106"/>
                <a:gd name="T39" fmla="*/ 37 h 85"/>
                <a:gd name="T40" fmla="*/ 42 w 106"/>
                <a:gd name="T41" fmla="*/ 41 h 85"/>
                <a:gd name="T42" fmla="*/ 33 w 106"/>
                <a:gd name="T43" fmla="*/ 45 h 85"/>
                <a:gd name="T44" fmla="*/ 27 w 106"/>
                <a:gd name="T45" fmla="*/ 51 h 85"/>
                <a:gd name="T46" fmla="*/ 22 w 106"/>
                <a:gd name="T47" fmla="*/ 58 h 85"/>
                <a:gd name="T48" fmla="*/ 17 w 106"/>
                <a:gd name="T49" fmla="*/ 65 h 85"/>
                <a:gd name="T50" fmla="*/ 13 w 106"/>
                <a:gd name="T51" fmla="*/ 74 h 85"/>
                <a:gd name="T52" fmla="*/ 10 w 106"/>
                <a:gd name="T53" fmla="*/ 84 h 85"/>
                <a:gd name="T54" fmla="*/ 10 w 106"/>
                <a:gd name="T55" fmla="*/ 85 h 85"/>
                <a:gd name="T56" fmla="*/ 12 w 106"/>
                <a:gd name="T57" fmla="*/ 85 h 85"/>
                <a:gd name="T58" fmla="*/ 17 w 106"/>
                <a:gd name="T59" fmla="*/ 85 h 85"/>
                <a:gd name="T60" fmla="*/ 23 w 106"/>
                <a:gd name="T61" fmla="*/ 85 h 85"/>
                <a:gd name="T62" fmla="*/ 30 w 106"/>
                <a:gd name="T63" fmla="*/ 70 h 85"/>
                <a:gd name="T64" fmla="*/ 37 w 106"/>
                <a:gd name="T65" fmla="*/ 55 h 85"/>
                <a:gd name="T66" fmla="*/ 43 w 106"/>
                <a:gd name="T67" fmla="*/ 50 h 85"/>
                <a:gd name="T68" fmla="*/ 49 w 106"/>
                <a:gd name="T69" fmla="*/ 45 h 85"/>
                <a:gd name="T70" fmla="*/ 56 w 106"/>
                <a:gd name="T71" fmla="*/ 41 h 85"/>
                <a:gd name="T72" fmla="*/ 66 w 106"/>
                <a:gd name="T73" fmla="*/ 38 h 85"/>
                <a:gd name="T74" fmla="*/ 66 w 106"/>
                <a:gd name="T75" fmla="*/ 40 h 85"/>
                <a:gd name="T76" fmla="*/ 66 w 106"/>
                <a:gd name="T77" fmla="*/ 41 h 85"/>
                <a:gd name="T78" fmla="*/ 67 w 106"/>
                <a:gd name="T79" fmla="*/ 48 h 85"/>
                <a:gd name="T80" fmla="*/ 66 w 106"/>
                <a:gd name="T81" fmla="*/ 54 h 85"/>
                <a:gd name="T82" fmla="*/ 65 w 106"/>
                <a:gd name="T83" fmla="*/ 60 h 85"/>
                <a:gd name="T84" fmla="*/ 63 w 106"/>
                <a:gd name="T85" fmla="*/ 65 h 85"/>
                <a:gd name="T86" fmla="*/ 70 w 106"/>
                <a:gd name="T87" fmla="*/ 65 h 85"/>
                <a:gd name="T88" fmla="*/ 77 w 106"/>
                <a:gd name="T89" fmla="*/ 67 h 85"/>
                <a:gd name="T90" fmla="*/ 85 w 106"/>
                <a:gd name="T91" fmla="*/ 58 h 85"/>
                <a:gd name="T92" fmla="*/ 92 w 106"/>
                <a:gd name="T93" fmla="*/ 48 h 85"/>
                <a:gd name="T94" fmla="*/ 97 w 106"/>
                <a:gd name="T95" fmla="*/ 51 h 85"/>
                <a:gd name="T96" fmla="*/ 105 w 106"/>
                <a:gd name="T97" fmla="*/ 50 h 85"/>
                <a:gd name="T98" fmla="*/ 106 w 106"/>
                <a:gd name="T99" fmla="*/ 48 h 85"/>
                <a:gd name="T100" fmla="*/ 106 w 106"/>
                <a:gd name="T101" fmla="*/ 47 h 85"/>
                <a:gd name="T102" fmla="*/ 87 w 106"/>
                <a:gd name="T103" fmla="*/ 35 h 85"/>
                <a:gd name="T104" fmla="*/ 70 w 106"/>
                <a:gd name="T105" fmla="*/ 25 h 85"/>
                <a:gd name="T106" fmla="*/ 72 w 106"/>
                <a:gd name="T107" fmla="*/ 20 h 85"/>
                <a:gd name="T108" fmla="*/ 73 w 106"/>
                <a:gd name="T109" fmla="*/ 15 h 85"/>
                <a:gd name="T110" fmla="*/ 66 w 106"/>
                <a:gd name="T111" fmla="*/ 8 h 85"/>
                <a:gd name="T112" fmla="*/ 59 w 106"/>
                <a:gd name="T113" fmla="*/ 3 h 85"/>
                <a:gd name="T114" fmla="*/ 52 w 106"/>
                <a:gd name="T115" fmla="*/ 1 h 85"/>
                <a:gd name="T116" fmla="*/ 43 w 106"/>
                <a:gd name="T1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6" h="85">
                  <a:moveTo>
                    <a:pt x="43" y="0"/>
                  </a:moveTo>
                  <a:lnTo>
                    <a:pt x="39" y="3"/>
                  </a:lnTo>
                  <a:lnTo>
                    <a:pt x="33" y="7"/>
                  </a:lnTo>
                  <a:lnTo>
                    <a:pt x="26" y="8"/>
                  </a:lnTo>
                  <a:lnTo>
                    <a:pt x="20" y="11"/>
                  </a:lnTo>
                  <a:lnTo>
                    <a:pt x="15" y="14"/>
                  </a:lnTo>
                  <a:lnTo>
                    <a:pt x="9" y="17"/>
                  </a:lnTo>
                  <a:lnTo>
                    <a:pt x="5" y="21"/>
                  </a:lnTo>
                  <a:lnTo>
                    <a:pt x="0" y="27"/>
                  </a:lnTo>
                  <a:lnTo>
                    <a:pt x="2" y="28"/>
                  </a:lnTo>
                  <a:lnTo>
                    <a:pt x="2" y="30"/>
                  </a:lnTo>
                  <a:lnTo>
                    <a:pt x="10" y="28"/>
                  </a:lnTo>
                  <a:lnTo>
                    <a:pt x="17" y="27"/>
                  </a:lnTo>
                  <a:lnTo>
                    <a:pt x="22" y="23"/>
                  </a:lnTo>
                  <a:lnTo>
                    <a:pt x="29" y="20"/>
                  </a:lnTo>
                  <a:lnTo>
                    <a:pt x="45" y="25"/>
                  </a:lnTo>
                  <a:lnTo>
                    <a:pt x="63" y="31"/>
                  </a:lnTo>
                  <a:lnTo>
                    <a:pt x="62" y="33"/>
                  </a:lnTo>
                  <a:lnTo>
                    <a:pt x="62" y="34"/>
                  </a:lnTo>
                  <a:lnTo>
                    <a:pt x="50" y="37"/>
                  </a:lnTo>
                  <a:lnTo>
                    <a:pt x="42" y="41"/>
                  </a:lnTo>
                  <a:lnTo>
                    <a:pt x="33" y="45"/>
                  </a:lnTo>
                  <a:lnTo>
                    <a:pt x="27" y="51"/>
                  </a:lnTo>
                  <a:lnTo>
                    <a:pt x="22" y="58"/>
                  </a:lnTo>
                  <a:lnTo>
                    <a:pt x="17" y="65"/>
                  </a:lnTo>
                  <a:lnTo>
                    <a:pt x="13" y="74"/>
                  </a:lnTo>
                  <a:lnTo>
                    <a:pt x="10" y="84"/>
                  </a:lnTo>
                  <a:lnTo>
                    <a:pt x="10" y="85"/>
                  </a:lnTo>
                  <a:lnTo>
                    <a:pt x="12" y="85"/>
                  </a:lnTo>
                  <a:lnTo>
                    <a:pt x="17" y="85"/>
                  </a:lnTo>
                  <a:lnTo>
                    <a:pt x="23" y="85"/>
                  </a:lnTo>
                  <a:lnTo>
                    <a:pt x="30" y="70"/>
                  </a:lnTo>
                  <a:lnTo>
                    <a:pt x="37" y="55"/>
                  </a:lnTo>
                  <a:lnTo>
                    <a:pt x="43" y="50"/>
                  </a:lnTo>
                  <a:lnTo>
                    <a:pt x="49" y="45"/>
                  </a:lnTo>
                  <a:lnTo>
                    <a:pt x="56" y="41"/>
                  </a:lnTo>
                  <a:lnTo>
                    <a:pt x="66" y="38"/>
                  </a:lnTo>
                  <a:lnTo>
                    <a:pt x="66" y="40"/>
                  </a:lnTo>
                  <a:lnTo>
                    <a:pt x="66" y="41"/>
                  </a:lnTo>
                  <a:lnTo>
                    <a:pt x="67" y="48"/>
                  </a:lnTo>
                  <a:lnTo>
                    <a:pt x="66" y="54"/>
                  </a:lnTo>
                  <a:lnTo>
                    <a:pt x="65" y="60"/>
                  </a:lnTo>
                  <a:lnTo>
                    <a:pt x="63" y="65"/>
                  </a:lnTo>
                  <a:lnTo>
                    <a:pt x="70" y="65"/>
                  </a:lnTo>
                  <a:lnTo>
                    <a:pt x="77" y="67"/>
                  </a:lnTo>
                  <a:lnTo>
                    <a:pt x="85" y="58"/>
                  </a:lnTo>
                  <a:lnTo>
                    <a:pt x="92" y="48"/>
                  </a:lnTo>
                  <a:lnTo>
                    <a:pt x="97" y="51"/>
                  </a:lnTo>
                  <a:lnTo>
                    <a:pt x="105" y="50"/>
                  </a:lnTo>
                  <a:lnTo>
                    <a:pt x="106" y="48"/>
                  </a:lnTo>
                  <a:lnTo>
                    <a:pt x="106" y="47"/>
                  </a:lnTo>
                  <a:lnTo>
                    <a:pt x="87" y="35"/>
                  </a:lnTo>
                  <a:lnTo>
                    <a:pt x="70" y="25"/>
                  </a:lnTo>
                  <a:lnTo>
                    <a:pt x="72" y="20"/>
                  </a:lnTo>
                  <a:lnTo>
                    <a:pt x="73" y="15"/>
                  </a:lnTo>
                  <a:lnTo>
                    <a:pt x="66" y="8"/>
                  </a:lnTo>
                  <a:lnTo>
                    <a:pt x="59" y="3"/>
                  </a:lnTo>
                  <a:lnTo>
                    <a:pt x="52" y="1"/>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39" name="Freeform 470"/>
            <p:cNvSpPr/>
            <p:nvPr/>
          </p:nvSpPr>
          <p:spPr bwMode="auto">
            <a:xfrm>
              <a:off x="4170" y="2701"/>
              <a:ext cx="157" cy="90"/>
            </a:xfrm>
            <a:custGeom>
              <a:avLst/>
              <a:gdLst>
                <a:gd name="T0" fmla="*/ 51 w 157"/>
                <a:gd name="T1" fmla="*/ 20 h 90"/>
                <a:gd name="T2" fmla="*/ 39 w 157"/>
                <a:gd name="T3" fmla="*/ 14 h 90"/>
                <a:gd name="T4" fmla="*/ 29 w 157"/>
                <a:gd name="T5" fmla="*/ 14 h 90"/>
                <a:gd name="T6" fmla="*/ 22 w 157"/>
                <a:gd name="T7" fmla="*/ 23 h 90"/>
                <a:gd name="T8" fmla="*/ 17 w 157"/>
                <a:gd name="T9" fmla="*/ 31 h 90"/>
                <a:gd name="T10" fmla="*/ 11 w 157"/>
                <a:gd name="T11" fmla="*/ 46 h 90"/>
                <a:gd name="T12" fmla="*/ 11 w 157"/>
                <a:gd name="T13" fmla="*/ 70 h 90"/>
                <a:gd name="T14" fmla="*/ 5 w 157"/>
                <a:gd name="T15" fmla="*/ 87 h 90"/>
                <a:gd name="T16" fmla="*/ 9 w 157"/>
                <a:gd name="T17" fmla="*/ 88 h 90"/>
                <a:gd name="T18" fmla="*/ 29 w 157"/>
                <a:gd name="T19" fmla="*/ 84 h 90"/>
                <a:gd name="T20" fmla="*/ 57 w 157"/>
                <a:gd name="T21" fmla="*/ 74 h 90"/>
                <a:gd name="T22" fmla="*/ 75 w 157"/>
                <a:gd name="T23" fmla="*/ 67 h 90"/>
                <a:gd name="T24" fmla="*/ 82 w 157"/>
                <a:gd name="T25" fmla="*/ 67 h 90"/>
                <a:gd name="T26" fmla="*/ 91 w 157"/>
                <a:gd name="T27" fmla="*/ 70 h 90"/>
                <a:gd name="T28" fmla="*/ 99 w 157"/>
                <a:gd name="T29" fmla="*/ 78 h 90"/>
                <a:gd name="T30" fmla="*/ 118 w 157"/>
                <a:gd name="T31" fmla="*/ 81 h 90"/>
                <a:gd name="T32" fmla="*/ 144 w 157"/>
                <a:gd name="T33" fmla="*/ 78 h 90"/>
                <a:gd name="T34" fmla="*/ 157 w 157"/>
                <a:gd name="T35" fmla="*/ 76 h 90"/>
                <a:gd name="T36" fmla="*/ 149 w 157"/>
                <a:gd name="T37" fmla="*/ 70 h 90"/>
                <a:gd name="T38" fmla="*/ 142 w 157"/>
                <a:gd name="T39" fmla="*/ 61 h 90"/>
                <a:gd name="T40" fmla="*/ 135 w 157"/>
                <a:gd name="T41" fmla="*/ 53 h 90"/>
                <a:gd name="T42" fmla="*/ 119 w 157"/>
                <a:gd name="T43" fmla="*/ 47 h 90"/>
                <a:gd name="T44" fmla="*/ 107 w 157"/>
                <a:gd name="T45" fmla="*/ 38 h 90"/>
                <a:gd name="T46" fmla="*/ 101 w 157"/>
                <a:gd name="T47" fmla="*/ 31 h 90"/>
                <a:gd name="T48" fmla="*/ 101 w 157"/>
                <a:gd name="T49" fmla="*/ 26 h 90"/>
                <a:gd name="T50" fmla="*/ 105 w 157"/>
                <a:gd name="T51" fmla="*/ 21 h 90"/>
                <a:gd name="T52" fmla="*/ 109 w 157"/>
                <a:gd name="T53" fmla="*/ 20 h 90"/>
                <a:gd name="T54" fmla="*/ 107 w 157"/>
                <a:gd name="T55" fmla="*/ 17 h 90"/>
                <a:gd name="T56" fmla="*/ 111 w 157"/>
                <a:gd name="T57" fmla="*/ 13 h 90"/>
                <a:gd name="T58" fmla="*/ 117 w 157"/>
                <a:gd name="T59" fmla="*/ 4 h 90"/>
                <a:gd name="T60" fmla="*/ 111 w 157"/>
                <a:gd name="T61" fmla="*/ 1 h 90"/>
                <a:gd name="T62" fmla="*/ 101 w 157"/>
                <a:gd name="T63" fmla="*/ 6 h 90"/>
                <a:gd name="T64" fmla="*/ 84 w 157"/>
                <a:gd name="T65" fmla="*/ 14 h 90"/>
                <a:gd name="T66" fmla="*/ 75 w 157"/>
                <a:gd name="T67" fmla="*/ 18 h 90"/>
                <a:gd name="T68" fmla="*/ 79 w 157"/>
                <a:gd name="T69" fmla="*/ 21 h 90"/>
                <a:gd name="T70" fmla="*/ 82 w 157"/>
                <a:gd name="T71" fmla="*/ 24 h 90"/>
                <a:gd name="T72" fmla="*/ 82 w 157"/>
                <a:gd name="T73" fmla="*/ 31 h 90"/>
                <a:gd name="T74" fmla="*/ 75 w 157"/>
                <a:gd name="T75" fmla="*/ 36 h 90"/>
                <a:gd name="T76" fmla="*/ 67 w 157"/>
                <a:gd name="T77" fmla="*/ 40 h 90"/>
                <a:gd name="T78" fmla="*/ 58 w 157"/>
                <a:gd name="T79" fmla="*/ 3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90">
                  <a:moveTo>
                    <a:pt x="58" y="23"/>
                  </a:moveTo>
                  <a:lnTo>
                    <a:pt x="51" y="20"/>
                  </a:lnTo>
                  <a:lnTo>
                    <a:pt x="42" y="16"/>
                  </a:lnTo>
                  <a:lnTo>
                    <a:pt x="39" y="14"/>
                  </a:lnTo>
                  <a:lnTo>
                    <a:pt x="35" y="13"/>
                  </a:lnTo>
                  <a:lnTo>
                    <a:pt x="29" y="14"/>
                  </a:lnTo>
                  <a:lnTo>
                    <a:pt x="24" y="16"/>
                  </a:lnTo>
                  <a:lnTo>
                    <a:pt x="22" y="23"/>
                  </a:lnTo>
                  <a:lnTo>
                    <a:pt x="21" y="28"/>
                  </a:lnTo>
                  <a:lnTo>
                    <a:pt x="17" y="31"/>
                  </a:lnTo>
                  <a:lnTo>
                    <a:pt x="11" y="33"/>
                  </a:lnTo>
                  <a:lnTo>
                    <a:pt x="11" y="46"/>
                  </a:lnTo>
                  <a:lnTo>
                    <a:pt x="11" y="57"/>
                  </a:lnTo>
                  <a:lnTo>
                    <a:pt x="11" y="70"/>
                  </a:lnTo>
                  <a:lnTo>
                    <a:pt x="11" y="84"/>
                  </a:lnTo>
                  <a:lnTo>
                    <a:pt x="5" y="87"/>
                  </a:lnTo>
                  <a:lnTo>
                    <a:pt x="0" y="90"/>
                  </a:lnTo>
                  <a:lnTo>
                    <a:pt x="9" y="88"/>
                  </a:lnTo>
                  <a:lnTo>
                    <a:pt x="19" y="87"/>
                  </a:lnTo>
                  <a:lnTo>
                    <a:pt x="29" y="84"/>
                  </a:lnTo>
                  <a:lnTo>
                    <a:pt x="38" y="81"/>
                  </a:lnTo>
                  <a:lnTo>
                    <a:pt x="57" y="74"/>
                  </a:lnTo>
                  <a:lnTo>
                    <a:pt x="74" y="67"/>
                  </a:lnTo>
                  <a:lnTo>
                    <a:pt x="75" y="67"/>
                  </a:lnTo>
                  <a:lnTo>
                    <a:pt x="77" y="67"/>
                  </a:lnTo>
                  <a:lnTo>
                    <a:pt x="82" y="67"/>
                  </a:lnTo>
                  <a:lnTo>
                    <a:pt x="87" y="68"/>
                  </a:lnTo>
                  <a:lnTo>
                    <a:pt x="91" y="70"/>
                  </a:lnTo>
                  <a:lnTo>
                    <a:pt x="94" y="73"/>
                  </a:lnTo>
                  <a:lnTo>
                    <a:pt x="99" y="78"/>
                  </a:lnTo>
                  <a:lnTo>
                    <a:pt x="107" y="81"/>
                  </a:lnTo>
                  <a:lnTo>
                    <a:pt x="118" y="81"/>
                  </a:lnTo>
                  <a:lnTo>
                    <a:pt x="131" y="80"/>
                  </a:lnTo>
                  <a:lnTo>
                    <a:pt x="144" y="78"/>
                  </a:lnTo>
                  <a:lnTo>
                    <a:pt x="157" y="77"/>
                  </a:lnTo>
                  <a:lnTo>
                    <a:pt x="157" y="76"/>
                  </a:lnTo>
                  <a:lnTo>
                    <a:pt x="157" y="73"/>
                  </a:lnTo>
                  <a:lnTo>
                    <a:pt x="149" y="70"/>
                  </a:lnTo>
                  <a:lnTo>
                    <a:pt x="145" y="67"/>
                  </a:lnTo>
                  <a:lnTo>
                    <a:pt x="142" y="61"/>
                  </a:lnTo>
                  <a:lnTo>
                    <a:pt x="141" y="54"/>
                  </a:lnTo>
                  <a:lnTo>
                    <a:pt x="135" y="53"/>
                  </a:lnTo>
                  <a:lnTo>
                    <a:pt x="128" y="50"/>
                  </a:lnTo>
                  <a:lnTo>
                    <a:pt x="119" y="47"/>
                  </a:lnTo>
                  <a:lnTo>
                    <a:pt x="112" y="43"/>
                  </a:lnTo>
                  <a:lnTo>
                    <a:pt x="107" y="38"/>
                  </a:lnTo>
                  <a:lnTo>
                    <a:pt x="102" y="34"/>
                  </a:lnTo>
                  <a:lnTo>
                    <a:pt x="101" y="31"/>
                  </a:lnTo>
                  <a:lnTo>
                    <a:pt x="101" y="28"/>
                  </a:lnTo>
                  <a:lnTo>
                    <a:pt x="101" y="26"/>
                  </a:lnTo>
                  <a:lnTo>
                    <a:pt x="102" y="23"/>
                  </a:lnTo>
                  <a:lnTo>
                    <a:pt x="105" y="21"/>
                  </a:lnTo>
                  <a:lnTo>
                    <a:pt x="109" y="20"/>
                  </a:lnTo>
                  <a:lnTo>
                    <a:pt x="109" y="20"/>
                  </a:lnTo>
                  <a:lnTo>
                    <a:pt x="109" y="18"/>
                  </a:lnTo>
                  <a:lnTo>
                    <a:pt x="107" y="17"/>
                  </a:lnTo>
                  <a:lnTo>
                    <a:pt x="104" y="16"/>
                  </a:lnTo>
                  <a:lnTo>
                    <a:pt x="111" y="13"/>
                  </a:lnTo>
                  <a:lnTo>
                    <a:pt x="118" y="7"/>
                  </a:lnTo>
                  <a:lnTo>
                    <a:pt x="117" y="4"/>
                  </a:lnTo>
                  <a:lnTo>
                    <a:pt x="115" y="3"/>
                  </a:lnTo>
                  <a:lnTo>
                    <a:pt x="111" y="1"/>
                  </a:lnTo>
                  <a:lnTo>
                    <a:pt x="108" y="0"/>
                  </a:lnTo>
                  <a:lnTo>
                    <a:pt x="101" y="6"/>
                  </a:lnTo>
                  <a:lnTo>
                    <a:pt x="92" y="10"/>
                  </a:lnTo>
                  <a:lnTo>
                    <a:pt x="84" y="14"/>
                  </a:lnTo>
                  <a:lnTo>
                    <a:pt x="74" y="17"/>
                  </a:lnTo>
                  <a:lnTo>
                    <a:pt x="75" y="18"/>
                  </a:lnTo>
                  <a:lnTo>
                    <a:pt x="75" y="20"/>
                  </a:lnTo>
                  <a:lnTo>
                    <a:pt x="79" y="21"/>
                  </a:lnTo>
                  <a:lnTo>
                    <a:pt x="81" y="23"/>
                  </a:lnTo>
                  <a:lnTo>
                    <a:pt x="82" y="24"/>
                  </a:lnTo>
                  <a:lnTo>
                    <a:pt x="84" y="28"/>
                  </a:lnTo>
                  <a:lnTo>
                    <a:pt x="82" y="31"/>
                  </a:lnTo>
                  <a:lnTo>
                    <a:pt x="81" y="33"/>
                  </a:lnTo>
                  <a:lnTo>
                    <a:pt x="75" y="36"/>
                  </a:lnTo>
                  <a:lnTo>
                    <a:pt x="71" y="38"/>
                  </a:lnTo>
                  <a:lnTo>
                    <a:pt x="67" y="40"/>
                  </a:lnTo>
                  <a:lnTo>
                    <a:pt x="59" y="40"/>
                  </a:lnTo>
                  <a:lnTo>
                    <a:pt x="58" y="31"/>
                  </a:lnTo>
                  <a:lnTo>
                    <a:pt x="58"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0" name="Freeform 471"/>
            <p:cNvSpPr/>
            <p:nvPr/>
          </p:nvSpPr>
          <p:spPr bwMode="auto">
            <a:xfrm>
              <a:off x="4365" y="2705"/>
              <a:ext cx="97" cy="132"/>
            </a:xfrm>
            <a:custGeom>
              <a:avLst/>
              <a:gdLst>
                <a:gd name="T0" fmla="*/ 43 w 97"/>
                <a:gd name="T1" fmla="*/ 24 h 132"/>
                <a:gd name="T2" fmla="*/ 53 w 97"/>
                <a:gd name="T3" fmla="*/ 24 h 132"/>
                <a:gd name="T4" fmla="*/ 61 w 97"/>
                <a:gd name="T5" fmla="*/ 23 h 132"/>
                <a:gd name="T6" fmla="*/ 61 w 97"/>
                <a:gd name="T7" fmla="*/ 14 h 132"/>
                <a:gd name="T8" fmla="*/ 60 w 97"/>
                <a:gd name="T9" fmla="*/ 4 h 132"/>
                <a:gd name="T10" fmla="*/ 56 w 97"/>
                <a:gd name="T11" fmla="*/ 2 h 132"/>
                <a:gd name="T12" fmla="*/ 52 w 97"/>
                <a:gd name="T13" fmla="*/ 0 h 132"/>
                <a:gd name="T14" fmla="*/ 37 w 97"/>
                <a:gd name="T15" fmla="*/ 6 h 132"/>
                <a:gd name="T16" fmla="*/ 23 w 97"/>
                <a:gd name="T17" fmla="*/ 12 h 132"/>
                <a:gd name="T18" fmla="*/ 17 w 97"/>
                <a:gd name="T19" fmla="*/ 14 h 132"/>
                <a:gd name="T20" fmla="*/ 12 w 97"/>
                <a:gd name="T21" fmla="*/ 17 h 132"/>
                <a:gd name="T22" fmla="*/ 6 w 97"/>
                <a:gd name="T23" fmla="*/ 22 h 132"/>
                <a:gd name="T24" fmla="*/ 0 w 97"/>
                <a:gd name="T25" fmla="*/ 27 h 132"/>
                <a:gd name="T26" fmla="*/ 2 w 97"/>
                <a:gd name="T27" fmla="*/ 33 h 132"/>
                <a:gd name="T28" fmla="*/ 3 w 97"/>
                <a:gd name="T29" fmla="*/ 36 h 132"/>
                <a:gd name="T30" fmla="*/ 6 w 97"/>
                <a:gd name="T31" fmla="*/ 37 h 132"/>
                <a:gd name="T32" fmla="*/ 7 w 97"/>
                <a:gd name="T33" fmla="*/ 40 h 132"/>
                <a:gd name="T34" fmla="*/ 13 w 97"/>
                <a:gd name="T35" fmla="*/ 43 h 132"/>
                <a:gd name="T36" fmla="*/ 19 w 97"/>
                <a:gd name="T37" fmla="*/ 47 h 132"/>
                <a:gd name="T38" fmla="*/ 24 w 97"/>
                <a:gd name="T39" fmla="*/ 59 h 132"/>
                <a:gd name="T40" fmla="*/ 27 w 97"/>
                <a:gd name="T41" fmla="*/ 67 h 132"/>
                <a:gd name="T42" fmla="*/ 30 w 97"/>
                <a:gd name="T43" fmla="*/ 72 h 132"/>
                <a:gd name="T44" fmla="*/ 34 w 97"/>
                <a:gd name="T45" fmla="*/ 76 h 132"/>
                <a:gd name="T46" fmla="*/ 42 w 97"/>
                <a:gd name="T47" fmla="*/ 79 h 132"/>
                <a:gd name="T48" fmla="*/ 52 w 97"/>
                <a:gd name="T49" fmla="*/ 82 h 132"/>
                <a:gd name="T50" fmla="*/ 49 w 97"/>
                <a:gd name="T51" fmla="*/ 87 h 132"/>
                <a:gd name="T52" fmla="*/ 44 w 97"/>
                <a:gd name="T53" fmla="*/ 90 h 132"/>
                <a:gd name="T54" fmla="*/ 39 w 97"/>
                <a:gd name="T55" fmla="*/ 93 h 132"/>
                <a:gd name="T56" fmla="*/ 33 w 97"/>
                <a:gd name="T57" fmla="*/ 96 h 132"/>
                <a:gd name="T58" fmla="*/ 33 w 97"/>
                <a:gd name="T59" fmla="*/ 100 h 132"/>
                <a:gd name="T60" fmla="*/ 33 w 97"/>
                <a:gd name="T61" fmla="*/ 104 h 132"/>
                <a:gd name="T62" fmla="*/ 39 w 97"/>
                <a:gd name="T63" fmla="*/ 112 h 132"/>
                <a:gd name="T64" fmla="*/ 43 w 97"/>
                <a:gd name="T65" fmla="*/ 117 h 132"/>
                <a:gd name="T66" fmla="*/ 49 w 97"/>
                <a:gd name="T67" fmla="*/ 122 h 132"/>
                <a:gd name="T68" fmla="*/ 54 w 97"/>
                <a:gd name="T69" fmla="*/ 126 h 132"/>
                <a:gd name="T70" fmla="*/ 61 w 97"/>
                <a:gd name="T71" fmla="*/ 129 h 132"/>
                <a:gd name="T72" fmla="*/ 70 w 97"/>
                <a:gd name="T73" fmla="*/ 132 h 132"/>
                <a:gd name="T74" fmla="*/ 80 w 97"/>
                <a:gd name="T75" fmla="*/ 132 h 132"/>
                <a:gd name="T76" fmla="*/ 93 w 97"/>
                <a:gd name="T77" fmla="*/ 132 h 132"/>
                <a:gd name="T78" fmla="*/ 96 w 97"/>
                <a:gd name="T79" fmla="*/ 129 h 132"/>
                <a:gd name="T80" fmla="*/ 97 w 97"/>
                <a:gd name="T81" fmla="*/ 126 h 132"/>
                <a:gd name="T82" fmla="*/ 96 w 97"/>
                <a:gd name="T83" fmla="*/ 124 h 132"/>
                <a:gd name="T84" fmla="*/ 94 w 97"/>
                <a:gd name="T85" fmla="*/ 122 h 132"/>
                <a:gd name="T86" fmla="*/ 90 w 97"/>
                <a:gd name="T87" fmla="*/ 120 h 132"/>
                <a:gd name="T88" fmla="*/ 84 w 97"/>
                <a:gd name="T89" fmla="*/ 119 h 132"/>
                <a:gd name="T90" fmla="*/ 83 w 97"/>
                <a:gd name="T91" fmla="*/ 104 h 132"/>
                <a:gd name="T92" fmla="*/ 80 w 97"/>
                <a:gd name="T93" fmla="*/ 90 h 132"/>
                <a:gd name="T94" fmla="*/ 76 w 97"/>
                <a:gd name="T95" fmla="*/ 80 h 132"/>
                <a:gd name="T96" fmla="*/ 70 w 97"/>
                <a:gd name="T97" fmla="*/ 70 h 132"/>
                <a:gd name="T98" fmla="*/ 57 w 97"/>
                <a:gd name="T99" fmla="*/ 53 h 132"/>
                <a:gd name="T100" fmla="*/ 43 w 97"/>
                <a:gd name="T101" fmla="*/ 36 h 132"/>
                <a:gd name="T102" fmla="*/ 43 w 97"/>
                <a:gd name="T103" fmla="*/ 30 h 132"/>
                <a:gd name="T104" fmla="*/ 43 w 97"/>
                <a:gd name="T105" fmla="*/ 2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132">
                  <a:moveTo>
                    <a:pt x="43" y="24"/>
                  </a:moveTo>
                  <a:lnTo>
                    <a:pt x="53" y="24"/>
                  </a:lnTo>
                  <a:lnTo>
                    <a:pt x="61" y="23"/>
                  </a:lnTo>
                  <a:lnTo>
                    <a:pt x="61" y="14"/>
                  </a:lnTo>
                  <a:lnTo>
                    <a:pt x="60" y="4"/>
                  </a:lnTo>
                  <a:lnTo>
                    <a:pt x="56" y="2"/>
                  </a:lnTo>
                  <a:lnTo>
                    <a:pt x="52" y="0"/>
                  </a:lnTo>
                  <a:lnTo>
                    <a:pt x="37" y="6"/>
                  </a:lnTo>
                  <a:lnTo>
                    <a:pt x="23" y="12"/>
                  </a:lnTo>
                  <a:lnTo>
                    <a:pt x="17" y="14"/>
                  </a:lnTo>
                  <a:lnTo>
                    <a:pt x="12" y="17"/>
                  </a:lnTo>
                  <a:lnTo>
                    <a:pt x="6" y="22"/>
                  </a:lnTo>
                  <a:lnTo>
                    <a:pt x="0" y="27"/>
                  </a:lnTo>
                  <a:lnTo>
                    <a:pt x="2" y="33"/>
                  </a:lnTo>
                  <a:lnTo>
                    <a:pt x="3" y="36"/>
                  </a:lnTo>
                  <a:lnTo>
                    <a:pt x="6" y="37"/>
                  </a:lnTo>
                  <a:lnTo>
                    <a:pt x="7" y="40"/>
                  </a:lnTo>
                  <a:lnTo>
                    <a:pt x="13" y="43"/>
                  </a:lnTo>
                  <a:lnTo>
                    <a:pt x="19" y="47"/>
                  </a:lnTo>
                  <a:lnTo>
                    <a:pt x="24" y="59"/>
                  </a:lnTo>
                  <a:lnTo>
                    <a:pt x="27" y="67"/>
                  </a:lnTo>
                  <a:lnTo>
                    <a:pt x="30" y="72"/>
                  </a:lnTo>
                  <a:lnTo>
                    <a:pt x="34" y="76"/>
                  </a:lnTo>
                  <a:lnTo>
                    <a:pt x="42" y="79"/>
                  </a:lnTo>
                  <a:lnTo>
                    <a:pt x="52" y="82"/>
                  </a:lnTo>
                  <a:lnTo>
                    <a:pt x="49" y="87"/>
                  </a:lnTo>
                  <a:lnTo>
                    <a:pt x="44" y="90"/>
                  </a:lnTo>
                  <a:lnTo>
                    <a:pt x="39" y="93"/>
                  </a:lnTo>
                  <a:lnTo>
                    <a:pt x="33" y="96"/>
                  </a:lnTo>
                  <a:lnTo>
                    <a:pt x="33" y="100"/>
                  </a:lnTo>
                  <a:lnTo>
                    <a:pt x="33" y="104"/>
                  </a:lnTo>
                  <a:lnTo>
                    <a:pt x="39" y="112"/>
                  </a:lnTo>
                  <a:lnTo>
                    <a:pt x="43" y="117"/>
                  </a:lnTo>
                  <a:lnTo>
                    <a:pt x="49" y="122"/>
                  </a:lnTo>
                  <a:lnTo>
                    <a:pt x="54" y="126"/>
                  </a:lnTo>
                  <a:lnTo>
                    <a:pt x="61" y="129"/>
                  </a:lnTo>
                  <a:lnTo>
                    <a:pt x="70" y="132"/>
                  </a:lnTo>
                  <a:lnTo>
                    <a:pt x="80" y="132"/>
                  </a:lnTo>
                  <a:lnTo>
                    <a:pt x="93" y="132"/>
                  </a:lnTo>
                  <a:lnTo>
                    <a:pt x="96" y="129"/>
                  </a:lnTo>
                  <a:lnTo>
                    <a:pt x="97" y="126"/>
                  </a:lnTo>
                  <a:lnTo>
                    <a:pt x="96" y="124"/>
                  </a:lnTo>
                  <a:lnTo>
                    <a:pt x="94" y="122"/>
                  </a:lnTo>
                  <a:lnTo>
                    <a:pt x="90" y="120"/>
                  </a:lnTo>
                  <a:lnTo>
                    <a:pt x="84" y="119"/>
                  </a:lnTo>
                  <a:lnTo>
                    <a:pt x="83" y="104"/>
                  </a:lnTo>
                  <a:lnTo>
                    <a:pt x="80" y="90"/>
                  </a:lnTo>
                  <a:lnTo>
                    <a:pt x="76" y="80"/>
                  </a:lnTo>
                  <a:lnTo>
                    <a:pt x="70" y="70"/>
                  </a:lnTo>
                  <a:lnTo>
                    <a:pt x="57" y="53"/>
                  </a:lnTo>
                  <a:lnTo>
                    <a:pt x="43" y="36"/>
                  </a:lnTo>
                  <a:lnTo>
                    <a:pt x="43" y="30"/>
                  </a:ln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1" name="Freeform 472"/>
            <p:cNvSpPr/>
            <p:nvPr/>
          </p:nvSpPr>
          <p:spPr bwMode="auto">
            <a:xfrm>
              <a:off x="3834" y="2725"/>
              <a:ext cx="443" cy="191"/>
            </a:xfrm>
            <a:custGeom>
              <a:avLst/>
              <a:gdLst>
                <a:gd name="T0" fmla="*/ 97 w 443"/>
                <a:gd name="T1" fmla="*/ 37 h 191"/>
                <a:gd name="T2" fmla="*/ 66 w 443"/>
                <a:gd name="T3" fmla="*/ 60 h 191"/>
                <a:gd name="T4" fmla="*/ 56 w 443"/>
                <a:gd name="T5" fmla="*/ 79 h 191"/>
                <a:gd name="T6" fmla="*/ 44 w 443"/>
                <a:gd name="T7" fmla="*/ 100 h 191"/>
                <a:gd name="T8" fmla="*/ 23 w 443"/>
                <a:gd name="T9" fmla="*/ 112 h 191"/>
                <a:gd name="T10" fmla="*/ 1 w 443"/>
                <a:gd name="T11" fmla="*/ 122 h 191"/>
                <a:gd name="T12" fmla="*/ 1 w 443"/>
                <a:gd name="T13" fmla="*/ 130 h 191"/>
                <a:gd name="T14" fmla="*/ 34 w 443"/>
                <a:gd name="T15" fmla="*/ 126 h 191"/>
                <a:gd name="T16" fmla="*/ 70 w 443"/>
                <a:gd name="T17" fmla="*/ 113 h 191"/>
                <a:gd name="T18" fmla="*/ 108 w 443"/>
                <a:gd name="T19" fmla="*/ 113 h 191"/>
                <a:gd name="T20" fmla="*/ 140 w 443"/>
                <a:gd name="T21" fmla="*/ 106 h 191"/>
                <a:gd name="T22" fmla="*/ 157 w 443"/>
                <a:gd name="T23" fmla="*/ 104 h 191"/>
                <a:gd name="T24" fmla="*/ 167 w 443"/>
                <a:gd name="T25" fmla="*/ 107 h 191"/>
                <a:gd name="T26" fmla="*/ 177 w 443"/>
                <a:gd name="T27" fmla="*/ 147 h 191"/>
                <a:gd name="T28" fmla="*/ 206 w 443"/>
                <a:gd name="T29" fmla="*/ 164 h 191"/>
                <a:gd name="T30" fmla="*/ 231 w 443"/>
                <a:gd name="T31" fmla="*/ 182 h 191"/>
                <a:gd name="T32" fmla="*/ 264 w 443"/>
                <a:gd name="T33" fmla="*/ 191 h 191"/>
                <a:gd name="T34" fmla="*/ 278 w 443"/>
                <a:gd name="T35" fmla="*/ 163 h 191"/>
                <a:gd name="T36" fmla="*/ 291 w 443"/>
                <a:gd name="T37" fmla="*/ 162 h 191"/>
                <a:gd name="T38" fmla="*/ 324 w 443"/>
                <a:gd name="T39" fmla="*/ 173 h 191"/>
                <a:gd name="T40" fmla="*/ 371 w 443"/>
                <a:gd name="T41" fmla="*/ 187 h 191"/>
                <a:gd name="T42" fmla="*/ 398 w 443"/>
                <a:gd name="T43" fmla="*/ 177 h 191"/>
                <a:gd name="T44" fmla="*/ 417 w 443"/>
                <a:gd name="T45" fmla="*/ 180 h 191"/>
                <a:gd name="T46" fmla="*/ 435 w 443"/>
                <a:gd name="T47" fmla="*/ 184 h 191"/>
                <a:gd name="T48" fmla="*/ 431 w 443"/>
                <a:gd name="T49" fmla="*/ 163 h 191"/>
                <a:gd name="T50" fmla="*/ 437 w 443"/>
                <a:gd name="T51" fmla="*/ 127 h 191"/>
                <a:gd name="T52" fmla="*/ 438 w 443"/>
                <a:gd name="T53" fmla="*/ 109 h 191"/>
                <a:gd name="T54" fmla="*/ 393 w 443"/>
                <a:gd name="T55" fmla="*/ 117 h 191"/>
                <a:gd name="T56" fmla="*/ 373 w 443"/>
                <a:gd name="T57" fmla="*/ 116 h 191"/>
                <a:gd name="T58" fmla="*/ 357 w 443"/>
                <a:gd name="T59" fmla="*/ 112 h 191"/>
                <a:gd name="T60" fmla="*/ 344 w 443"/>
                <a:gd name="T61" fmla="*/ 99 h 191"/>
                <a:gd name="T62" fmla="*/ 310 w 443"/>
                <a:gd name="T63" fmla="*/ 60 h 191"/>
                <a:gd name="T64" fmla="*/ 290 w 443"/>
                <a:gd name="T65" fmla="*/ 64 h 191"/>
                <a:gd name="T66" fmla="*/ 293 w 443"/>
                <a:gd name="T67" fmla="*/ 77 h 191"/>
                <a:gd name="T68" fmla="*/ 304 w 443"/>
                <a:gd name="T69" fmla="*/ 100 h 191"/>
                <a:gd name="T70" fmla="*/ 288 w 443"/>
                <a:gd name="T71" fmla="*/ 107 h 191"/>
                <a:gd name="T72" fmla="*/ 258 w 443"/>
                <a:gd name="T73" fmla="*/ 72 h 191"/>
                <a:gd name="T74" fmla="*/ 243 w 443"/>
                <a:gd name="T75" fmla="*/ 39 h 191"/>
                <a:gd name="T76" fmla="*/ 200 w 443"/>
                <a:gd name="T77" fmla="*/ 0 h 191"/>
                <a:gd name="T78" fmla="*/ 188 w 443"/>
                <a:gd name="T79" fmla="*/ 4 h 191"/>
                <a:gd name="T80" fmla="*/ 187 w 443"/>
                <a:gd name="T81" fmla="*/ 14 h 191"/>
                <a:gd name="T82" fmla="*/ 207 w 443"/>
                <a:gd name="T83" fmla="*/ 36 h 191"/>
                <a:gd name="T84" fmla="*/ 247 w 443"/>
                <a:gd name="T85" fmla="*/ 69 h 191"/>
                <a:gd name="T86" fmla="*/ 243 w 443"/>
                <a:gd name="T87" fmla="*/ 70 h 191"/>
                <a:gd name="T88" fmla="*/ 233 w 443"/>
                <a:gd name="T89" fmla="*/ 66 h 191"/>
                <a:gd name="T90" fmla="*/ 233 w 443"/>
                <a:gd name="T91" fmla="*/ 82 h 191"/>
                <a:gd name="T92" fmla="*/ 213 w 443"/>
                <a:gd name="T93" fmla="*/ 96 h 191"/>
                <a:gd name="T94" fmla="*/ 200 w 443"/>
                <a:gd name="T95" fmla="*/ 106 h 191"/>
                <a:gd name="T96" fmla="*/ 208 w 443"/>
                <a:gd name="T97" fmla="*/ 93 h 191"/>
                <a:gd name="T98" fmla="*/ 221 w 443"/>
                <a:gd name="T99" fmla="*/ 89 h 191"/>
                <a:gd name="T100" fmla="*/ 224 w 443"/>
                <a:gd name="T101" fmla="*/ 73 h 191"/>
                <a:gd name="T102" fmla="*/ 196 w 443"/>
                <a:gd name="T103" fmla="*/ 57 h 191"/>
                <a:gd name="T104" fmla="*/ 160 w 443"/>
                <a:gd name="T105" fmla="*/ 22 h 191"/>
                <a:gd name="T106" fmla="*/ 146 w 443"/>
                <a:gd name="T107" fmla="*/ 24 h 191"/>
                <a:gd name="T108" fmla="*/ 133 w 443"/>
                <a:gd name="T109" fmla="*/ 33 h 191"/>
                <a:gd name="T110" fmla="*/ 118 w 443"/>
                <a:gd name="T111" fmla="*/ 33 h 191"/>
                <a:gd name="T112" fmla="*/ 97 w 443"/>
                <a:gd name="T113" fmla="*/ 2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3" h="191">
                  <a:moveTo>
                    <a:pt x="97" y="24"/>
                  </a:moveTo>
                  <a:lnTo>
                    <a:pt x="97" y="30"/>
                  </a:lnTo>
                  <a:lnTo>
                    <a:pt x="97" y="37"/>
                  </a:lnTo>
                  <a:lnTo>
                    <a:pt x="87" y="46"/>
                  </a:lnTo>
                  <a:lnTo>
                    <a:pt x="77" y="53"/>
                  </a:lnTo>
                  <a:lnTo>
                    <a:pt x="66" y="60"/>
                  </a:lnTo>
                  <a:lnTo>
                    <a:pt x="51" y="66"/>
                  </a:lnTo>
                  <a:lnTo>
                    <a:pt x="54" y="72"/>
                  </a:lnTo>
                  <a:lnTo>
                    <a:pt x="56" y="79"/>
                  </a:lnTo>
                  <a:lnTo>
                    <a:pt x="57" y="84"/>
                  </a:lnTo>
                  <a:lnTo>
                    <a:pt x="54" y="92"/>
                  </a:lnTo>
                  <a:lnTo>
                    <a:pt x="44" y="100"/>
                  </a:lnTo>
                  <a:lnTo>
                    <a:pt x="34" y="107"/>
                  </a:lnTo>
                  <a:lnTo>
                    <a:pt x="29" y="110"/>
                  </a:lnTo>
                  <a:lnTo>
                    <a:pt x="23" y="112"/>
                  </a:lnTo>
                  <a:lnTo>
                    <a:pt x="13" y="113"/>
                  </a:lnTo>
                  <a:lnTo>
                    <a:pt x="1" y="113"/>
                  </a:lnTo>
                  <a:lnTo>
                    <a:pt x="1" y="122"/>
                  </a:lnTo>
                  <a:lnTo>
                    <a:pt x="0" y="129"/>
                  </a:lnTo>
                  <a:lnTo>
                    <a:pt x="1" y="129"/>
                  </a:lnTo>
                  <a:lnTo>
                    <a:pt x="1" y="130"/>
                  </a:lnTo>
                  <a:lnTo>
                    <a:pt x="14" y="129"/>
                  </a:lnTo>
                  <a:lnTo>
                    <a:pt x="26" y="129"/>
                  </a:lnTo>
                  <a:lnTo>
                    <a:pt x="34" y="126"/>
                  </a:lnTo>
                  <a:lnTo>
                    <a:pt x="41" y="124"/>
                  </a:lnTo>
                  <a:lnTo>
                    <a:pt x="54" y="119"/>
                  </a:lnTo>
                  <a:lnTo>
                    <a:pt x="70" y="113"/>
                  </a:lnTo>
                  <a:lnTo>
                    <a:pt x="83" y="113"/>
                  </a:lnTo>
                  <a:lnTo>
                    <a:pt x="96" y="113"/>
                  </a:lnTo>
                  <a:lnTo>
                    <a:pt x="108" y="113"/>
                  </a:lnTo>
                  <a:lnTo>
                    <a:pt x="121" y="112"/>
                  </a:lnTo>
                  <a:lnTo>
                    <a:pt x="130" y="110"/>
                  </a:lnTo>
                  <a:lnTo>
                    <a:pt x="140" y="106"/>
                  </a:lnTo>
                  <a:lnTo>
                    <a:pt x="146" y="104"/>
                  </a:lnTo>
                  <a:lnTo>
                    <a:pt x="151" y="104"/>
                  </a:lnTo>
                  <a:lnTo>
                    <a:pt x="157" y="104"/>
                  </a:lnTo>
                  <a:lnTo>
                    <a:pt x="161" y="104"/>
                  </a:lnTo>
                  <a:lnTo>
                    <a:pt x="164" y="106"/>
                  </a:lnTo>
                  <a:lnTo>
                    <a:pt x="167" y="107"/>
                  </a:lnTo>
                  <a:lnTo>
                    <a:pt x="168" y="122"/>
                  </a:lnTo>
                  <a:lnTo>
                    <a:pt x="173" y="136"/>
                  </a:lnTo>
                  <a:lnTo>
                    <a:pt x="177" y="147"/>
                  </a:lnTo>
                  <a:lnTo>
                    <a:pt x="183" y="157"/>
                  </a:lnTo>
                  <a:lnTo>
                    <a:pt x="196" y="160"/>
                  </a:lnTo>
                  <a:lnTo>
                    <a:pt x="206" y="164"/>
                  </a:lnTo>
                  <a:lnTo>
                    <a:pt x="214" y="170"/>
                  </a:lnTo>
                  <a:lnTo>
                    <a:pt x="223" y="176"/>
                  </a:lnTo>
                  <a:lnTo>
                    <a:pt x="231" y="182"/>
                  </a:lnTo>
                  <a:lnTo>
                    <a:pt x="241" y="186"/>
                  </a:lnTo>
                  <a:lnTo>
                    <a:pt x="251" y="190"/>
                  </a:lnTo>
                  <a:lnTo>
                    <a:pt x="264" y="191"/>
                  </a:lnTo>
                  <a:lnTo>
                    <a:pt x="268" y="177"/>
                  </a:lnTo>
                  <a:lnTo>
                    <a:pt x="273" y="164"/>
                  </a:lnTo>
                  <a:lnTo>
                    <a:pt x="278" y="163"/>
                  </a:lnTo>
                  <a:lnTo>
                    <a:pt x="283" y="162"/>
                  </a:lnTo>
                  <a:lnTo>
                    <a:pt x="287" y="162"/>
                  </a:lnTo>
                  <a:lnTo>
                    <a:pt x="291" y="162"/>
                  </a:lnTo>
                  <a:lnTo>
                    <a:pt x="301" y="164"/>
                  </a:lnTo>
                  <a:lnTo>
                    <a:pt x="310" y="167"/>
                  </a:lnTo>
                  <a:lnTo>
                    <a:pt x="324" y="173"/>
                  </a:lnTo>
                  <a:lnTo>
                    <a:pt x="340" y="177"/>
                  </a:lnTo>
                  <a:lnTo>
                    <a:pt x="355" y="182"/>
                  </a:lnTo>
                  <a:lnTo>
                    <a:pt x="371" y="187"/>
                  </a:lnTo>
                  <a:lnTo>
                    <a:pt x="381" y="183"/>
                  </a:lnTo>
                  <a:lnTo>
                    <a:pt x="391" y="179"/>
                  </a:lnTo>
                  <a:lnTo>
                    <a:pt x="398" y="177"/>
                  </a:lnTo>
                  <a:lnTo>
                    <a:pt x="404" y="177"/>
                  </a:lnTo>
                  <a:lnTo>
                    <a:pt x="411" y="177"/>
                  </a:lnTo>
                  <a:lnTo>
                    <a:pt x="417" y="180"/>
                  </a:lnTo>
                  <a:lnTo>
                    <a:pt x="427" y="184"/>
                  </a:lnTo>
                  <a:lnTo>
                    <a:pt x="435" y="189"/>
                  </a:lnTo>
                  <a:lnTo>
                    <a:pt x="435" y="184"/>
                  </a:lnTo>
                  <a:lnTo>
                    <a:pt x="435" y="180"/>
                  </a:lnTo>
                  <a:lnTo>
                    <a:pt x="433" y="172"/>
                  </a:lnTo>
                  <a:lnTo>
                    <a:pt x="431" y="163"/>
                  </a:lnTo>
                  <a:lnTo>
                    <a:pt x="431" y="154"/>
                  </a:lnTo>
                  <a:lnTo>
                    <a:pt x="433" y="144"/>
                  </a:lnTo>
                  <a:lnTo>
                    <a:pt x="437" y="127"/>
                  </a:lnTo>
                  <a:lnTo>
                    <a:pt x="443" y="112"/>
                  </a:lnTo>
                  <a:lnTo>
                    <a:pt x="440" y="110"/>
                  </a:lnTo>
                  <a:lnTo>
                    <a:pt x="438" y="109"/>
                  </a:lnTo>
                  <a:lnTo>
                    <a:pt x="420" y="116"/>
                  </a:lnTo>
                  <a:lnTo>
                    <a:pt x="403" y="123"/>
                  </a:lnTo>
                  <a:lnTo>
                    <a:pt x="393" y="117"/>
                  </a:lnTo>
                  <a:lnTo>
                    <a:pt x="384" y="110"/>
                  </a:lnTo>
                  <a:lnTo>
                    <a:pt x="378" y="114"/>
                  </a:lnTo>
                  <a:lnTo>
                    <a:pt x="373" y="116"/>
                  </a:lnTo>
                  <a:lnTo>
                    <a:pt x="367" y="116"/>
                  </a:lnTo>
                  <a:lnTo>
                    <a:pt x="363" y="114"/>
                  </a:lnTo>
                  <a:lnTo>
                    <a:pt x="357" y="112"/>
                  </a:lnTo>
                  <a:lnTo>
                    <a:pt x="353" y="109"/>
                  </a:lnTo>
                  <a:lnTo>
                    <a:pt x="348" y="104"/>
                  </a:lnTo>
                  <a:lnTo>
                    <a:pt x="344" y="99"/>
                  </a:lnTo>
                  <a:lnTo>
                    <a:pt x="330" y="74"/>
                  </a:lnTo>
                  <a:lnTo>
                    <a:pt x="316" y="56"/>
                  </a:lnTo>
                  <a:lnTo>
                    <a:pt x="310" y="60"/>
                  </a:lnTo>
                  <a:lnTo>
                    <a:pt x="304" y="63"/>
                  </a:lnTo>
                  <a:lnTo>
                    <a:pt x="298" y="63"/>
                  </a:lnTo>
                  <a:lnTo>
                    <a:pt x="290" y="64"/>
                  </a:lnTo>
                  <a:lnTo>
                    <a:pt x="288" y="67"/>
                  </a:lnTo>
                  <a:lnTo>
                    <a:pt x="288" y="72"/>
                  </a:lnTo>
                  <a:lnTo>
                    <a:pt x="293" y="77"/>
                  </a:lnTo>
                  <a:lnTo>
                    <a:pt x="298" y="84"/>
                  </a:lnTo>
                  <a:lnTo>
                    <a:pt x="301" y="92"/>
                  </a:lnTo>
                  <a:lnTo>
                    <a:pt x="304" y="100"/>
                  </a:lnTo>
                  <a:lnTo>
                    <a:pt x="300" y="107"/>
                  </a:lnTo>
                  <a:lnTo>
                    <a:pt x="297" y="114"/>
                  </a:lnTo>
                  <a:lnTo>
                    <a:pt x="288" y="107"/>
                  </a:lnTo>
                  <a:lnTo>
                    <a:pt x="277" y="93"/>
                  </a:lnTo>
                  <a:lnTo>
                    <a:pt x="264" y="80"/>
                  </a:lnTo>
                  <a:lnTo>
                    <a:pt x="258" y="72"/>
                  </a:lnTo>
                  <a:lnTo>
                    <a:pt x="258" y="59"/>
                  </a:lnTo>
                  <a:lnTo>
                    <a:pt x="257" y="46"/>
                  </a:lnTo>
                  <a:lnTo>
                    <a:pt x="243" y="39"/>
                  </a:lnTo>
                  <a:lnTo>
                    <a:pt x="228" y="30"/>
                  </a:lnTo>
                  <a:lnTo>
                    <a:pt x="214" y="16"/>
                  </a:lnTo>
                  <a:lnTo>
                    <a:pt x="200" y="0"/>
                  </a:lnTo>
                  <a:lnTo>
                    <a:pt x="194" y="2"/>
                  </a:lnTo>
                  <a:lnTo>
                    <a:pt x="190" y="2"/>
                  </a:lnTo>
                  <a:lnTo>
                    <a:pt x="188" y="4"/>
                  </a:lnTo>
                  <a:lnTo>
                    <a:pt x="186" y="6"/>
                  </a:lnTo>
                  <a:lnTo>
                    <a:pt x="186" y="10"/>
                  </a:lnTo>
                  <a:lnTo>
                    <a:pt x="187" y="14"/>
                  </a:lnTo>
                  <a:lnTo>
                    <a:pt x="193" y="22"/>
                  </a:lnTo>
                  <a:lnTo>
                    <a:pt x="198" y="29"/>
                  </a:lnTo>
                  <a:lnTo>
                    <a:pt x="207" y="36"/>
                  </a:lnTo>
                  <a:lnTo>
                    <a:pt x="216" y="43"/>
                  </a:lnTo>
                  <a:lnTo>
                    <a:pt x="233" y="54"/>
                  </a:lnTo>
                  <a:lnTo>
                    <a:pt x="247" y="69"/>
                  </a:lnTo>
                  <a:lnTo>
                    <a:pt x="247" y="69"/>
                  </a:lnTo>
                  <a:lnTo>
                    <a:pt x="247" y="70"/>
                  </a:lnTo>
                  <a:lnTo>
                    <a:pt x="243" y="70"/>
                  </a:lnTo>
                  <a:lnTo>
                    <a:pt x="240" y="70"/>
                  </a:lnTo>
                  <a:lnTo>
                    <a:pt x="236" y="67"/>
                  </a:lnTo>
                  <a:lnTo>
                    <a:pt x="233" y="66"/>
                  </a:lnTo>
                  <a:lnTo>
                    <a:pt x="233" y="72"/>
                  </a:lnTo>
                  <a:lnTo>
                    <a:pt x="233" y="77"/>
                  </a:lnTo>
                  <a:lnTo>
                    <a:pt x="233" y="82"/>
                  </a:lnTo>
                  <a:lnTo>
                    <a:pt x="231" y="87"/>
                  </a:lnTo>
                  <a:lnTo>
                    <a:pt x="221" y="92"/>
                  </a:lnTo>
                  <a:lnTo>
                    <a:pt x="213" y="96"/>
                  </a:lnTo>
                  <a:lnTo>
                    <a:pt x="213" y="104"/>
                  </a:lnTo>
                  <a:lnTo>
                    <a:pt x="213" y="113"/>
                  </a:lnTo>
                  <a:lnTo>
                    <a:pt x="200" y="106"/>
                  </a:lnTo>
                  <a:lnTo>
                    <a:pt x="187" y="97"/>
                  </a:lnTo>
                  <a:lnTo>
                    <a:pt x="198" y="94"/>
                  </a:lnTo>
                  <a:lnTo>
                    <a:pt x="208" y="93"/>
                  </a:lnTo>
                  <a:lnTo>
                    <a:pt x="213" y="93"/>
                  </a:lnTo>
                  <a:lnTo>
                    <a:pt x="217" y="92"/>
                  </a:lnTo>
                  <a:lnTo>
                    <a:pt x="221" y="89"/>
                  </a:lnTo>
                  <a:lnTo>
                    <a:pt x="226" y="86"/>
                  </a:lnTo>
                  <a:lnTo>
                    <a:pt x="224" y="79"/>
                  </a:lnTo>
                  <a:lnTo>
                    <a:pt x="224" y="73"/>
                  </a:lnTo>
                  <a:lnTo>
                    <a:pt x="213" y="69"/>
                  </a:lnTo>
                  <a:lnTo>
                    <a:pt x="204" y="64"/>
                  </a:lnTo>
                  <a:lnTo>
                    <a:pt x="196" y="57"/>
                  </a:lnTo>
                  <a:lnTo>
                    <a:pt x="188" y="50"/>
                  </a:lnTo>
                  <a:lnTo>
                    <a:pt x="174" y="34"/>
                  </a:lnTo>
                  <a:lnTo>
                    <a:pt x="160" y="22"/>
                  </a:lnTo>
                  <a:lnTo>
                    <a:pt x="154" y="22"/>
                  </a:lnTo>
                  <a:lnTo>
                    <a:pt x="150" y="23"/>
                  </a:lnTo>
                  <a:lnTo>
                    <a:pt x="146" y="24"/>
                  </a:lnTo>
                  <a:lnTo>
                    <a:pt x="143" y="26"/>
                  </a:lnTo>
                  <a:lnTo>
                    <a:pt x="138" y="30"/>
                  </a:lnTo>
                  <a:lnTo>
                    <a:pt x="133" y="33"/>
                  </a:lnTo>
                  <a:lnTo>
                    <a:pt x="127" y="34"/>
                  </a:lnTo>
                  <a:lnTo>
                    <a:pt x="123" y="33"/>
                  </a:lnTo>
                  <a:lnTo>
                    <a:pt x="118" y="33"/>
                  </a:lnTo>
                  <a:lnTo>
                    <a:pt x="114" y="30"/>
                  </a:lnTo>
                  <a:lnTo>
                    <a:pt x="106" y="27"/>
                  </a:lnTo>
                  <a:lnTo>
                    <a:pt x="97"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2" name="Freeform 473"/>
            <p:cNvSpPr/>
            <p:nvPr/>
          </p:nvSpPr>
          <p:spPr bwMode="auto">
            <a:xfrm>
              <a:off x="5309" y="2727"/>
              <a:ext cx="3" cy="2"/>
            </a:xfrm>
            <a:custGeom>
              <a:avLst/>
              <a:gdLst>
                <a:gd name="T0" fmla="*/ 0 w 3"/>
                <a:gd name="T1" fmla="*/ 0 h 2"/>
                <a:gd name="T2" fmla="*/ 1 w 3"/>
                <a:gd name="T3" fmla="*/ 1 h 2"/>
                <a:gd name="T4" fmla="*/ 3 w 3"/>
                <a:gd name="T5" fmla="*/ 2 h 2"/>
                <a:gd name="T6" fmla="*/ 1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lnTo>
                    <a:pt x="1" y="1"/>
                  </a:lnTo>
                  <a:lnTo>
                    <a:pt x="3" y="2"/>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3" name="Freeform 474"/>
            <p:cNvSpPr/>
            <p:nvPr/>
          </p:nvSpPr>
          <p:spPr bwMode="auto">
            <a:xfrm>
              <a:off x="5313" y="2729"/>
              <a:ext cx="56" cy="43"/>
            </a:xfrm>
            <a:custGeom>
              <a:avLst/>
              <a:gdLst>
                <a:gd name="T0" fmla="*/ 56 w 56"/>
                <a:gd name="T1" fmla="*/ 19 h 43"/>
                <a:gd name="T2" fmla="*/ 56 w 56"/>
                <a:gd name="T3" fmla="*/ 23 h 43"/>
                <a:gd name="T4" fmla="*/ 56 w 56"/>
                <a:gd name="T5" fmla="*/ 28 h 43"/>
                <a:gd name="T6" fmla="*/ 50 w 56"/>
                <a:gd name="T7" fmla="*/ 30 h 43"/>
                <a:gd name="T8" fmla="*/ 44 w 56"/>
                <a:gd name="T9" fmla="*/ 33 h 43"/>
                <a:gd name="T10" fmla="*/ 46 w 56"/>
                <a:gd name="T11" fmla="*/ 38 h 43"/>
                <a:gd name="T12" fmla="*/ 46 w 56"/>
                <a:gd name="T13" fmla="*/ 42 h 43"/>
                <a:gd name="T14" fmla="*/ 37 w 56"/>
                <a:gd name="T15" fmla="*/ 39 h 43"/>
                <a:gd name="T16" fmla="*/ 30 w 56"/>
                <a:gd name="T17" fmla="*/ 38 h 43"/>
                <a:gd name="T18" fmla="*/ 26 w 56"/>
                <a:gd name="T19" fmla="*/ 36 h 43"/>
                <a:gd name="T20" fmla="*/ 23 w 56"/>
                <a:gd name="T21" fmla="*/ 38 h 43"/>
                <a:gd name="T22" fmla="*/ 20 w 56"/>
                <a:gd name="T23" fmla="*/ 39 h 43"/>
                <a:gd name="T24" fmla="*/ 19 w 56"/>
                <a:gd name="T25" fmla="*/ 43 h 43"/>
                <a:gd name="T26" fmla="*/ 13 w 56"/>
                <a:gd name="T27" fmla="*/ 42 h 43"/>
                <a:gd name="T28" fmla="*/ 9 w 56"/>
                <a:gd name="T29" fmla="*/ 40 h 43"/>
                <a:gd name="T30" fmla="*/ 6 w 56"/>
                <a:gd name="T31" fmla="*/ 38 h 43"/>
                <a:gd name="T32" fmla="*/ 4 w 56"/>
                <a:gd name="T33" fmla="*/ 32 h 43"/>
                <a:gd name="T34" fmla="*/ 12 w 56"/>
                <a:gd name="T35" fmla="*/ 30 h 43"/>
                <a:gd name="T36" fmla="*/ 19 w 56"/>
                <a:gd name="T37" fmla="*/ 29 h 43"/>
                <a:gd name="T38" fmla="*/ 16 w 56"/>
                <a:gd name="T39" fmla="*/ 18 h 43"/>
                <a:gd name="T40" fmla="*/ 13 w 56"/>
                <a:gd name="T41" fmla="*/ 8 h 43"/>
                <a:gd name="T42" fmla="*/ 9 w 56"/>
                <a:gd name="T43" fmla="*/ 6 h 43"/>
                <a:gd name="T44" fmla="*/ 6 w 56"/>
                <a:gd name="T45" fmla="*/ 6 h 43"/>
                <a:gd name="T46" fmla="*/ 3 w 56"/>
                <a:gd name="T47" fmla="*/ 5 h 43"/>
                <a:gd name="T48" fmla="*/ 0 w 56"/>
                <a:gd name="T49" fmla="*/ 2 h 43"/>
                <a:gd name="T50" fmla="*/ 0 w 56"/>
                <a:gd name="T51" fmla="*/ 2 h 43"/>
                <a:gd name="T52" fmla="*/ 0 w 56"/>
                <a:gd name="T53" fmla="*/ 0 h 43"/>
                <a:gd name="T54" fmla="*/ 6 w 56"/>
                <a:gd name="T55" fmla="*/ 0 h 43"/>
                <a:gd name="T56" fmla="*/ 12 w 56"/>
                <a:gd name="T57" fmla="*/ 0 h 43"/>
                <a:gd name="T58" fmla="*/ 22 w 56"/>
                <a:gd name="T59" fmla="*/ 9 h 43"/>
                <a:gd name="T60" fmla="*/ 32 w 56"/>
                <a:gd name="T61" fmla="*/ 15 h 43"/>
                <a:gd name="T62" fmla="*/ 36 w 56"/>
                <a:gd name="T63" fmla="*/ 16 h 43"/>
                <a:gd name="T64" fmla="*/ 42 w 56"/>
                <a:gd name="T65" fmla="*/ 18 h 43"/>
                <a:gd name="T66" fmla="*/ 49 w 56"/>
                <a:gd name="T67" fmla="*/ 19 h 43"/>
                <a:gd name="T68" fmla="*/ 56 w 56"/>
                <a:gd name="T69"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43">
                  <a:moveTo>
                    <a:pt x="56" y="19"/>
                  </a:moveTo>
                  <a:lnTo>
                    <a:pt x="56" y="23"/>
                  </a:lnTo>
                  <a:lnTo>
                    <a:pt x="56" y="28"/>
                  </a:lnTo>
                  <a:lnTo>
                    <a:pt x="50" y="30"/>
                  </a:lnTo>
                  <a:lnTo>
                    <a:pt x="44" y="33"/>
                  </a:lnTo>
                  <a:lnTo>
                    <a:pt x="46" y="38"/>
                  </a:lnTo>
                  <a:lnTo>
                    <a:pt x="46" y="42"/>
                  </a:lnTo>
                  <a:lnTo>
                    <a:pt x="37" y="39"/>
                  </a:lnTo>
                  <a:lnTo>
                    <a:pt x="30" y="38"/>
                  </a:lnTo>
                  <a:lnTo>
                    <a:pt x="26" y="36"/>
                  </a:lnTo>
                  <a:lnTo>
                    <a:pt x="23" y="38"/>
                  </a:lnTo>
                  <a:lnTo>
                    <a:pt x="20" y="39"/>
                  </a:lnTo>
                  <a:lnTo>
                    <a:pt x="19" y="43"/>
                  </a:lnTo>
                  <a:lnTo>
                    <a:pt x="13" y="42"/>
                  </a:lnTo>
                  <a:lnTo>
                    <a:pt x="9" y="40"/>
                  </a:lnTo>
                  <a:lnTo>
                    <a:pt x="6" y="38"/>
                  </a:lnTo>
                  <a:lnTo>
                    <a:pt x="4" y="32"/>
                  </a:lnTo>
                  <a:lnTo>
                    <a:pt x="12" y="30"/>
                  </a:lnTo>
                  <a:lnTo>
                    <a:pt x="19" y="29"/>
                  </a:lnTo>
                  <a:lnTo>
                    <a:pt x="16" y="18"/>
                  </a:lnTo>
                  <a:lnTo>
                    <a:pt x="13" y="8"/>
                  </a:lnTo>
                  <a:lnTo>
                    <a:pt x="9" y="6"/>
                  </a:lnTo>
                  <a:lnTo>
                    <a:pt x="6" y="6"/>
                  </a:lnTo>
                  <a:lnTo>
                    <a:pt x="3" y="5"/>
                  </a:lnTo>
                  <a:lnTo>
                    <a:pt x="0" y="2"/>
                  </a:lnTo>
                  <a:lnTo>
                    <a:pt x="0" y="2"/>
                  </a:lnTo>
                  <a:lnTo>
                    <a:pt x="0" y="0"/>
                  </a:lnTo>
                  <a:lnTo>
                    <a:pt x="6" y="0"/>
                  </a:lnTo>
                  <a:lnTo>
                    <a:pt x="12" y="0"/>
                  </a:lnTo>
                  <a:lnTo>
                    <a:pt x="22" y="9"/>
                  </a:lnTo>
                  <a:lnTo>
                    <a:pt x="32" y="15"/>
                  </a:lnTo>
                  <a:lnTo>
                    <a:pt x="36" y="16"/>
                  </a:lnTo>
                  <a:lnTo>
                    <a:pt x="42" y="18"/>
                  </a:lnTo>
                  <a:lnTo>
                    <a:pt x="49" y="19"/>
                  </a:lnTo>
                  <a:lnTo>
                    <a:pt x="56"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4" name="Freeform 475"/>
            <p:cNvSpPr/>
            <p:nvPr/>
          </p:nvSpPr>
          <p:spPr bwMode="auto">
            <a:xfrm>
              <a:off x="3977" y="2751"/>
              <a:ext cx="18" cy="57"/>
            </a:xfrm>
            <a:custGeom>
              <a:avLst/>
              <a:gdLst>
                <a:gd name="T0" fmla="*/ 13 w 18"/>
                <a:gd name="T1" fmla="*/ 0 h 57"/>
                <a:gd name="T2" fmla="*/ 15 w 18"/>
                <a:gd name="T3" fmla="*/ 3 h 57"/>
                <a:gd name="T4" fmla="*/ 18 w 18"/>
                <a:gd name="T5" fmla="*/ 6 h 57"/>
                <a:gd name="T6" fmla="*/ 15 w 18"/>
                <a:gd name="T7" fmla="*/ 14 h 57"/>
                <a:gd name="T8" fmla="*/ 13 w 18"/>
                <a:gd name="T9" fmla="*/ 23 h 57"/>
                <a:gd name="T10" fmla="*/ 14 w 18"/>
                <a:gd name="T11" fmla="*/ 28 h 57"/>
                <a:gd name="T12" fmla="*/ 17 w 18"/>
                <a:gd name="T13" fmla="*/ 36 h 57"/>
                <a:gd name="T14" fmla="*/ 17 w 18"/>
                <a:gd name="T15" fmla="*/ 43 h 57"/>
                <a:gd name="T16" fmla="*/ 15 w 18"/>
                <a:gd name="T17" fmla="*/ 51 h 57"/>
                <a:gd name="T18" fmla="*/ 14 w 18"/>
                <a:gd name="T19" fmla="*/ 54 h 57"/>
                <a:gd name="T20" fmla="*/ 13 w 18"/>
                <a:gd name="T21" fmla="*/ 57 h 57"/>
                <a:gd name="T22" fmla="*/ 5 w 18"/>
                <a:gd name="T23" fmla="*/ 56 h 57"/>
                <a:gd name="T24" fmla="*/ 1 w 18"/>
                <a:gd name="T25" fmla="*/ 54 h 57"/>
                <a:gd name="T26" fmla="*/ 1 w 18"/>
                <a:gd name="T27" fmla="*/ 43 h 57"/>
                <a:gd name="T28" fmla="*/ 0 w 18"/>
                <a:gd name="T29" fmla="*/ 31 h 57"/>
                <a:gd name="T30" fmla="*/ 5 w 18"/>
                <a:gd name="T31" fmla="*/ 31 h 57"/>
                <a:gd name="T32" fmla="*/ 10 w 18"/>
                <a:gd name="T33" fmla="*/ 30 h 57"/>
                <a:gd name="T34" fmla="*/ 7 w 18"/>
                <a:gd name="T35" fmla="*/ 24 h 57"/>
                <a:gd name="T36" fmla="*/ 3 w 18"/>
                <a:gd name="T37" fmla="*/ 17 h 57"/>
                <a:gd name="T38" fmla="*/ 8 w 18"/>
                <a:gd name="T39" fmla="*/ 8 h 57"/>
                <a:gd name="T40" fmla="*/ 13 w 18"/>
                <a:gd name="T4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57">
                  <a:moveTo>
                    <a:pt x="13" y="0"/>
                  </a:moveTo>
                  <a:lnTo>
                    <a:pt x="15" y="3"/>
                  </a:lnTo>
                  <a:lnTo>
                    <a:pt x="18" y="6"/>
                  </a:lnTo>
                  <a:lnTo>
                    <a:pt x="15" y="14"/>
                  </a:lnTo>
                  <a:lnTo>
                    <a:pt x="13" y="23"/>
                  </a:lnTo>
                  <a:lnTo>
                    <a:pt x="14" y="28"/>
                  </a:lnTo>
                  <a:lnTo>
                    <a:pt x="17" y="36"/>
                  </a:lnTo>
                  <a:lnTo>
                    <a:pt x="17" y="43"/>
                  </a:lnTo>
                  <a:lnTo>
                    <a:pt x="15" y="51"/>
                  </a:lnTo>
                  <a:lnTo>
                    <a:pt x="14" y="54"/>
                  </a:lnTo>
                  <a:lnTo>
                    <a:pt x="13" y="57"/>
                  </a:lnTo>
                  <a:lnTo>
                    <a:pt x="5" y="56"/>
                  </a:lnTo>
                  <a:lnTo>
                    <a:pt x="1" y="54"/>
                  </a:lnTo>
                  <a:lnTo>
                    <a:pt x="1" y="43"/>
                  </a:lnTo>
                  <a:lnTo>
                    <a:pt x="0" y="31"/>
                  </a:lnTo>
                  <a:lnTo>
                    <a:pt x="5" y="31"/>
                  </a:lnTo>
                  <a:lnTo>
                    <a:pt x="10" y="30"/>
                  </a:lnTo>
                  <a:lnTo>
                    <a:pt x="7" y="24"/>
                  </a:lnTo>
                  <a:lnTo>
                    <a:pt x="3" y="17"/>
                  </a:lnTo>
                  <a:lnTo>
                    <a:pt x="8" y="8"/>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5" name="Freeform 476"/>
            <p:cNvSpPr/>
            <p:nvPr/>
          </p:nvSpPr>
          <p:spPr bwMode="auto">
            <a:xfrm>
              <a:off x="5280" y="2781"/>
              <a:ext cx="90" cy="108"/>
            </a:xfrm>
            <a:custGeom>
              <a:avLst/>
              <a:gdLst>
                <a:gd name="T0" fmla="*/ 90 w 90"/>
                <a:gd name="T1" fmla="*/ 74 h 108"/>
                <a:gd name="T2" fmla="*/ 56 w 90"/>
                <a:gd name="T3" fmla="*/ 84 h 108"/>
                <a:gd name="T4" fmla="*/ 55 w 90"/>
                <a:gd name="T5" fmla="*/ 91 h 108"/>
                <a:gd name="T6" fmla="*/ 55 w 90"/>
                <a:gd name="T7" fmla="*/ 98 h 108"/>
                <a:gd name="T8" fmla="*/ 50 w 90"/>
                <a:gd name="T9" fmla="*/ 98 h 108"/>
                <a:gd name="T10" fmla="*/ 45 w 90"/>
                <a:gd name="T11" fmla="*/ 98 h 108"/>
                <a:gd name="T12" fmla="*/ 45 w 90"/>
                <a:gd name="T13" fmla="*/ 94 h 108"/>
                <a:gd name="T14" fmla="*/ 45 w 90"/>
                <a:gd name="T15" fmla="*/ 90 h 108"/>
                <a:gd name="T16" fmla="*/ 45 w 90"/>
                <a:gd name="T17" fmla="*/ 90 h 108"/>
                <a:gd name="T18" fmla="*/ 43 w 90"/>
                <a:gd name="T19" fmla="*/ 90 h 108"/>
                <a:gd name="T20" fmla="*/ 40 w 90"/>
                <a:gd name="T21" fmla="*/ 91 h 108"/>
                <a:gd name="T22" fmla="*/ 37 w 90"/>
                <a:gd name="T23" fmla="*/ 91 h 108"/>
                <a:gd name="T24" fmla="*/ 35 w 90"/>
                <a:gd name="T25" fmla="*/ 97 h 108"/>
                <a:gd name="T26" fmla="*/ 32 w 90"/>
                <a:gd name="T27" fmla="*/ 103 h 108"/>
                <a:gd name="T28" fmla="*/ 27 w 90"/>
                <a:gd name="T29" fmla="*/ 106 h 108"/>
                <a:gd name="T30" fmla="*/ 22 w 90"/>
                <a:gd name="T31" fmla="*/ 108 h 108"/>
                <a:gd name="T32" fmla="*/ 20 w 90"/>
                <a:gd name="T33" fmla="*/ 98 h 108"/>
                <a:gd name="T34" fmla="*/ 16 w 90"/>
                <a:gd name="T35" fmla="*/ 91 h 108"/>
                <a:gd name="T36" fmla="*/ 10 w 90"/>
                <a:gd name="T37" fmla="*/ 94 h 108"/>
                <a:gd name="T38" fmla="*/ 6 w 90"/>
                <a:gd name="T39" fmla="*/ 97 h 108"/>
                <a:gd name="T40" fmla="*/ 2 w 90"/>
                <a:gd name="T41" fmla="*/ 94 h 108"/>
                <a:gd name="T42" fmla="*/ 0 w 90"/>
                <a:gd name="T43" fmla="*/ 91 h 108"/>
                <a:gd name="T44" fmla="*/ 6 w 90"/>
                <a:gd name="T45" fmla="*/ 80 h 108"/>
                <a:gd name="T46" fmla="*/ 13 w 90"/>
                <a:gd name="T47" fmla="*/ 68 h 108"/>
                <a:gd name="T48" fmla="*/ 29 w 90"/>
                <a:gd name="T49" fmla="*/ 70 h 108"/>
                <a:gd name="T50" fmla="*/ 45 w 90"/>
                <a:gd name="T51" fmla="*/ 71 h 108"/>
                <a:gd name="T52" fmla="*/ 46 w 90"/>
                <a:gd name="T53" fmla="*/ 64 h 108"/>
                <a:gd name="T54" fmla="*/ 49 w 90"/>
                <a:gd name="T55" fmla="*/ 58 h 108"/>
                <a:gd name="T56" fmla="*/ 52 w 90"/>
                <a:gd name="T57" fmla="*/ 56 h 108"/>
                <a:gd name="T58" fmla="*/ 56 w 90"/>
                <a:gd name="T59" fmla="*/ 53 h 108"/>
                <a:gd name="T60" fmla="*/ 60 w 90"/>
                <a:gd name="T61" fmla="*/ 50 h 108"/>
                <a:gd name="T62" fmla="*/ 63 w 90"/>
                <a:gd name="T63" fmla="*/ 46 h 108"/>
                <a:gd name="T64" fmla="*/ 66 w 90"/>
                <a:gd name="T65" fmla="*/ 41 h 108"/>
                <a:gd name="T66" fmla="*/ 69 w 90"/>
                <a:gd name="T67" fmla="*/ 36 h 108"/>
                <a:gd name="T68" fmla="*/ 63 w 90"/>
                <a:gd name="T69" fmla="*/ 21 h 108"/>
                <a:gd name="T70" fmla="*/ 57 w 90"/>
                <a:gd name="T71" fmla="*/ 8 h 108"/>
                <a:gd name="T72" fmla="*/ 59 w 90"/>
                <a:gd name="T73" fmla="*/ 6 h 108"/>
                <a:gd name="T74" fmla="*/ 60 w 90"/>
                <a:gd name="T75" fmla="*/ 4 h 108"/>
                <a:gd name="T76" fmla="*/ 60 w 90"/>
                <a:gd name="T77" fmla="*/ 4 h 108"/>
                <a:gd name="T78" fmla="*/ 60 w 90"/>
                <a:gd name="T79" fmla="*/ 0 h 108"/>
                <a:gd name="T80" fmla="*/ 65 w 90"/>
                <a:gd name="T81" fmla="*/ 1 h 108"/>
                <a:gd name="T82" fmla="*/ 69 w 90"/>
                <a:gd name="T83" fmla="*/ 1 h 108"/>
                <a:gd name="T84" fmla="*/ 75 w 90"/>
                <a:gd name="T85" fmla="*/ 11 h 108"/>
                <a:gd name="T86" fmla="*/ 82 w 90"/>
                <a:gd name="T87" fmla="*/ 18 h 108"/>
                <a:gd name="T88" fmla="*/ 85 w 90"/>
                <a:gd name="T89" fmla="*/ 31 h 108"/>
                <a:gd name="T90" fmla="*/ 86 w 90"/>
                <a:gd name="T91" fmla="*/ 46 h 108"/>
                <a:gd name="T92" fmla="*/ 89 w 90"/>
                <a:gd name="T93" fmla="*/ 60 h 108"/>
                <a:gd name="T94" fmla="*/ 90 w 90"/>
                <a:gd name="T95"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108">
                  <a:moveTo>
                    <a:pt x="90" y="74"/>
                  </a:moveTo>
                  <a:lnTo>
                    <a:pt x="56" y="84"/>
                  </a:lnTo>
                  <a:lnTo>
                    <a:pt x="55" y="91"/>
                  </a:lnTo>
                  <a:lnTo>
                    <a:pt x="55" y="98"/>
                  </a:lnTo>
                  <a:lnTo>
                    <a:pt x="50" y="98"/>
                  </a:lnTo>
                  <a:lnTo>
                    <a:pt x="45" y="98"/>
                  </a:lnTo>
                  <a:lnTo>
                    <a:pt x="45" y="94"/>
                  </a:lnTo>
                  <a:lnTo>
                    <a:pt x="45" y="90"/>
                  </a:lnTo>
                  <a:lnTo>
                    <a:pt x="45" y="90"/>
                  </a:lnTo>
                  <a:lnTo>
                    <a:pt x="43" y="90"/>
                  </a:lnTo>
                  <a:lnTo>
                    <a:pt x="40" y="91"/>
                  </a:lnTo>
                  <a:lnTo>
                    <a:pt x="37" y="91"/>
                  </a:lnTo>
                  <a:lnTo>
                    <a:pt x="35" y="97"/>
                  </a:lnTo>
                  <a:lnTo>
                    <a:pt x="32" y="103"/>
                  </a:lnTo>
                  <a:lnTo>
                    <a:pt x="27" y="106"/>
                  </a:lnTo>
                  <a:lnTo>
                    <a:pt x="22" y="108"/>
                  </a:lnTo>
                  <a:lnTo>
                    <a:pt x="20" y="98"/>
                  </a:lnTo>
                  <a:lnTo>
                    <a:pt x="16" y="91"/>
                  </a:lnTo>
                  <a:lnTo>
                    <a:pt x="10" y="94"/>
                  </a:lnTo>
                  <a:lnTo>
                    <a:pt x="6" y="97"/>
                  </a:lnTo>
                  <a:lnTo>
                    <a:pt x="2" y="94"/>
                  </a:lnTo>
                  <a:lnTo>
                    <a:pt x="0" y="91"/>
                  </a:lnTo>
                  <a:lnTo>
                    <a:pt x="6" y="80"/>
                  </a:lnTo>
                  <a:lnTo>
                    <a:pt x="13" y="68"/>
                  </a:lnTo>
                  <a:lnTo>
                    <a:pt x="29" y="70"/>
                  </a:lnTo>
                  <a:lnTo>
                    <a:pt x="45" y="71"/>
                  </a:lnTo>
                  <a:lnTo>
                    <a:pt x="46" y="64"/>
                  </a:lnTo>
                  <a:lnTo>
                    <a:pt x="49" y="58"/>
                  </a:lnTo>
                  <a:lnTo>
                    <a:pt x="52" y="56"/>
                  </a:lnTo>
                  <a:lnTo>
                    <a:pt x="56" y="53"/>
                  </a:lnTo>
                  <a:lnTo>
                    <a:pt x="60" y="50"/>
                  </a:lnTo>
                  <a:lnTo>
                    <a:pt x="63" y="46"/>
                  </a:lnTo>
                  <a:lnTo>
                    <a:pt x="66" y="41"/>
                  </a:lnTo>
                  <a:lnTo>
                    <a:pt x="69" y="36"/>
                  </a:lnTo>
                  <a:lnTo>
                    <a:pt x="63" y="21"/>
                  </a:lnTo>
                  <a:lnTo>
                    <a:pt x="57" y="8"/>
                  </a:lnTo>
                  <a:lnTo>
                    <a:pt x="59" y="6"/>
                  </a:lnTo>
                  <a:lnTo>
                    <a:pt x="60" y="4"/>
                  </a:lnTo>
                  <a:lnTo>
                    <a:pt x="60" y="4"/>
                  </a:lnTo>
                  <a:lnTo>
                    <a:pt x="60" y="0"/>
                  </a:lnTo>
                  <a:lnTo>
                    <a:pt x="65" y="1"/>
                  </a:lnTo>
                  <a:lnTo>
                    <a:pt x="69" y="1"/>
                  </a:lnTo>
                  <a:lnTo>
                    <a:pt x="75" y="11"/>
                  </a:lnTo>
                  <a:lnTo>
                    <a:pt x="82" y="18"/>
                  </a:lnTo>
                  <a:lnTo>
                    <a:pt x="85" y="31"/>
                  </a:lnTo>
                  <a:lnTo>
                    <a:pt x="86" y="46"/>
                  </a:lnTo>
                  <a:lnTo>
                    <a:pt x="89" y="60"/>
                  </a:lnTo>
                  <a:lnTo>
                    <a:pt x="90"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6" name="Freeform 477"/>
            <p:cNvSpPr/>
            <p:nvPr/>
          </p:nvSpPr>
          <p:spPr bwMode="auto">
            <a:xfrm>
              <a:off x="5270" y="2875"/>
              <a:ext cx="27" cy="32"/>
            </a:xfrm>
            <a:custGeom>
              <a:avLst/>
              <a:gdLst>
                <a:gd name="T0" fmla="*/ 27 w 27"/>
                <a:gd name="T1" fmla="*/ 10 h 32"/>
                <a:gd name="T2" fmla="*/ 25 w 27"/>
                <a:gd name="T3" fmla="*/ 22 h 32"/>
                <a:gd name="T4" fmla="*/ 23 w 27"/>
                <a:gd name="T5" fmla="*/ 32 h 32"/>
                <a:gd name="T6" fmla="*/ 19 w 27"/>
                <a:gd name="T7" fmla="*/ 32 h 32"/>
                <a:gd name="T8" fmla="*/ 15 w 27"/>
                <a:gd name="T9" fmla="*/ 32 h 32"/>
                <a:gd name="T10" fmla="*/ 13 w 27"/>
                <a:gd name="T11" fmla="*/ 23 h 32"/>
                <a:gd name="T12" fmla="*/ 13 w 27"/>
                <a:gd name="T13" fmla="*/ 13 h 32"/>
                <a:gd name="T14" fmla="*/ 7 w 27"/>
                <a:gd name="T15" fmla="*/ 13 h 32"/>
                <a:gd name="T16" fmla="*/ 6 w 27"/>
                <a:gd name="T17" fmla="*/ 12 h 32"/>
                <a:gd name="T18" fmla="*/ 3 w 27"/>
                <a:gd name="T19" fmla="*/ 10 h 32"/>
                <a:gd name="T20" fmla="*/ 0 w 27"/>
                <a:gd name="T21" fmla="*/ 7 h 32"/>
                <a:gd name="T22" fmla="*/ 2 w 27"/>
                <a:gd name="T23" fmla="*/ 6 h 32"/>
                <a:gd name="T24" fmla="*/ 2 w 27"/>
                <a:gd name="T25" fmla="*/ 3 h 32"/>
                <a:gd name="T26" fmla="*/ 5 w 27"/>
                <a:gd name="T27" fmla="*/ 2 h 32"/>
                <a:gd name="T28" fmla="*/ 9 w 27"/>
                <a:gd name="T29" fmla="*/ 0 h 32"/>
                <a:gd name="T30" fmla="*/ 12 w 27"/>
                <a:gd name="T31" fmla="*/ 4 h 32"/>
                <a:gd name="T32" fmla="*/ 16 w 27"/>
                <a:gd name="T33" fmla="*/ 7 h 32"/>
                <a:gd name="T34" fmla="*/ 20 w 27"/>
                <a:gd name="T35" fmla="*/ 9 h 32"/>
                <a:gd name="T36" fmla="*/ 27 w 27"/>
                <a:gd name="T3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32">
                  <a:moveTo>
                    <a:pt x="27" y="10"/>
                  </a:moveTo>
                  <a:lnTo>
                    <a:pt x="25" y="22"/>
                  </a:lnTo>
                  <a:lnTo>
                    <a:pt x="23" y="32"/>
                  </a:lnTo>
                  <a:lnTo>
                    <a:pt x="19" y="32"/>
                  </a:lnTo>
                  <a:lnTo>
                    <a:pt x="15" y="32"/>
                  </a:lnTo>
                  <a:lnTo>
                    <a:pt x="13" y="23"/>
                  </a:lnTo>
                  <a:lnTo>
                    <a:pt x="13" y="13"/>
                  </a:lnTo>
                  <a:lnTo>
                    <a:pt x="7" y="13"/>
                  </a:lnTo>
                  <a:lnTo>
                    <a:pt x="6" y="12"/>
                  </a:lnTo>
                  <a:lnTo>
                    <a:pt x="3" y="10"/>
                  </a:lnTo>
                  <a:lnTo>
                    <a:pt x="0" y="7"/>
                  </a:lnTo>
                  <a:lnTo>
                    <a:pt x="2" y="6"/>
                  </a:lnTo>
                  <a:lnTo>
                    <a:pt x="2" y="3"/>
                  </a:lnTo>
                  <a:lnTo>
                    <a:pt x="5" y="2"/>
                  </a:lnTo>
                  <a:lnTo>
                    <a:pt x="9" y="0"/>
                  </a:lnTo>
                  <a:lnTo>
                    <a:pt x="12" y="4"/>
                  </a:lnTo>
                  <a:lnTo>
                    <a:pt x="16" y="7"/>
                  </a:lnTo>
                  <a:lnTo>
                    <a:pt x="20" y="9"/>
                  </a:ln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7" name="Freeform 478"/>
            <p:cNvSpPr/>
            <p:nvPr/>
          </p:nvSpPr>
          <p:spPr bwMode="auto">
            <a:xfrm>
              <a:off x="5202" y="2982"/>
              <a:ext cx="15" cy="40"/>
            </a:xfrm>
            <a:custGeom>
              <a:avLst/>
              <a:gdLst>
                <a:gd name="T0" fmla="*/ 8 w 15"/>
                <a:gd name="T1" fmla="*/ 0 h 40"/>
                <a:gd name="T2" fmla="*/ 13 w 15"/>
                <a:gd name="T3" fmla="*/ 2 h 40"/>
                <a:gd name="T4" fmla="*/ 15 w 15"/>
                <a:gd name="T5" fmla="*/ 2 h 40"/>
                <a:gd name="T6" fmla="*/ 15 w 15"/>
                <a:gd name="T7" fmla="*/ 22 h 40"/>
                <a:gd name="T8" fmla="*/ 13 w 15"/>
                <a:gd name="T9" fmla="*/ 39 h 40"/>
                <a:gd name="T10" fmla="*/ 11 w 15"/>
                <a:gd name="T11" fmla="*/ 39 h 40"/>
                <a:gd name="T12" fmla="*/ 10 w 15"/>
                <a:gd name="T13" fmla="*/ 40 h 40"/>
                <a:gd name="T14" fmla="*/ 5 w 15"/>
                <a:gd name="T15" fmla="*/ 36 h 40"/>
                <a:gd name="T16" fmla="*/ 1 w 15"/>
                <a:gd name="T17" fmla="*/ 33 h 40"/>
                <a:gd name="T18" fmla="*/ 0 w 15"/>
                <a:gd name="T19" fmla="*/ 23 h 40"/>
                <a:gd name="T20" fmla="*/ 1 w 15"/>
                <a:gd name="T21" fmla="*/ 14 h 40"/>
                <a:gd name="T22" fmla="*/ 4 w 15"/>
                <a:gd name="T23" fmla="*/ 7 h 40"/>
                <a:gd name="T24" fmla="*/ 8 w 15"/>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40">
                  <a:moveTo>
                    <a:pt x="8" y="0"/>
                  </a:moveTo>
                  <a:lnTo>
                    <a:pt x="13" y="2"/>
                  </a:lnTo>
                  <a:lnTo>
                    <a:pt x="15" y="2"/>
                  </a:lnTo>
                  <a:lnTo>
                    <a:pt x="15" y="22"/>
                  </a:lnTo>
                  <a:lnTo>
                    <a:pt x="13" y="39"/>
                  </a:lnTo>
                  <a:lnTo>
                    <a:pt x="11" y="39"/>
                  </a:lnTo>
                  <a:lnTo>
                    <a:pt x="10" y="40"/>
                  </a:lnTo>
                  <a:lnTo>
                    <a:pt x="5" y="36"/>
                  </a:lnTo>
                  <a:lnTo>
                    <a:pt x="1" y="33"/>
                  </a:lnTo>
                  <a:lnTo>
                    <a:pt x="0" y="23"/>
                  </a:lnTo>
                  <a:lnTo>
                    <a:pt x="1" y="14"/>
                  </a:lnTo>
                  <a:lnTo>
                    <a:pt x="4"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8" name="Freeform 479"/>
            <p:cNvSpPr/>
            <p:nvPr/>
          </p:nvSpPr>
          <p:spPr bwMode="auto">
            <a:xfrm>
              <a:off x="2955" y="3005"/>
              <a:ext cx="111" cy="41"/>
            </a:xfrm>
            <a:custGeom>
              <a:avLst/>
              <a:gdLst>
                <a:gd name="T0" fmla="*/ 68 w 111"/>
                <a:gd name="T1" fmla="*/ 36 h 41"/>
                <a:gd name="T2" fmla="*/ 67 w 111"/>
                <a:gd name="T3" fmla="*/ 31 h 41"/>
                <a:gd name="T4" fmla="*/ 65 w 111"/>
                <a:gd name="T5" fmla="*/ 26 h 41"/>
                <a:gd name="T6" fmla="*/ 45 w 111"/>
                <a:gd name="T7" fmla="*/ 19 h 41"/>
                <a:gd name="T8" fmla="*/ 27 w 111"/>
                <a:gd name="T9" fmla="*/ 10 h 41"/>
                <a:gd name="T10" fmla="*/ 12 w 111"/>
                <a:gd name="T11" fmla="*/ 14 h 41"/>
                <a:gd name="T12" fmla="*/ 0 w 111"/>
                <a:gd name="T13" fmla="*/ 19 h 41"/>
                <a:gd name="T14" fmla="*/ 1 w 111"/>
                <a:gd name="T15" fmla="*/ 17 h 41"/>
                <a:gd name="T16" fmla="*/ 2 w 111"/>
                <a:gd name="T17" fmla="*/ 16 h 41"/>
                <a:gd name="T18" fmla="*/ 7 w 111"/>
                <a:gd name="T19" fmla="*/ 9 h 41"/>
                <a:gd name="T20" fmla="*/ 12 w 111"/>
                <a:gd name="T21" fmla="*/ 4 h 41"/>
                <a:gd name="T22" fmla="*/ 18 w 111"/>
                <a:gd name="T23" fmla="*/ 1 h 41"/>
                <a:gd name="T24" fmla="*/ 25 w 111"/>
                <a:gd name="T25" fmla="*/ 0 h 41"/>
                <a:gd name="T26" fmla="*/ 32 w 111"/>
                <a:gd name="T27" fmla="*/ 1 h 41"/>
                <a:gd name="T28" fmla="*/ 41 w 111"/>
                <a:gd name="T29" fmla="*/ 3 h 41"/>
                <a:gd name="T30" fmla="*/ 49 w 111"/>
                <a:gd name="T31" fmla="*/ 6 h 41"/>
                <a:gd name="T32" fmla="*/ 57 w 111"/>
                <a:gd name="T33" fmla="*/ 9 h 41"/>
                <a:gd name="T34" fmla="*/ 89 w 111"/>
                <a:gd name="T35" fmla="*/ 27 h 41"/>
                <a:gd name="T36" fmla="*/ 111 w 111"/>
                <a:gd name="T37" fmla="*/ 39 h 41"/>
                <a:gd name="T38" fmla="*/ 111 w 111"/>
                <a:gd name="T39" fmla="*/ 40 h 41"/>
                <a:gd name="T40" fmla="*/ 111 w 111"/>
                <a:gd name="T41" fmla="*/ 41 h 41"/>
                <a:gd name="T42" fmla="*/ 94 w 111"/>
                <a:gd name="T43" fmla="*/ 41 h 41"/>
                <a:gd name="T44" fmla="*/ 75 w 111"/>
                <a:gd name="T45" fmla="*/ 41 h 41"/>
                <a:gd name="T46" fmla="*/ 77 w 111"/>
                <a:gd name="T47" fmla="*/ 39 h 41"/>
                <a:gd name="T48" fmla="*/ 77 w 111"/>
                <a:gd name="T49" fmla="*/ 36 h 41"/>
                <a:gd name="T50" fmla="*/ 72 w 111"/>
                <a:gd name="T51" fmla="*/ 36 h 41"/>
                <a:gd name="T52" fmla="*/ 68 w 111"/>
                <a:gd name="T5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41">
                  <a:moveTo>
                    <a:pt x="68" y="36"/>
                  </a:moveTo>
                  <a:lnTo>
                    <a:pt x="67" y="31"/>
                  </a:lnTo>
                  <a:lnTo>
                    <a:pt x="65" y="26"/>
                  </a:lnTo>
                  <a:lnTo>
                    <a:pt x="45" y="19"/>
                  </a:lnTo>
                  <a:lnTo>
                    <a:pt x="27" y="10"/>
                  </a:lnTo>
                  <a:lnTo>
                    <a:pt x="12" y="14"/>
                  </a:lnTo>
                  <a:lnTo>
                    <a:pt x="0" y="19"/>
                  </a:lnTo>
                  <a:lnTo>
                    <a:pt x="1" y="17"/>
                  </a:lnTo>
                  <a:lnTo>
                    <a:pt x="2" y="16"/>
                  </a:lnTo>
                  <a:lnTo>
                    <a:pt x="7" y="9"/>
                  </a:lnTo>
                  <a:lnTo>
                    <a:pt x="12" y="4"/>
                  </a:lnTo>
                  <a:lnTo>
                    <a:pt x="18" y="1"/>
                  </a:lnTo>
                  <a:lnTo>
                    <a:pt x="25" y="0"/>
                  </a:lnTo>
                  <a:lnTo>
                    <a:pt x="32" y="1"/>
                  </a:lnTo>
                  <a:lnTo>
                    <a:pt x="41" y="3"/>
                  </a:lnTo>
                  <a:lnTo>
                    <a:pt x="49" y="6"/>
                  </a:lnTo>
                  <a:lnTo>
                    <a:pt x="57" y="9"/>
                  </a:lnTo>
                  <a:lnTo>
                    <a:pt x="89" y="27"/>
                  </a:lnTo>
                  <a:lnTo>
                    <a:pt x="111" y="39"/>
                  </a:lnTo>
                  <a:lnTo>
                    <a:pt x="111" y="40"/>
                  </a:lnTo>
                  <a:lnTo>
                    <a:pt x="111" y="41"/>
                  </a:lnTo>
                  <a:lnTo>
                    <a:pt x="94" y="41"/>
                  </a:lnTo>
                  <a:lnTo>
                    <a:pt x="75" y="41"/>
                  </a:lnTo>
                  <a:lnTo>
                    <a:pt x="77" y="39"/>
                  </a:lnTo>
                  <a:lnTo>
                    <a:pt x="77" y="36"/>
                  </a:lnTo>
                  <a:lnTo>
                    <a:pt x="72" y="36"/>
                  </a:lnTo>
                  <a:lnTo>
                    <a:pt x="6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49" name="Freeform 480"/>
            <p:cNvSpPr/>
            <p:nvPr/>
          </p:nvSpPr>
          <p:spPr bwMode="auto">
            <a:xfrm>
              <a:off x="3054" y="3048"/>
              <a:ext cx="72" cy="23"/>
            </a:xfrm>
            <a:custGeom>
              <a:avLst/>
              <a:gdLst>
                <a:gd name="T0" fmla="*/ 29 w 72"/>
                <a:gd name="T1" fmla="*/ 0 h 23"/>
                <a:gd name="T2" fmla="*/ 43 w 72"/>
                <a:gd name="T3" fmla="*/ 1 h 23"/>
                <a:gd name="T4" fmla="*/ 55 w 72"/>
                <a:gd name="T5" fmla="*/ 4 h 23"/>
                <a:gd name="T6" fmla="*/ 63 w 72"/>
                <a:gd name="T7" fmla="*/ 8 h 23"/>
                <a:gd name="T8" fmla="*/ 72 w 72"/>
                <a:gd name="T9" fmla="*/ 16 h 23"/>
                <a:gd name="T10" fmla="*/ 70 w 72"/>
                <a:gd name="T11" fmla="*/ 18 h 23"/>
                <a:gd name="T12" fmla="*/ 69 w 72"/>
                <a:gd name="T13" fmla="*/ 21 h 23"/>
                <a:gd name="T14" fmla="*/ 50 w 72"/>
                <a:gd name="T15" fmla="*/ 23 h 23"/>
                <a:gd name="T16" fmla="*/ 32 w 72"/>
                <a:gd name="T17" fmla="*/ 21 h 23"/>
                <a:gd name="T18" fmla="*/ 23 w 72"/>
                <a:gd name="T19" fmla="*/ 21 h 23"/>
                <a:gd name="T20" fmla="*/ 16 w 72"/>
                <a:gd name="T21" fmla="*/ 20 h 23"/>
                <a:gd name="T22" fmla="*/ 8 w 72"/>
                <a:gd name="T23" fmla="*/ 17 h 23"/>
                <a:gd name="T24" fmla="*/ 0 w 72"/>
                <a:gd name="T25" fmla="*/ 14 h 23"/>
                <a:gd name="T26" fmla="*/ 0 w 72"/>
                <a:gd name="T27" fmla="*/ 13 h 23"/>
                <a:gd name="T28" fmla="*/ 0 w 72"/>
                <a:gd name="T29" fmla="*/ 13 h 23"/>
                <a:gd name="T30" fmla="*/ 8 w 72"/>
                <a:gd name="T31" fmla="*/ 10 h 23"/>
                <a:gd name="T32" fmla="*/ 16 w 72"/>
                <a:gd name="T33" fmla="*/ 7 h 23"/>
                <a:gd name="T34" fmla="*/ 23 w 72"/>
                <a:gd name="T35" fmla="*/ 4 h 23"/>
                <a:gd name="T36" fmla="*/ 29 w 7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23">
                  <a:moveTo>
                    <a:pt x="29" y="0"/>
                  </a:moveTo>
                  <a:lnTo>
                    <a:pt x="43" y="1"/>
                  </a:lnTo>
                  <a:lnTo>
                    <a:pt x="55" y="4"/>
                  </a:lnTo>
                  <a:lnTo>
                    <a:pt x="63" y="8"/>
                  </a:lnTo>
                  <a:lnTo>
                    <a:pt x="72" y="16"/>
                  </a:lnTo>
                  <a:lnTo>
                    <a:pt x="70" y="18"/>
                  </a:lnTo>
                  <a:lnTo>
                    <a:pt x="69" y="21"/>
                  </a:lnTo>
                  <a:lnTo>
                    <a:pt x="50" y="23"/>
                  </a:lnTo>
                  <a:lnTo>
                    <a:pt x="32" y="21"/>
                  </a:lnTo>
                  <a:lnTo>
                    <a:pt x="23" y="21"/>
                  </a:lnTo>
                  <a:lnTo>
                    <a:pt x="16" y="20"/>
                  </a:lnTo>
                  <a:lnTo>
                    <a:pt x="8" y="17"/>
                  </a:lnTo>
                  <a:lnTo>
                    <a:pt x="0" y="14"/>
                  </a:lnTo>
                  <a:lnTo>
                    <a:pt x="0" y="13"/>
                  </a:lnTo>
                  <a:lnTo>
                    <a:pt x="0" y="13"/>
                  </a:lnTo>
                  <a:lnTo>
                    <a:pt x="8" y="10"/>
                  </a:lnTo>
                  <a:lnTo>
                    <a:pt x="16" y="7"/>
                  </a:lnTo>
                  <a:lnTo>
                    <a:pt x="23" y="4"/>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0" name="Freeform 481"/>
            <p:cNvSpPr/>
            <p:nvPr/>
          </p:nvSpPr>
          <p:spPr bwMode="auto">
            <a:xfrm>
              <a:off x="5080" y="3048"/>
              <a:ext cx="28" cy="24"/>
            </a:xfrm>
            <a:custGeom>
              <a:avLst/>
              <a:gdLst>
                <a:gd name="T0" fmla="*/ 18 w 28"/>
                <a:gd name="T1" fmla="*/ 0 h 24"/>
                <a:gd name="T2" fmla="*/ 23 w 28"/>
                <a:gd name="T3" fmla="*/ 3 h 24"/>
                <a:gd name="T4" fmla="*/ 25 w 28"/>
                <a:gd name="T5" fmla="*/ 6 h 24"/>
                <a:gd name="T6" fmla="*/ 26 w 28"/>
                <a:gd name="T7" fmla="*/ 7 h 24"/>
                <a:gd name="T8" fmla="*/ 28 w 28"/>
                <a:gd name="T9" fmla="*/ 13 h 24"/>
                <a:gd name="T10" fmla="*/ 28 w 28"/>
                <a:gd name="T11" fmla="*/ 13 h 24"/>
                <a:gd name="T12" fmla="*/ 28 w 28"/>
                <a:gd name="T13" fmla="*/ 14 h 24"/>
                <a:gd name="T14" fmla="*/ 23 w 28"/>
                <a:gd name="T15" fmla="*/ 17 h 24"/>
                <a:gd name="T16" fmla="*/ 19 w 28"/>
                <a:gd name="T17" fmla="*/ 20 h 24"/>
                <a:gd name="T18" fmla="*/ 15 w 28"/>
                <a:gd name="T19" fmla="*/ 23 h 24"/>
                <a:gd name="T20" fmla="*/ 8 w 28"/>
                <a:gd name="T21" fmla="*/ 24 h 24"/>
                <a:gd name="T22" fmla="*/ 5 w 28"/>
                <a:gd name="T23" fmla="*/ 23 h 24"/>
                <a:gd name="T24" fmla="*/ 3 w 28"/>
                <a:gd name="T25" fmla="*/ 21 h 24"/>
                <a:gd name="T26" fmla="*/ 2 w 28"/>
                <a:gd name="T27" fmla="*/ 18 h 24"/>
                <a:gd name="T28" fmla="*/ 0 w 28"/>
                <a:gd name="T29" fmla="*/ 17 h 24"/>
                <a:gd name="T30" fmla="*/ 3 w 28"/>
                <a:gd name="T31" fmla="*/ 11 h 24"/>
                <a:gd name="T32" fmla="*/ 8 w 28"/>
                <a:gd name="T33" fmla="*/ 7 h 24"/>
                <a:gd name="T34" fmla="*/ 12 w 28"/>
                <a:gd name="T35" fmla="*/ 4 h 24"/>
                <a:gd name="T36" fmla="*/ 18 w 28"/>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4">
                  <a:moveTo>
                    <a:pt x="18" y="0"/>
                  </a:moveTo>
                  <a:lnTo>
                    <a:pt x="23" y="3"/>
                  </a:lnTo>
                  <a:lnTo>
                    <a:pt x="25" y="6"/>
                  </a:lnTo>
                  <a:lnTo>
                    <a:pt x="26" y="7"/>
                  </a:lnTo>
                  <a:lnTo>
                    <a:pt x="28" y="13"/>
                  </a:lnTo>
                  <a:lnTo>
                    <a:pt x="28" y="13"/>
                  </a:lnTo>
                  <a:lnTo>
                    <a:pt x="28" y="14"/>
                  </a:lnTo>
                  <a:lnTo>
                    <a:pt x="23" y="17"/>
                  </a:lnTo>
                  <a:lnTo>
                    <a:pt x="19" y="20"/>
                  </a:lnTo>
                  <a:lnTo>
                    <a:pt x="15" y="23"/>
                  </a:lnTo>
                  <a:lnTo>
                    <a:pt x="8" y="24"/>
                  </a:lnTo>
                  <a:lnTo>
                    <a:pt x="5" y="23"/>
                  </a:lnTo>
                  <a:lnTo>
                    <a:pt x="3" y="21"/>
                  </a:lnTo>
                  <a:lnTo>
                    <a:pt x="2" y="18"/>
                  </a:lnTo>
                  <a:lnTo>
                    <a:pt x="0" y="17"/>
                  </a:lnTo>
                  <a:lnTo>
                    <a:pt x="3" y="11"/>
                  </a:lnTo>
                  <a:lnTo>
                    <a:pt x="8" y="7"/>
                  </a:lnTo>
                  <a:lnTo>
                    <a:pt x="12" y="4"/>
                  </a:lnTo>
                  <a:lnTo>
                    <a:pt x="1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1" name="Freeform 482"/>
            <p:cNvSpPr/>
            <p:nvPr/>
          </p:nvSpPr>
          <p:spPr bwMode="auto">
            <a:xfrm>
              <a:off x="5216" y="3069"/>
              <a:ext cx="26" cy="56"/>
            </a:xfrm>
            <a:custGeom>
              <a:avLst/>
              <a:gdLst>
                <a:gd name="T0" fmla="*/ 4 w 26"/>
                <a:gd name="T1" fmla="*/ 0 h 56"/>
                <a:gd name="T2" fmla="*/ 7 w 26"/>
                <a:gd name="T3" fmla="*/ 0 h 56"/>
                <a:gd name="T4" fmla="*/ 10 w 26"/>
                <a:gd name="T5" fmla="*/ 0 h 56"/>
                <a:gd name="T6" fmla="*/ 16 w 26"/>
                <a:gd name="T7" fmla="*/ 5 h 56"/>
                <a:gd name="T8" fmla="*/ 20 w 26"/>
                <a:gd name="T9" fmla="*/ 10 h 56"/>
                <a:gd name="T10" fmla="*/ 24 w 26"/>
                <a:gd name="T11" fmla="*/ 17 h 56"/>
                <a:gd name="T12" fmla="*/ 26 w 26"/>
                <a:gd name="T13" fmla="*/ 26 h 56"/>
                <a:gd name="T14" fmla="*/ 21 w 26"/>
                <a:gd name="T15" fmla="*/ 29 h 56"/>
                <a:gd name="T16" fmla="*/ 17 w 26"/>
                <a:gd name="T17" fmla="*/ 32 h 56"/>
                <a:gd name="T18" fmla="*/ 19 w 26"/>
                <a:gd name="T19" fmla="*/ 45 h 56"/>
                <a:gd name="T20" fmla="*/ 19 w 26"/>
                <a:gd name="T21" fmla="*/ 56 h 56"/>
                <a:gd name="T22" fmla="*/ 17 w 26"/>
                <a:gd name="T23" fmla="*/ 56 h 56"/>
                <a:gd name="T24" fmla="*/ 17 w 26"/>
                <a:gd name="T25" fmla="*/ 56 h 56"/>
                <a:gd name="T26" fmla="*/ 9 w 26"/>
                <a:gd name="T27" fmla="*/ 50 h 56"/>
                <a:gd name="T28" fmla="*/ 0 w 26"/>
                <a:gd name="T29" fmla="*/ 45 h 56"/>
                <a:gd name="T30" fmla="*/ 0 w 26"/>
                <a:gd name="T31" fmla="*/ 25 h 56"/>
                <a:gd name="T32" fmla="*/ 0 w 26"/>
                <a:gd name="T33" fmla="*/ 5 h 56"/>
                <a:gd name="T34" fmla="*/ 3 w 26"/>
                <a:gd name="T35" fmla="*/ 2 h 56"/>
                <a:gd name="T36" fmla="*/ 4 w 26"/>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6">
                  <a:moveTo>
                    <a:pt x="4" y="0"/>
                  </a:moveTo>
                  <a:lnTo>
                    <a:pt x="7" y="0"/>
                  </a:lnTo>
                  <a:lnTo>
                    <a:pt x="10" y="0"/>
                  </a:lnTo>
                  <a:lnTo>
                    <a:pt x="16" y="5"/>
                  </a:lnTo>
                  <a:lnTo>
                    <a:pt x="20" y="10"/>
                  </a:lnTo>
                  <a:lnTo>
                    <a:pt x="24" y="17"/>
                  </a:lnTo>
                  <a:lnTo>
                    <a:pt x="26" y="26"/>
                  </a:lnTo>
                  <a:lnTo>
                    <a:pt x="21" y="29"/>
                  </a:lnTo>
                  <a:lnTo>
                    <a:pt x="17" y="32"/>
                  </a:lnTo>
                  <a:lnTo>
                    <a:pt x="19" y="45"/>
                  </a:lnTo>
                  <a:lnTo>
                    <a:pt x="19" y="56"/>
                  </a:lnTo>
                  <a:lnTo>
                    <a:pt x="17" y="56"/>
                  </a:lnTo>
                  <a:lnTo>
                    <a:pt x="17" y="56"/>
                  </a:lnTo>
                  <a:lnTo>
                    <a:pt x="9" y="50"/>
                  </a:lnTo>
                  <a:lnTo>
                    <a:pt x="0" y="45"/>
                  </a:lnTo>
                  <a:lnTo>
                    <a:pt x="0" y="25"/>
                  </a:lnTo>
                  <a:lnTo>
                    <a:pt x="0" y="5"/>
                  </a:lnTo>
                  <a:lnTo>
                    <a:pt x="3" y="2"/>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2" name="Freeform 483"/>
            <p:cNvSpPr/>
            <p:nvPr/>
          </p:nvSpPr>
          <p:spPr bwMode="auto">
            <a:xfrm>
              <a:off x="5115" y="3081"/>
              <a:ext cx="21" cy="27"/>
            </a:xfrm>
            <a:custGeom>
              <a:avLst/>
              <a:gdLst>
                <a:gd name="T0" fmla="*/ 14 w 21"/>
                <a:gd name="T1" fmla="*/ 0 h 27"/>
                <a:gd name="T2" fmla="*/ 17 w 21"/>
                <a:gd name="T3" fmla="*/ 4 h 27"/>
                <a:gd name="T4" fmla="*/ 21 w 21"/>
                <a:gd name="T5" fmla="*/ 8 h 27"/>
                <a:gd name="T6" fmla="*/ 18 w 21"/>
                <a:gd name="T7" fmla="*/ 10 h 27"/>
                <a:gd name="T8" fmla="*/ 15 w 21"/>
                <a:gd name="T9" fmla="*/ 11 h 27"/>
                <a:gd name="T10" fmla="*/ 13 w 21"/>
                <a:gd name="T11" fmla="*/ 8 h 27"/>
                <a:gd name="T12" fmla="*/ 11 w 21"/>
                <a:gd name="T13" fmla="*/ 8 h 27"/>
                <a:gd name="T14" fmla="*/ 8 w 21"/>
                <a:gd name="T15" fmla="*/ 11 h 27"/>
                <a:gd name="T16" fmla="*/ 7 w 21"/>
                <a:gd name="T17" fmla="*/ 14 h 27"/>
                <a:gd name="T18" fmla="*/ 8 w 21"/>
                <a:gd name="T19" fmla="*/ 18 h 27"/>
                <a:gd name="T20" fmla="*/ 8 w 21"/>
                <a:gd name="T21" fmla="*/ 21 h 27"/>
                <a:gd name="T22" fmla="*/ 8 w 21"/>
                <a:gd name="T23" fmla="*/ 23 h 27"/>
                <a:gd name="T24" fmla="*/ 7 w 21"/>
                <a:gd name="T25" fmla="*/ 27 h 27"/>
                <a:gd name="T26" fmla="*/ 4 w 21"/>
                <a:gd name="T27" fmla="*/ 23 h 27"/>
                <a:gd name="T28" fmla="*/ 0 w 21"/>
                <a:gd name="T29" fmla="*/ 20 h 27"/>
                <a:gd name="T30" fmla="*/ 5 w 21"/>
                <a:gd name="T31" fmla="*/ 13 h 27"/>
                <a:gd name="T32" fmla="*/ 11 w 21"/>
                <a:gd name="T33" fmla="*/ 1 h 27"/>
                <a:gd name="T34" fmla="*/ 13 w 21"/>
                <a:gd name="T35" fmla="*/ 1 h 27"/>
                <a:gd name="T36" fmla="*/ 14 w 21"/>
                <a:gd name="T3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27">
                  <a:moveTo>
                    <a:pt x="14" y="0"/>
                  </a:moveTo>
                  <a:lnTo>
                    <a:pt x="17" y="4"/>
                  </a:lnTo>
                  <a:lnTo>
                    <a:pt x="21" y="8"/>
                  </a:lnTo>
                  <a:lnTo>
                    <a:pt x="18" y="10"/>
                  </a:lnTo>
                  <a:lnTo>
                    <a:pt x="15" y="11"/>
                  </a:lnTo>
                  <a:lnTo>
                    <a:pt x="13" y="8"/>
                  </a:lnTo>
                  <a:lnTo>
                    <a:pt x="11" y="8"/>
                  </a:lnTo>
                  <a:lnTo>
                    <a:pt x="8" y="11"/>
                  </a:lnTo>
                  <a:lnTo>
                    <a:pt x="7" y="14"/>
                  </a:lnTo>
                  <a:lnTo>
                    <a:pt x="8" y="18"/>
                  </a:lnTo>
                  <a:lnTo>
                    <a:pt x="8" y="21"/>
                  </a:lnTo>
                  <a:lnTo>
                    <a:pt x="8" y="23"/>
                  </a:lnTo>
                  <a:lnTo>
                    <a:pt x="7" y="27"/>
                  </a:lnTo>
                  <a:lnTo>
                    <a:pt x="4" y="23"/>
                  </a:lnTo>
                  <a:lnTo>
                    <a:pt x="0" y="20"/>
                  </a:lnTo>
                  <a:lnTo>
                    <a:pt x="5" y="13"/>
                  </a:lnTo>
                  <a:lnTo>
                    <a:pt x="11" y="1"/>
                  </a:lnTo>
                  <a:lnTo>
                    <a:pt x="13" y="1"/>
                  </a:ln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3" name="Freeform 484"/>
            <p:cNvSpPr/>
            <p:nvPr/>
          </p:nvSpPr>
          <p:spPr bwMode="auto">
            <a:xfrm>
              <a:off x="5225" y="3122"/>
              <a:ext cx="7" cy="7"/>
            </a:xfrm>
            <a:custGeom>
              <a:avLst/>
              <a:gdLst>
                <a:gd name="T0" fmla="*/ 0 w 7"/>
                <a:gd name="T1" fmla="*/ 7 h 7"/>
                <a:gd name="T2" fmla="*/ 0 w 7"/>
                <a:gd name="T3" fmla="*/ 3 h 7"/>
                <a:gd name="T4" fmla="*/ 1 w 7"/>
                <a:gd name="T5" fmla="*/ 0 h 7"/>
                <a:gd name="T6" fmla="*/ 1 w 7"/>
                <a:gd name="T7" fmla="*/ 0 h 7"/>
                <a:gd name="T8" fmla="*/ 2 w 7"/>
                <a:gd name="T9" fmla="*/ 0 h 7"/>
                <a:gd name="T10" fmla="*/ 4 w 7"/>
                <a:gd name="T11" fmla="*/ 4 h 7"/>
                <a:gd name="T12" fmla="*/ 7 w 7"/>
                <a:gd name="T13" fmla="*/ 7 h 7"/>
                <a:gd name="T14" fmla="*/ 2 w 7"/>
                <a:gd name="T15" fmla="*/ 7 h 7"/>
                <a:gd name="T16" fmla="*/ 0 w 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0" y="7"/>
                  </a:moveTo>
                  <a:lnTo>
                    <a:pt x="0" y="3"/>
                  </a:lnTo>
                  <a:lnTo>
                    <a:pt x="1" y="0"/>
                  </a:lnTo>
                  <a:lnTo>
                    <a:pt x="1" y="0"/>
                  </a:lnTo>
                  <a:lnTo>
                    <a:pt x="2" y="0"/>
                  </a:lnTo>
                  <a:lnTo>
                    <a:pt x="4" y="4"/>
                  </a:lnTo>
                  <a:lnTo>
                    <a:pt x="7" y="7"/>
                  </a:lnTo>
                  <a:lnTo>
                    <a:pt x="2" y="7"/>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4" name="Freeform 485"/>
            <p:cNvSpPr/>
            <p:nvPr/>
          </p:nvSpPr>
          <p:spPr bwMode="auto">
            <a:xfrm>
              <a:off x="5242" y="3126"/>
              <a:ext cx="10" cy="9"/>
            </a:xfrm>
            <a:custGeom>
              <a:avLst/>
              <a:gdLst>
                <a:gd name="T0" fmla="*/ 0 w 10"/>
                <a:gd name="T1" fmla="*/ 0 h 9"/>
                <a:gd name="T2" fmla="*/ 4 w 10"/>
                <a:gd name="T3" fmla="*/ 0 h 9"/>
                <a:gd name="T4" fmla="*/ 8 w 10"/>
                <a:gd name="T5" fmla="*/ 0 h 9"/>
                <a:gd name="T6" fmla="*/ 8 w 10"/>
                <a:gd name="T7" fmla="*/ 2 h 9"/>
                <a:gd name="T8" fmla="*/ 8 w 10"/>
                <a:gd name="T9" fmla="*/ 3 h 9"/>
                <a:gd name="T10" fmla="*/ 10 w 10"/>
                <a:gd name="T11" fmla="*/ 6 h 9"/>
                <a:gd name="T12" fmla="*/ 10 w 10"/>
                <a:gd name="T13" fmla="*/ 9 h 9"/>
                <a:gd name="T14" fmla="*/ 7 w 10"/>
                <a:gd name="T15" fmla="*/ 8 h 9"/>
                <a:gd name="T16" fmla="*/ 4 w 10"/>
                <a:gd name="T17" fmla="*/ 6 h 9"/>
                <a:gd name="T18" fmla="*/ 1 w 10"/>
                <a:gd name="T19" fmla="*/ 5 h 9"/>
                <a:gd name="T20" fmla="*/ 0 w 10"/>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9">
                  <a:moveTo>
                    <a:pt x="0" y="0"/>
                  </a:moveTo>
                  <a:lnTo>
                    <a:pt x="4" y="0"/>
                  </a:lnTo>
                  <a:lnTo>
                    <a:pt x="8" y="0"/>
                  </a:lnTo>
                  <a:lnTo>
                    <a:pt x="8" y="2"/>
                  </a:lnTo>
                  <a:lnTo>
                    <a:pt x="8" y="3"/>
                  </a:lnTo>
                  <a:lnTo>
                    <a:pt x="10" y="6"/>
                  </a:lnTo>
                  <a:lnTo>
                    <a:pt x="10" y="9"/>
                  </a:lnTo>
                  <a:lnTo>
                    <a:pt x="7" y="8"/>
                  </a:lnTo>
                  <a:lnTo>
                    <a:pt x="4" y="6"/>
                  </a:lnTo>
                  <a:lnTo>
                    <a:pt x="1"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5" name="Freeform 486"/>
            <p:cNvSpPr/>
            <p:nvPr/>
          </p:nvSpPr>
          <p:spPr bwMode="auto">
            <a:xfrm>
              <a:off x="5229" y="3134"/>
              <a:ext cx="6" cy="14"/>
            </a:xfrm>
            <a:custGeom>
              <a:avLst/>
              <a:gdLst>
                <a:gd name="T0" fmla="*/ 0 w 6"/>
                <a:gd name="T1" fmla="*/ 0 h 14"/>
                <a:gd name="T2" fmla="*/ 3 w 6"/>
                <a:gd name="T3" fmla="*/ 2 h 14"/>
                <a:gd name="T4" fmla="*/ 4 w 6"/>
                <a:gd name="T5" fmla="*/ 5 h 14"/>
                <a:gd name="T6" fmla="*/ 6 w 6"/>
                <a:gd name="T7" fmla="*/ 8 h 14"/>
                <a:gd name="T8" fmla="*/ 6 w 6"/>
                <a:gd name="T9" fmla="*/ 14 h 14"/>
                <a:gd name="T10" fmla="*/ 4 w 6"/>
                <a:gd name="T11" fmla="*/ 14 h 14"/>
                <a:gd name="T12" fmla="*/ 3 w 6"/>
                <a:gd name="T13" fmla="*/ 12 h 14"/>
                <a:gd name="T14" fmla="*/ 1 w 6"/>
                <a:gd name="T15" fmla="*/ 7 h 14"/>
                <a:gd name="T16" fmla="*/ 0 w 6"/>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4">
                  <a:moveTo>
                    <a:pt x="0" y="0"/>
                  </a:moveTo>
                  <a:lnTo>
                    <a:pt x="3" y="2"/>
                  </a:lnTo>
                  <a:lnTo>
                    <a:pt x="4" y="5"/>
                  </a:lnTo>
                  <a:lnTo>
                    <a:pt x="6" y="8"/>
                  </a:lnTo>
                  <a:lnTo>
                    <a:pt x="6" y="14"/>
                  </a:lnTo>
                  <a:lnTo>
                    <a:pt x="4" y="14"/>
                  </a:lnTo>
                  <a:lnTo>
                    <a:pt x="3" y="12"/>
                  </a:lnTo>
                  <a:lnTo>
                    <a:pt x="1"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6" name="Freeform 487"/>
            <p:cNvSpPr/>
            <p:nvPr/>
          </p:nvSpPr>
          <p:spPr bwMode="auto">
            <a:xfrm>
              <a:off x="5257" y="3134"/>
              <a:ext cx="8" cy="7"/>
            </a:xfrm>
            <a:custGeom>
              <a:avLst/>
              <a:gdLst>
                <a:gd name="T0" fmla="*/ 3 w 8"/>
                <a:gd name="T1" fmla="*/ 0 h 7"/>
                <a:gd name="T2" fmla="*/ 6 w 8"/>
                <a:gd name="T3" fmla="*/ 1 h 7"/>
                <a:gd name="T4" fmla="*/ 8 w 8"/>
                <a:gd name="T5" fmla="*/ 4 h 7"/>
                <a:gd name="T6" fmla="*/ 8 w 8"/>
                <a:gd name="T7" fmla="*/ 5 h 7"/>
                <a:gd name="T8" fmla="*/ 6 w 8"/>
                <a:gd name="T9" fmla="*/ 7 h 7"/>
                <a:gd name="T10" fmla="*/ 3 w 8"/>
                <a:gd name="T11" fmla="*/ 7 h 7"/>
                <a:gd name="T12" fmla="*/ 0 w 8"/>
                <a:gd name="T13" fmla="*/ 7 h 7"/>
                <a:gd name="T14" fmla="*/ 0 w 8"/>
                <a:gd name="T15" fmla="*/ 5 h 7"/>
                <a:gd name="T16" fmla="*/ 0 w 8"/>
                <a:gd name="T17" fmla="*/ 2 h 7"/>
                <a:gd name="T18" fmla="*/ 2 w 8"/>
                <a:gd name="T19" fmla="*/ 2 h 7"/>
                <a:gd name="T20" fmla="*/ 3 w 8"/>
                <a:gd name="T21" fmla="*/ 2 h 7"/>
                <a:gd name="T22" fmla="*/ 3 w 8"/>
                <a:gd name="T23" fmla="*/ 1 h 7"/>
                <a:gd name="T24" fmla="*/ 3 w 8"/>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3" y="0"/>
                  </a:moveTo>
                  <a:lnTo>
                    <a:pt x="6" y="1"/>
                  </a:lnTo>
                  <a:lnTo>
                    <a:pt x="8" y="4"/>
                  </a:lnTo>
                  <a:lnTo>
                    <a:pt x="8" y="5"/>
                  </a:lnTo>
                  <a:lnTo>
                    <a:pt x="6" y="7"/>
                  </a:lnTo>
                  <a:lnTo>
                    <a:pt x="3" y="7"/>
                  </a:lnTo>
                  <a:lnTo>
                    <a:pt x="0" y="7"/>
                  </a:lnTo>
                  <a:lnTo>
                    <a:pt x="0" y="5"/>
                  </a:lnTo>
                  <a:lnTo>
                    <a:pt x="0" y="2"/>
                  </a:lnTo>
                  <a:lnTo>
                    <a:pt x="2" y="2"/>
                  </a:lnTo>
                  <a:lnTo>
                    <a:pt x="3" y="2"/>
                  </a:lnTo>
                  <a:lnTo>
                    <a:pt x="3" y="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7" name="Freeform 488"/>
            <p:cNvSpPr/>
            <p:nvPr/>
          </p:nvSpPr>
          <p:spPr bwMode="auto">
            <a:xfrm>
              <a:off x="5256" y="3145"/>
              <a:ext cx="9" cy="6"/>
            </a:xfrm>
            <a:custGeom>
              <a:avLst/>
              <a:gdLst>
                <a:gd name="T0" fmla="*/ 4 w 9"/>
                <a:gd name="T1" fmla="*/ 0 h 6"/>
                <a:gd name="T2" fmla="*/ 7 w 9"/>
                <a:gd name="T3" fmla="*/ 3 h 6"/>
                <a:gd name="T4" fmla="*/ 9 w 9"/>
                <a:gd name="T5" fmla="*/ 6 h 6"/>
                <a:gd name="T6" fmla="*/ 6 w 9"/>
                <a:gd name="T7" fmla="*/ 6 h 6"/>
                <a:gd name="T8" fmla="*/ 3 w 9"/>
                <a:gd name="T9" fmla="*/ 6 h 6"/>
                <a:gd name="T10" fmla="*/ 1 w 9"/>
                <a:gd name="T11" fmla="*/ 4 h 6"/>
                <a:gd name="T12" fmla="*/ 0 w 9"/>
                <a:gd name="T13" fmla="*/ 3 h 6"/>
                <a:gd name="T14" fmla="*/ 1 w 9"/>
                <a:gd name="T15" fmla="*/ 3 h 6"/>
                <a:gd name="T16" fmla="*/ 3 w 9"/>
                <a:gd name="T17" fmla="*/ 3 h 6"/>
                <a:gd name="T18" fmla="*/ 4 w 9"/>
                <a:gd name="T19" fmla="*/ 1 h 6"/>
                <a:gd name="T20" fmla="*/ 4 w 9"/>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6">
                  <a:moveTo>
                    <a:pt x="4" y="0"/>
                  </a:moveTo>
                  <a:lnTo>
                    <a:pt x="7" y="3"/>
                  </a:lnTo>
                  <a:lnTo>
                    <a:pt x="9" y="6"/>
                  </a:lnTo>
                  <a:lnTo>
                    <a:pt x="6" y="6"/>
                  </a:lnTo>
                  <a:lnTo>
                    <a:pt x="3" y="6"/>
                  </a:lnTo>
                  <a:lnTo>
                    <a:pt x="1" y="4"/>
                  </a:lnTo>
                  <a:lnTo>
                    <a:pt x="0" y="3"/>
                  </a:lnTo>
                  <a:lnTo>
                    <a:pt x="1" y="3"/>
                  </a:lnTo>
                  <a:lnTo>
                    <a:pt x="3" y="3"/>
                  </a:lnTo>
                  <a:lnTo>
                    <a:pt x="4" y="1"/>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8" name="Freeform 489"/>
            <p:cNvSpPr/>
            <p:nvPr/>
          </p:nvSpPr>
          <p:spPr bwMode="auto">
            <a:xfrm>
              <a:off x="5273" y="3148"/>
              <a:ext cx="9" cy="4"/>
            </a:xfrm>
            <a:custGeom>
              <a:avLst/>
              <a:gdLst>
                <a:gd name="T0" fmla="*/ 0 w 9"/>
                <a:gd name="T1" fmla="*/ 0 h 4"/>
                <a:gd name="T2" fmla="*/ 4 w 9"/>
                <a:gd name="T3" fmla="*/ 1 h 4"/>
                <a:gd name="T4" fmla="*/ 9 w 9"/>
                <a:gd name="T5" fmla="*/ 3 h 4"/>
                <a:gd name="T6" fmla="*/ 9 w 9"/>
                <a:gd name="T7" fmla="*/ 4 h 4"/>
                <a:gd name="T8" fmla="*/ 9 w 9"/>
                <a:gd name="T9" fmla="*/ 4 h 4"/>
                <a:gd name="T10" fmla="*/ 6 w 9"/>
                <a:gd name="T11" fmla="*/ 4 h 4"/>
                <a:gd name="T12" fmla="*/ 4 w 9"/>
                <a:gd name="T13" fmla="*/ 4 h 4"/>
                <a:gd name="T14" fmla="*/ 2 w 9"/>
                <a:gd name="T15" fmla="*/ 3 h 4"/>
                <a:gd name="T16" fmla="*/ 0 w 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0" y="0"/>
                  </a:moveTo>
                  <a:lnTo>
                    <a:pt x="4" y="1"/>
                  </a:lnTo>
                  <a:lnTo>
                    <a:pt x="9" y="3"/>
                  </a:lnTo>
                  <a:lnTo>
                    <a:pt x="9" y="4"/>
                  </a:lnTo>
                  <a:lnTo>
                    <a:pt x="9" y="4"/>
                  </a:lnTo>
                  <a:lnTo>
                    <a:pt x="6" y="4"/>
                  </a:lnTo>
                  <a:lnTo>
                    <a:pt x="4" y="4"/>
                  </a:lnTo>
                  <a:lnTo>
                    <a:pt x="2"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59" name="Freeform 490"/>
            <p:cNvSpPr/>
            <p:nvPr/>
          </p:nvSpPr>
          <p:spPr bwMode="auto">
            <a:xfrm>
              <a:off x="5245" y="3155"/>
              <a:ext cx="8" cy="14"/>
            </a:xfrm>
            <a:custGeom>
              <a:avLst/>
              <a:gdLst>
                <a:gd name="T0" fmla="*/ 1 w 8"/>
                <a:gd name="T1" fmla="*/ 0 h 14"/>
                <a:gd name="T2" fmla="*/ 4 w 8"/>
                <a:gd name="T3" fmla="*/ 4 h 14"/>
                <a:gd name="T4" fmla="*/ 7 w 8"/>
                <a:gd name="T5" fmla="*/ 7 h 14"/>
                <a:gd name="T6" fmla="*/ 8 w 8"/>
                <a:gd name="T7" fmla="*/ 10 h 14"/>
                <a:gd name="T8" fmla="*/ 8 w 8"/>
                <a:gd name="T9" fmla="*/ 14 h 14"/>
                <a:gd name="T10" fmla="*/ 8 w 8"/>
                <a:gd name="T11" fmla="*/ 14 h 14"/>
                <a:gd name="T12" fmla="*/ 7 w 8"/>
                <a:gd name="T13" fmla="*/ 14 h 14"/>
                <a:gd name="T14" fmla="*/ 2 w 8"/>
                <a:gd name="T15" fmla="*/ 13 h 14"/>
                <a:gd name="T16" fmla="*/ 0 w 8"/>
                <a:gd name="T17" fmla="*/ 13 h 14"/>
                <a:gd name="T18" fmla="*/ 0 w 8"/>
                <a:gd name="T19" fmla="*/ 7 h 14"/>
                <a:gd name="T20" fmla="*/ 1 w 8"/>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4">
                  <a:moveTo>
                    <a:pt x="1" y="0"/>
                  </a:moveTo>
                  <a:lnTo>
                    <a:pt x="4" y="4"/>
                  </a:lnTo>
                  <a:lnTo>
                    <a:pt x="7" y="7"/>
                  </a:lnTo>
                  <a:lnTo>
                    <a:pt x="8" y="10"/>
                  </a:lnTo>
                  <a:lnTo>
                    <a:pt x="8" y="14"/>
                  </a:lnTo>
                  <a:lnTo>
                    <a:pt x="8" y="14"/>
                  </a:lnTo>
                  <a:lnTo>
                    <a:pt x="7" y="14"/>
                  </a:lnTo>
                  <a:lnTo>
                    <a:pt x="2" y="13"/>
                  </a:lnTo>
                  <a:lnTo>
                    <a:pt x="0" y="13"/>
                  </a:lnTo>
                  <a:lnTo>
                    <a:pt x="0" y="7"/>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0" name="Freeform 491"/>
            <p:cNvSpPr/>
            <p:nvPr/>
          </p:nvSpPr>
          <p:spPr bwMode="auto">
            <a:xfrm>
              <a:off x="5269" y="3158"/>
              <a:ext cx="14" cy="7"/>
            </a:xfrm>
            <a:custGeom>
              <a:avLst/>
              <a:gdLst>
                <a:gd name="T0" fmla="*/ 8 w 14"/>
                <a:gd name="T1" fmla="*/ 0 h 7"/>
                <a:gd name="T2" fmla="*/ 11 w 14"/>
                <a:gd name="T3" fmla="*/ 1 h 7"/>
                <a:gd name="T4" fmla="*/ 13 w 14"/>
                <a:gd name="T5" fmla="*/ 3 h 7"/>
                <a:gd name="T6" fmla="*/ 13 w 14"/>
                <a:gd name="T7" fmla="*/ 3 h 7"/>
                <a:gd name="T8" fmla="*/ 14 w 14"/>
                <a:gd name="T9" fmla="*/ 7 h 7"/>
                <a:gd name="T10" fmla="*/ 10 w 14"/>
                <a:gd name="T11" fmla="*/ 7 h 7"/>
                <a:gd name="T12" fmla="*/ 4 w 14"/>
                <a:gd name="T13" fmla="*/ 7 h 7"/>
                <a:gd name="T14" fmla="*/ 3 w 14"/>
                <a:gd name="T15" fmla="*/ 4 h 7"/>
                <a:gd name="T16" fmla="*/ 0 w 14"/>
                <a:gd name="T17" fmla="*/ 3 h 7"/>
                <a:gd name="T18" fmla="*/ 4 w 14"/>
                <a:gd name="T19" fmla="*/ 1 h 7"/>
                <a:gd name="T20" fmla="*/ 8 w 14"/>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7">
                  <a:moveTo>
                    <a:pt x="8" y="0"/>
                  </a:moveTo>
                  <a:lnTo>
                    <a:pt x="11" y="1"/>
                  </a:lnTo>
                  <a:lnTo>
                    <a:pt x="13" y="3"/>
                  </a:lnTo>
                  <a:lnTo>
                    <a:pt x="13" y="3"/>
                  </a:lnTo>
                  <a:lnTo>
                    <a:pt x="14" y="7"/>
                  </a:lnTo>
                  <a:lnTo>
                    <a:pt x="10" y="7"/>
                  </a:lnTo>
                  <a:lnTo>
                    <a:pt x="4" y="7"/>
                  </a:lnTo>
                  <a:lnTo>
                    <a:pt x="3" y="4"/>
                  </a:lnTo>
                  <a:lnTo>
                    <a:pt x="0" y="3"/>
                  </a:lnTo>
                  <a:lnTo>
                    <a:pt x="4" y="1"/>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1" name="Freeform 492"/>
            <p:cNvSpPr/>
            <p:nvPr/>
          </p:nvSpPr>
          <p:spPr bwMode="auto">
            <a:xfrm>
              <a:off x="5253" y="3172"/>
              <a:ext cx="9" cy="16"/>
            </a:xfrm>
            <a:custGeom>
              <a:avLst/>
              <a:gdLst>
                <a:gd name="T0" fmla="*/ 6 w 9"/>
                <a:gd name="T1" fmla="*/ 0 h 16"/>
                <a:gd name="T2" fmla="*/ 9 w 9"/>
                <a:gd name="T3" fmla="*/ 1 h 16"/>
                <a:gd name="T4" fmla="*/ 9 w 9"/>
                <a:gd name="T5" fmla="*/ 6 h 16"/>
                <a:gd name="T6" fmla="*/ 6 w 9"/>
                <a:gd name="T7" fmla="*/ 10 h 16"/>
                <a:gd name="T8" fmla="*/ 3 w 9"/>
                <a:gd name="T9" fmla="*/ 16 h 16"/>
                <a:gd name="T10" fmla="*/ 3 w 9"/>
                <a:gd name="T11" fmla="*/ 14 h 16"/>
                <a:gd name="T12" fmla="*/ 3 w 9"/>
                <a:gd name="T13" fmla="*/ 13 h 16"/>
                <a:gd name="T14" fmla="*/ 2 w 9"/>
                <a:gd name="T15" fmla="*/ 7 h 16"/>
                <a:gd name="T16" fmla="*/ 0 w 9"/>
                <a:gd name="T17" fmla="*/ 3 h 16"/>
                <a:gd name="T18" fmla="*/ 3 w 9"/>
                <a:gd name="T19" fmla="*/ 1 h 16"/>
                <a:gd name="T20" fmla="*/ 6 w 9"/>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6">
                  <a:moveTo>
                    <a:pt x="6" y="0"/>
                  </a:moveTo>
                  <a:lnTo>
                    <a:pt x="9" y="1"/>
                  </a:lnTo>
                  <a:lnTo>
                    <a:pt x="9" y="6"/>
                  </a:lnTo>
                  <a:lnTo>
                    <a:pt x="6" y="10"/>
                  </a:lnTo>
                  <a:lnTo>
                    <a:pt x="3" y="16"/>
                  </a:lnTo>
                  <a:lnTo>
                    <a:pt x="3" y="14"/>
                  </a:lnTo>
                  <a:lnTo>
                    <a:pt x="3" y="13"/>
                  </a:lnTo>
                  <a:lnTo>
                    <a:pt x="2" y="7"/>
                  </a:lnTo>
                  <a:lnTo>
                    <a:pt x="0" y="3"/>
                  </a:lnTo>
                  <a:lnTo>
                    <a:pt x="3" y="1"/>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2" name="Freeform 493"/>
            <p:cNvSpPr/>
            <p:nvPr/>
          </p:nvSpPr>
          <p:spPr bwMode="auto">
            <a:xfrm>
              <a:off x="4778" y="3181"/>
              <a:ext cx="24" cy="48"/>
            </a:xfrm>
            <a:custGeom>
              <a:avLst/>
              <a:gdLst>
                <a:gd name="T0" fmla="*/ 3 w 24"/>
                <a:gd name="T1" fmla="*/ 0 h 48"/>
                <a:gd name="T2" fmla="*/ 10 w 24"/>
                <a:gd name="T3" fmla="*/ 4 h 48"/>
                <a:gd name="T4" fmla="*/ 14 w 24"/>
                <a:gd name="T5" fmla="*/ 12 h 48"/>
                <a:gd name="T6" fmla="*/ 18 w 24"/>
                <a:gd name="T7" fmla="*/ 20 h 48"/>
                <a:gd name="T8" fmla="*/ 24 w 24"/>
                <a:gd name="T9" fmla="*/ 28 h 48"/>
                <a:gd name="T10" fmla="*/ 20 w 24"/>
                <a:gd name="T11" fmla="*/ 40 h 48"/>
                <a:gd name="T12" fmla="*/ 14 w 24"/>
                <a:gd name="T13" fmla="*/ 48 h 48"/>
                <a:gd name="T14" fmla="*/ 14 w 24"/>
                <a:gd name="T15" fmla="*/ 48 h 48"/>
                <a:gd name="T16" fmla="*/ 13 w 24"/>
                <a:gd name="T17" fmla="*/ 48 h 48"/>
                <a:gd name="T18" fmla="*/ 7 w 24"/>
                <a:gd name="T19" fmla="*/ 47 h 48"/>
                <a:gd name="T20" fmla="*/ 1 w 24"/>
                <a:gd name="T21" fmla="*/ 47 h 48"/>
                <a:gd name="T22" fmla="*/ 0 w 24"/>
                <a:gd name="T23" fmla="*/ 34 h 48"/>
                <a:gd name="T24" fmla="*/ 0 w 24"/>
                <a:gd name="T25" fmla="*/ 22 h 48"/>
                <a:gd name="T26" fmla="*/ 0 w 24"/>
                <a:gd name="T27" fmla="*/ 11 h 48"/>
                <a:gd name="T28" fmla="*/ 3 w 24"/>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48">
                  <a:moveTo>
                    <a:pt x="3" y="0"/>
                  </a:moveTo>
                  <a:lnTo>
                    <a:pt x="10" y="4"/>
                  </a:lnTo>
                  <a:lnTo>
                    <a:pt x="14" y="12"/>
                  </a:lnTo>
                  <a:lnTo>
                    <a:pt x="18" y="20"/>
                  </a:lnTo>
                  <a:lnTo>
                    <a:pt x="24" y="28"/>
                  </a:lnTo>
                  <a:lnTo>
                    <a:pt x="20" y="40"/>
                  </a:lnTo>
                  <a:lnTo>
                    <a:pt x="14" y="48"/>
                  </a:lnTo>
                  <a:lnTo>
                    <a:pt x="14" y="48"/>
                  </a:lnTo>
                  <a:lnTo>
                    <a:pt x="13" y="48"/>
                  </a:lnTo>
                  <a:lnTo>
                    <a:pt x="7" y="47"/>
                  </a:lnTo>
                  <a:lnTo>
                    <a:pt x="1" y="47"/>
                  </a:lnTo>
                  <a:lnTo>
                    <a:pt x="0" y="34"/>
                  </a:lnTo>
                  <a:lnTo>
                    <a:pt x="0" y="22"/>
                  </a:lnTo>
                  <a:lnTo>
                    <a:pt x="0" y="11"/>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3" name="Freeform 494"/>
            <p:cNvSpPr/>
            <p:nvPr/>
          </p:nvSpPr>
          <p:spPr bwMode="auto">
            <a:xfrm>
              <a:off x="5269" y="3182"/>
              <a:ext cx="27" cy="47"/>
            </a:xfrm>
            <a:custGeom>
              <a:avLst/>
              <a:gdLst>
                <a:gd name="T0" fmla="*/ 21 w 27"/>
                <a:gd name="T1" fmla="*/ 47 h 47"/>
                <a:gd name="T2" fmla="*/ 16 w 27"/>
                <a:gd name="T3" fmla="*/ 47 h 47"/>
                <a:gd name="T4" fmla="*/ 10 w 27"/>
                <a:gd name="T5" fmla="*/ 46 h 47"/>
                <a:gd name="T6" fmla="*/ 7 w 27"/>
                <a:gd name="T7" fmla="*/ 43 h 47"/>
                <a:gd name="T8" fmla="*/ 4 w 27"/>
                <a:gd name="T9" fmla="*/ 40 h 47"/>
                <a:gd name="T10" fmla="*/ 1 w 27"/>
                <a:gd name="T11" fmla="*/ 31 h 47"/>
                <a:gd name="T12" fmla="*/ 0 w 27"/>
                <a:gd name="T13" fmla="*/ 20 h 47"/>
                <a:gd name="T14" fmla="*/ 10 w 27"/>
                <a:gd name="T15" fmla="*/ 10 h 47"/>
                <a:gd name="T16" fmla="*/ 18 w 27"/>
                <a:gd name="T17" fmla="*/ 0 h 47"/>
                <a:gd name="T18" fmla="*/ 18 w 27"/>
                <a:gd name="T19" fmla="*/ 1 h 47"/>
                <a:gd name="T20" fmla="*/ 18 w 27"/>
                <a:gd name="T21" fmla="*/ 3 h 47"/>
                <a:gd name="T22" fmla="*/ 23 w 27"/>
                <a:gd name="T23" fmla="*/ 16 h 47"/>
                <a:gd name="T24" fmla="*/ 27 w 27"/>
                <a:gd name="T25" fmla="*/ 27 h 47"/>
                <a:gd name="T26" fmla="*/ 23 w 27"/>
                <a:gd name="T27" fmla="*/ 31 h 47"/>
                <a:gd name="T28" fmla="*/ 18 w 27"/>
                <a:gd name="T29" fmla="*/ 36 h 47"/>
                <a:gd name="T30" fmla="*/ 20 w 27"/>
                <a:gd name="T31" fmla="*/ 41 h 47"/>
                <a:gd name="T32" fmla="*/ 21 w 27"/>
                <a:gd name="T3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47">
                  <a:moveTo>
                    <a:pt x="21" y="47"/>
                  </a:moveTo>
                  <a:lnTo>
                    <a:pt x="16" y="47"/>
                  </a:lnTo>
                  <a:lnTo>
                    <a:pt x="10" y="46"/>
                  </a:lnTo>
                  <a:lnTo>
                    <a:pt x="7" y="43"/>
                  </a:lnTo>
                  <a:lnTo>
                    <a:pt x="4" y="40"/>
                  </a:lnTo>
                  <a:lnTo>
                    <a:pt x="1" y="31"/>
                  </a:lnTo>
                  <a:lnTo>
                    <a:pt x="0" y="20"/>
                  </a:lnTo>
                  <a:lnTo>
                    <a:pt x="10" y="10"/>
                  </a:lnTo>
                  <a:lnTo>
                    <a:pt x="18" y="0"/>
                  </a:lnTo>
                  <a:lnTo>
                    <a:pt x="18" y="1"/>
                  </a:lnTo>
                  <a:lnTo>
                    <a:pt x="18" y="3"/>
                  </a:lnTo>
                  <a:lnTo>
                    <a:pt x="23" y="16"/>
                  </a:lnTo>
                  <a:lnTo>
                    <a:pt x="27" y="27"/>
                  </a:lnTo>
                  <a:lnTo>
                    <a:pt x="23" y="31"/>
                  </a:lnTo>
                  <a:lnTo>
                    <a:pt x="18" y="36"/>
                  </a:lnTo>
                  <a:lnTo>
                    <a:pt x="20" y="41"/>
                  </a:lnTo>
                  <a:lnTo>
                    <a:pt x="2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4" name="Freeform 495"/>
            <p:cNvSpPr/>
            <p:nvPr/>
          </p:nvSpPr>
          <p:spPr bwMode="auto">
            <a:xfrm>
              <a:off x="5252" y="3195"/>
              <a:ext cx="14" cy="13"/>
            </a:xfrm>
            <a:custGeom>
              <a:avLst/>
              <a:gdLst>
                <a:gd name="T0" fmla="*/ 11 w 14"/>
                <a:gd name="T1" fmla="*/ 0 h 13"/>
                <a:gd name="T2" fmla="*/ 14 w 14"/>
                <a:gd name="T3" fmla="*/ 3 h 13"/>
                <a:gd name="T4" fmla="*/ 14 w 14"/>
                <a:gd name="T5" fmla="*/ 6 h 13"/>
                <a:gd name="T6" fmla="*/ 14 w 14"/>
                <a:gd name="T7" fmla="*/ 10 h 13"/>
                <a:gd name="T8" fmla="*/ 13 w 14"/>
                <a:gd name="T9" fmla="*/ 13 h 13"/>
                <a:gd name="T10" fmla="*/ 13 w 14"/>
                <a:gd name="T11" fmla="*/ 13 h 13"/>
                <a:gd name="T12" fmla="*/ 11 w 14"/>
                <a:gd name="T13" fmla="*/ 13 h 13"/>
                <a:gd name="T14" fmla="*/ 5 w 14"/>
                <a:gd name="T15" fmla="*/ 13 h 13"/>
                <a:gd name="T16" fmla="*/ 0 w 14"/>
                <a:gd name="T17" fmla="*/ 11 h 13"/>
                <a:gd name="T18" fmla="*/ 5 w 14"/>
                <a:gd name="T19" fmla="*/ 6 h 13"/>
                <a:gd name="T20" fmla="*/ 11 w 1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3">
                  <a:moveTo>
                    <a:pt x="11" y="0"/>
                  </a:moveTo>
                  <a:lnTo>
                    <a:pt x="14" y="3"/>
                  </a:lnTo>
                  <a:lnTo>
                    <a:pt x="14" y="6"/>
                  </a:lnTo>
                  <a:lnTo>
                    <a:pt x="14" y="10"/>
                  </a:lnTo>
                  <a:lnTo>
                    <a:pt x="13" y="13"/>
                  </a:lnTo>
                  <a:lnTo>
                    <a:pt x="13" y="13"/>
                  </a:lnTo>
                  <a:lnTo>
                    <a:pt x="11" y="13"/>
                  </a:lnTo>
                  <a:lnTo>
                    <a:pt x="5" y="13"/>
                  </a:lnTo>
                  <a:lnTo>
                    <a:pt x="0" y="11"/>
                  </a:lnTo>
                  <a:lnTo>
                    <a:pt x="5" y="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5" name="Freeform 496"/>
            <p:cNvSpPr/>
            <p:nvPr/>
          </p:nvSpPr>
          <p:spPr bwMode="auto">
            <a:xfrm>
              <a:off x="5102" y="3218"/>
              <a:ext cx="114" cy="137"/>
            </a:xfrm>
            <a:custGeom>
              <a:avLst/>
              <a:gdLst>
                <a:gd name="T0" fmla="*/ 88 w 114"/>
                <a:gd name="T1" fmla="*/ 0 h 137"/>
                <a:gd name="T2" fmla="*/ 101 w 114"/>
                <a:gd name="T3" fmla="*/ 8 h 137"/>
                <a:gd name="T4" fmla="*/ 114 w 114"/>
                <a:gd name="T5" fmla="*/ 18 h 137"/>
                <a:gd name="T6" fmla="*/ 114 w 114"/>
                <a:gd name="T7" fmla="*/ 20 h 137"/>
                <a:gd name="T8" fmla="*/ 114 w 114"/>
                <a:gd name="T9" fmla="*/ 23 h 137"/>
                <a:gd name="T10" fmla="*/ 111 w 114"/>
                <a:gd name="T11" fmla="*/ 30 h 137"/>
                <a:gd name="T12" fmla="*/ 107 w 114"/>
                <a:gd name="T13" fmla="*/ 34 h 137"/>
                <a:gd name="T14" fmla="*/ 103 w 114"/>
                <a:gd name="T15" fmla="*/ 38 h 137"/>
                <a:gd name="T16" fmla="*/ 97 w 114"/>
                <a:gd name="T17" fmla="*/ 43 h 137"/>
                <a:gd name="T18" fmla="*/ 104 w 114"/>
                <a:gd name="T19" fmla="*/ 58 h 137"/>
                <a:gd name="T20" fmla="*/ 110 w 114"/>
                <a:gd name="T21" fmla="*/ 75 h 137"/>
                <a:gd name="T22" fmla="*/ 104 w 114"/>
                <a:gd name="T23" fmla="*/ 81 h 137"/>
                <a:gd name="T24" fmla="*/ 100 w 114"/>
                <a:gd name="T25" fmla="*/ 88 h 137"/>
                <a:gd name="T26" fmla="*/ 95 w 114"/>
                <a:gd name="T27" fmla="*/ 97 h 137"/>
                <a:gd name="T28" fmla="*/ 94 w 114"/>
                <a:gd name="T29" fmla="*/ 105 h 137"/>
                <a:gd name="T30" fmla="*/ 91 w 114"/>
                <a:gd name="T31" fmla="*/ 114 h 137"/>
                <a:gd name="T32" fmla="*/ 88 w 114"/>
                <a:gd name="T33" fmla="*/ 123 h 137"/>
                <a:gd name="T34" fmla="*/ 84 w 114"/>
                <a:gd name="T35" fmla="*/ 130 h 137"/>
                <a:gd name="T36" fmla="*/ 80 w 114"/>
                <a:gd name="T37" fmla="*/ 137 h 137"/>
                <a:gd name="T38" fmla="*/ 68 w 114"/>
                <a:gd name="T39" fmla="*/ 133 h 137"/>
                <a:gd name="T40" fmla="*/ 58 w 114"/>
                <a:gd name="T41" fmla="*/ 127 h 137"/>
                <a:gd name="T42" fmla="*/ 37 w 114"/>
                <a:gd name="T43" fmla="*/ 125 h 137"/>
                <a:gd name="T44" fmla="*/ 17 w 114"/>
                <a:gd name="T45" fmla="*/ 124 h 137"/>
                <a:gd name="T46" fmla="*/ 16 w 114"/>
                <a:gd name="T47" fmla="*/ 113 h 137"/>
                <a:gd name="T48" fmla="*/ 11 w 114"/>
                <a:gd name="T49" fmla="*/ 104 h 137"/>
                <a:gd name="T50" fmla="*/ 7 w 114"/>
                <a:gd name="T51" fmla="*/ 97 h 137"/>
                <a:gd name="T52" fmla="*/ 0 w 114"/>
                <a:gd name="T53" fmla="*/ 90 h 137"/>
                <a:gd name="T54" fmla="*/ 0 w 114"/>
                <a:gd name="T55" fmla="*/ 83 h 137"/>
                <a:gd name="T56" fmla="*/ 1 w 114"/>
                <a:gd name="T57" fmla="*/ 77 h 137"/>
                <a:gd name="T58" fmla="*/ 4 w 114"/>
                <a:gd name="T59" fmla="*/ 71 h 137"/>
                <a:gd name="T60" fmla="*/ 6 w 114"/>
                <a:gd name="T61" fmla="*/ 67 h 137"/>
                <a:gd name="T62" fmla="*/ 13 w 114"/>
                <a:gd name="T63" fmla="*/ 68 h 137"/>
                <a:gd name="T64" fmla="*/ 21 w 114"/>
                <a:gd name="T65" fmla="*/ 70 h 137"/>
                <a:gd name="T66" fmla="*/ 27 w 114"/>
                <a:gd name="T67" fmla="*/ 61 h 137"/>
                <a:gd name="T68" fmla="*/ 33 w 114"/>
                <a:gd name="T69" fmla="*/ 54 h 137"/>
                <a:gd name="T70" fmla="*/ 44 w 114"/>
                <a:gd name="T71" fmla="*/ 47 h 137"/>
                <a:gd name="T72" fmla="*/ 55 w 114"/>
                <a:gd name="T73" fmla="*/ 41 h 137"/>
                <a:gd name="T74" fmla="*/ 73 w 114"/>
                <a:gd name="T75" fmla="*/ 20 h 137"/>
                <a:gd name="T76" fmla="*/ 88 w 114"/>
                <a:gd name="T7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137">
                  <a:moveTo>
                    <a:pt x="88" y="0"/>
                  </a:moveTo>
                  <a:lnTo>
                    <a:pt x="101" y="8"/>
                  </a:lnTo>
                  <a:lnTo>
                    <a:pt x="114" y="18"/>
                  </a:lnTo>
                  <a:lnTo>
                    <a:pt x="114" y="20"/>
                  </a:lnTo>
                  <a:lnTo>
                    <a:pt x="114" y="23"/>
                  </a:lnTo>
                  <a:lnTo>
                    <a:pt x="111" y="30"/>
                  </a:lnTo>
                  <a:lnTo>
                    <a:pt x="107" y="34"/>
                  </a:lnTo>
                  <a:lnTo>
                    <a:pt x="103" y="38"/>
                  </a:lnTo>
                  <a:lnTo>
                    <a:pt x="97" y="43"/>
                  </a:lnTo>
                  <a:lnTo>
                    <a:pt x="104" y="58"/>
                  </a:lnTo>
                  <a:lnTo>
                    <a:pt x="110" y="75"/>
                  </a:lnTo>
                  <a:lnTo>
                    <a:pt x="104" y="81"/>
                  </a:lnTo>
                  <a:lnTo>
                    <a:pt x="100" y="88"/>
                  </a:lnTo>
                  <a:lnTo>
                    <a:pt x="95" y="97"/>
                  </a:lnTo>
                  <a:lnTo>
                    <a:pt x="94" y="105"/>
                  </a:lnTo>
                  <a:lnTo>
                    <a:pt x="91" y="114"/>
                  </a:lnTo>
                  <a:lnTo>
                    <a:pt x="88" y="123"/>
                  </a:lnTo>
                  <a:lnTo>
                    <a:pt x="84" y="130"/>
                  </a:lnTo>
                  <a:lnTo>
                    <a:pt x="80" y="137"/>
                  </a:lnTo>
                  <a:lnTo>
                    <a:pt x="68" y="133"/>
                  </a:lnTo>
                  <a:lnTo>
                    <a:pt x="58" y="127"/>
                  </a:lnTo>
                  <a:lnTo>
                    <a:pt x="37" y="125"/>
                  </a:lnTo>
                  <a:lnTo>
                    <a:pt x="17" y="124"/>
                  </a:lnTo>
                  <a:lnTo>
                    <a:pt x="16" y="113"/>
                  </a:lnTo>
                  <a:lnTo>
                    <a:pt x="11" y="104"/>
                  </a:lnTo>
                  <a:lnTo>
                    <a:pt x="7" y="97"/>
                  </a:lnTo>
                  <a:lnTo>
                    <a:pt x="0" y="90"/>
                  </a:lnTo>
                  <a:lnTo>
                    <a:pt x="0" y="83"/>
                  </a:lnTo>
                  <a:lnTo>
                    <a:pt x="1" y="77"/>
                  </a:lnTo>
                  <a:lnTo>
                    <a:pt x="4" y="71"/>
                  </a:lnTo>
                  <a:lnTo>
                    <a:pt x="6" y="67"/>
                  </a:lnTo>
                  <a:lnTo>
                    <a:pt x="13" y="68"/>
                  </a:lnTo>
                  <a:lnTo>
                    <a:pt x="21" y="70"/>
                  </a:lnTo>
                  <a:lnTo>
                    <a:pt x="27" y="61"/>
                  </a:lnTo>
                  <a:lnTo>
                    <a:pt x="33" y="54"/>
                  </a:lnTo>
                  <a:lnTo>
                    <a:pt x="44" y="47"/>
                  </a:lnTo>
                  <a:lnTo>
                    <a:pt x="55" y="41"/>
                  </a:lnTo>
                  <a:lnTo>
                    <a:pt x="73" y="20"/>
                  </a:ln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6" name="Freeform 497"/>
            <p:cNvSpPr/>
            <p:nvPr/>
          </p:nvSpPr>
          <p:spPr bwMode="auto">
            <a:xfrm>
              <a:off x="4945" y="3229"/>
              <a:ext cx="127" cy="150"/>
            </a:xfrm>
            <a:custGeom>
              <a:avLst/>
              <a:gdLst>
                <a:gd name="T0" fmla="*/ 3 w 127"/>
                <a:gd name="T1" fmla="*/ 0 h 150"/>
                <a:gd name="T2" fmla="*/ 17 w 127"/>
                <a:gd name="T3" fmla="*/ 4 h 150"/>
                <a:gd name="T4" fmla="*/ 33 w 127"/>
                <a:gd name="T5" fmla="*/ 9 h 150"/>
                <a:gd name="T6" fmla="*/ 37 w 127"/>
                <a:gd name="T7" fmla="*/ 17 h 150"/>
                <a:gd name="T8" fmla="*/ 43 w 127"/>
                <a:gd name="T9" fmla="*/ 26 h 150"/>
                <a:gd name="T10" fmla="*/ 50 w 127"/>
                <a:gd name="T11" fmla="*/ 32 h 150"/>
                <a:gd name="T12" fmla="*/ 57 w 127"/>
                <a:gd name="T13" fmla="*/ 37 h 150"/>
                <a:gd name="T14" fmla="*/ 65 w 127"/>
                <a:gd name="T15" fmla="*/ 43 h 150"/>
                <a:gd name="T16" fmla="*/ 74 w 127"/>
                <a:gd name="T17" fmla="*/ 47 h 150"/>
                <a:gd name="T18" fmla="*/ 81 w 127"/>
                <a:gd name="T19" fmla="*/ 53 h 150"/>
                <a:gd name="T20" fmla="*/ 88 w 127"/>
                <a:gd name="T21" fmla="*/ 60 h 150"/>
                <a:gd name="T22" fmla="*/ 100 w 127"/>
                <a:gd name="T23" fmla="*/ 80 h 150"/>
                <a:gd name="T24" fmla="*/ 108 w 127"/>
                <a:gd name="T25" fmla="*/ 103 h 150"/>
                <a:gd name="T26" fmla="*/ 115 w 127"/>
                <a:gd name="T27" fmla="*/ 107 h 150"/>
                <a:gd name="T28" fmla="*/ 124 w 127"/>
                <a:gd name="T29" fmla="*/ 112 h 150"/>
                <a:gd name="T30" fmla="*/ 125 w 127"/>
                <a:gd name="T31" fmla="*/ 120 h 150"/>
                <a:gd name="T32" fmla="*/ 127 w 127"/>
                <a:gd name="T33" fmla="*/ 130 h 150"/>
                <a:gd name="T34" fmla="*/ 125 w 127"/>
                <a:gd name="T35" fmla="*/ 142 h 150"/>
                <a:gd name="T36" fmla="*/ 124 w 127"/>
                <a:gd name="T37" fmla="*/ 150 h 150"/>
                <a:gd name="T38" fmla="*/ 114 w 127"/>
                <a:gd name="T39" fmla="*/ 150 h 150"/>
                <a:gd name="T40" fmla="*/ 105 w 127"/>
                <a:gd name="T41" fmla="*/ 150 h 150"/>
                <a:gd name="T42" fmla="*/ 97 w 127"/>
                <a:gd name="T43" fmla="*/ 139 h 150"/>
                <a:gd name="T44" fmla="*/ 87 w 127"/>
                <a:gd name="T45" fmla="*/ 127 h 150"/>
                <a:gd name="T46" fmla="*/ 78 w 127"/>
                <a:gd name="T47" fmla="*/ 117 h 150"/>
                <a:gd name="T48" fmla="*/ 70 w 127"/>
                <a:gd name="T49" fmla="*/ 106 h 150"/>
                <a:gd name="T50" fmla="*/ 63 w 127"/>
                <a:gd name="T51" fmla="*/ 93 h 150"/>
                <a:gd name="T52" fmla="*/ 58 w 127"/>
                <a:gd name="T53" fmla="*/ 80 h 150"/>
                <a:gd name="T54" fmla="*/ 54 w 127"/>
                <a:gd name="T55" fmla="*/ 66 h 150"/>
                <a:gd name="T56" fmla="*/ 47 w 127"/>
                <a:gd name="T57" fmla="*/ 53 h 150"/>
                <a:gd name="T58" fmla="*/ 43 w 127"/>
                <a:gd name="T59" fmla="*/ 46 h 150"/>
                <a:gd name="T60" fmla="*/ 37 w 127"/>
                <a:gd name="T61" fmla="*/ 40 h 150"/>
                <a:gd name="T62" fmla="*/ 30 w 127"/>
                <a:gd name="T63" fmla="*/ 36 h 150"/>
                <a:gd name="T64" fmla="*/ 24 w 127"/>
                <a:gd name="T65" fmla="*/ 30 h 150"/>
                <a:gd name="T66" fmla="*/ 17 w 127"/>
                <a:gd name="T67" fmla="*/ 26 h 150"/>
                <a:gd name="T68" fmla="*/ 10 w 127"/>
                <a:gd name="T69" fmla="*/ 20 h 150"/>
                <a:gd name="T70" fmla="*/ 4 w 127"/>
                <a:gd name="T71" fmla="*/ 14 h 150"/>
                <a:gd name="T72" fmla="*/ 0 w 127"/>
                <a:gd name="T73" fmla="*/ 7 h 150"/>
                <a:gd name="T74" fmla="*/ 1 w 127"/>
                <a:gd name="T75" fmla="*/ 3 h 150"/>
                <a:gd name="T76" fmla="*/ 3 w 127"/>
                <a:gd name="T7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 h="150">
                  <a:moveTo>
                    <a:pt x="3" y="0"/>
                  </a:moveTo>
                  <a:lnTo>
                    <a:pt x="17" y="4"/>
                  </a:lnTo>
                  <a:lnTo>
                    <a:pt x="33" y="9"/>
                  </a:lnTo>
                  <a:lnTo>
                    <a:pt x="37" y="17"/>
                  </a:lnTo>
                  <a:lnTo>
                    <a:pt x="43" y="26"/>
                  </a:lnTo>
                  <a:lnTo>
                    <a:pt x="50" y="32"/>
                  </a:lnTo>
                  <a:lnTo>
                    <a:pt x="57" y="37"/>
                  </a:lnTo>
                  <a:lnTo>
                    <a:pt x="65" y="43"/>
                  </a:lnTo>
                  <a:lnTo>
                    <a:pt x="74" y="47"/>
                  </a:lnTo>
                  <a:lnTo>
                    <a:pt x="81" y="53"/>
                  </a:lnTo>
                  <a:lnTo>
                    <a:pt x="88" y="60"/>
                  </a:lnTo>
                  <a:lnTo>
                    <a:pt x="100" y="80"/>
                  </a:lnTo>
                  <a:lnTo>
                    <a:pt x="108" y="103"/>
                  </a:lnTo>
                  <a:lnTo>
                    <a:pt x="115" y="107"/>
                  </a:lnTo>
                  <a:lnTo>
                    <a:pt x="124" y="112"/>
                  </a:lnTo>
                  <a:lnTo>
                    <a:pt x="125" y="120"/>
                  </a:lnTo>
                  <a:lnTo>
                    <a:pt x="127" y="130"/>
                  </a:lnTo>
                  <a:lnTo>
                    <a:pt x="125" y="142"/>
                  </a:lnTo>
                  <a:lnTo>
                    <a:pt x="124" y="150"/>
                  </a:lnTo>
                  <a:lnTo>
                    <a:pt x="114" y="150"/>
                  </a:lnTo>
                  <a:lnTo>
                    <a:pt x="105" y="150"/>
                  </a:lnTo>
                  <a:lnTo>
                    <a:pt x="97" y="139"/>
                  </a:lnTo>
                  <a:lnTo>
                    <a:pt x="87" y="127"/>
                  </a:lnTo>
                  <a:lnTo>
                    <a:pt x="78" y="117"/>
                  </a:lnTo>
                  <a:lnTo>
                    <a:pt x="70" y="106"/>
                  </a:lnTo>
                  <a:lnTo>
                    <a:pt x="63" y="93"/>
                  </a:lnTo>
                  <a:lnTo>
                    <a:pt x="58" y="80"/>
                  </a:lnTo>
                  <a:lnTo>
                    <a:pt x="54" y="66"/>
                  </a:lnTo>
                  <a:lnTo>
                    <a:pt x="47" y="53"/>
                  </a:lnTo>
                  <a:lnTo>
                    <a:pt x="43" y="46"/>
                  </a:lnTo>
                  <a:lnTo>
                    <a:pt x="37" y="40"/>
                  </a:lnTo>
                  <a:lnTo>
                    <a:pt x="30" y="36"/>
                  </a:lnTo>
                  <a:lnTo>
                    <a:pt x="24" y="30"/>
                  </a:lnTo>
                  <a:lnTo>
                    <a:pt x="17" y="26"/>
                  </a:lnTo>
                  <a:lnTo>
                    <a:pt x="10" y="20"/>
                  </a:lnTo>
                  <a:lnTo>
                    <a:pt x="4" y="14"/>
                  </a:lnTo>
                  <a:lnTo>
                    <a:pt x="0" y="7"/>
                  </a:lnTo>
                  <a:lnTo>
                    <a:pt x="1"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7" name="Freeform 498"/>
            <p:cNvSpPr/>
            <p:nvPr/>
          </p:nvSpPr>
          <p:spPr bwMode="auto">
            <a:xfrm>
              <a:off x="5317" y="3273"/>
              <a:ext cx="6" cy="6"/>
            </a:xfrm>
            <a:custGeom>
              <a:avLst/>
              <a:gdLst>
                <a:gd name="T0" fmla="*/ 3 w 6"/>
                <a:gd name="T1" fmla="*/ 0 h 6"/>
                <a:gd name="T2" fmla="*/ 5 w 6"/>
                <a:gd name="T3" fmla="*/ 0 h 6"/>
                <a:gd name="T4" fmla="*/ 6 w 6"/>
                <a:gd name="T5" fmla="*/ 0 h 6"/>
                <a:gd name="T6" fmla="*/ 6 w 6"/>
                <a:gd name="T7" fmla="*/ 3 h 6"/>
                <a:gd name="T8" fmla="*/ 5 w 6"/>
                <a:gd name="T9" fmla="*/ 5 h 6"/>
                <a:gd name="T10" fmla="*/ 5 w 6"/>
                <a:gd name="T11" fmla="*/ 5 h 6"/>
                <a:gd name="T12" fmla="*/ 0 w 6"/>
                <a:gd name="T13" fmla="*/ 6 h 6"/>
                <a:gd name="T14" fmla="*/ 2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lnTo>
                    <a:pt x="5" y="0"/>
                  </a:lnTo>
                  <a:lnTo>
                    <a:pt x="6" y="0"/>
                  </a:lnTo>
                  <a:lnTo>
                    <a:pt x="6" y="3"/>
                  </a:lnTo>
                  <a:lnTo>
                    <a:pt x="5" y="5"/>
                  </a:lnTo>
                  <a:lnTo>
                    <a:pt x="5" y="5"/>
                  </a:lnTo>
                  <a:lnTo>
                    <a:pt x="0" y="6"/>
                  </a:lnTo>
                  <a:lnTo>
                    <a:pt x="2" y="3"/>
                  </a:ln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8" name="Freeform 499"/>
            <p:cNvSpPr/>
            <p:nvPr/>
          </p:nvSpPr>
          <p:spPr bwMode="auto">
            <a:xfrm>
              <a:off x="5312" y="3283"/>
              <a:ext cx="5" cy="29"/>
            </a:xfrm>
            <a:custGeom>
              <a:avLst/>
              <a:gdLst>
                <a:gd name="T0" fmla="*/ 0 w 5"/>
                <a:gd name="T1" fmla="*/ 0 h 29"/>
                <a:gd name="T2" fmla="*/ 3 w 5"/>
                <a:gd name="T3" fmla="*/ 0 h 29"/>
                <a:gd name="T4" fmla="*/ 4 w 5"/>
                <a:gd name="T5" fmla="*/ 0 h 29"/>
                <a:gd name="T6" fmla="*/ 5 w 5"/>
                <a:gd name="T7" fmla="*/ 15 h 29"/>
                <a:gd name="T8" fmla="*/ 5 w 5"/>
                <a:gd name="T9" fmla="*/ 29 h 29"/>
                <a:gd name="T10" fmla="*/ 4 w 5"/>
                <a:gd name="T11" fmla="*/ 29 h 29"/>
                <a:gd name="T12" fmla="*/ 3 w 5"/>
                <a:gd name="T13" fmla="*/ 29 h 29"/>
                <a:gd name="T14" fmla="*/ 0 w 5"/>
                <a:gd name="T15" fmla="*/ 15 h 29"/>
                <a:gd name="T16" fmla="*/ 0 w 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9">
                  <a:moveTo>
                    <a:pt x="0" y="0"/>
                  </a:moveTo>
                  <a:lnTo>
                    <a:pt x="3" y="0"/>
                  </a:lnTo>
                  <a:lnTo>
                    <a:pt x="4" y="0"/>
                  </a:lnTo>
                  <a:lnTo>
                    <a:pt x="5" y="15"/>
                  </a:lnTo>
                  <a:lnTo>
                    <a:pt x="5" y="29"/>
                  </a:lnTo>
                  <a:lnTo>
                    <a:pt x="4" y="29"/>
                  </a:lnTo>
                  <a:lnTo>
                    <a:pt x="3" y="29"/>
                  </a:lnTo>
                  <a:lnTo>
                    <a:pt x="0" y="1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69" name="Freeform 500"/>
            <p:cNvSpPr/>
            <p:nvPr/>
          </p:nvSpPr>
          <p:spPr bwMode="auto">
            <a:xfrm>
              <a:off x="5262" y="3286"/>
              <a:ext cx="21" cy="15"/>
            </a:xfrm>
            <a:custGeom>
              <a:avLst/>
              <a:gdLst>
                <a:gd name="T0" fmla="*/ 20 w 21"/>
                <a:gd name="T1" fmla="*/ 0 h 15"/>
                <a:gd name="T2" fmla="*/ 21 w 21"/>
                <a:gd name="T3" fmla="*/ 3 h 15"/>
                <a:gd name="T4" fmla="*/ 21 w 21"/>
                <a:gd name="T5" fmla="*/ 5 h 15"/>
                <a:gd name="T6" fmla="*/ 21 w 21"/>
                <a:gd name="T7" fmla="*/ 7 h 15"/>
                <a:gd name="T8" fmla="*/ 20 w 21"/>
                <a:gd name="T9" fmla="*/ 9 h 15"/>
                <a:gd name="T10" fmla="*/ 15 w 21"/>
                <a:gd name="T11" fmla="*/ 12 h 15"/>
                <a:gd name="T12" fmla="*/ 10 w 21"/>
                <a:gd name="T13" fmla="*/ 15 h 15"/>
                <a:gd name="T14" fmla="*/ 5 w 21"/>
                <a:gd name="T15" fmla="*/ 12 h 15"/>
                <a:gd name="T16" fmla="*/ 0 w 21"/>
                <a:gd name="T17" fmla="*/ 9 h 15"/>
                <a:gd name="T18" fmla="*/ 0 w 21"/>
                <a:gd name="T19" fmla="*/ 9 h 15"/>
                <a:gd name="T20" fmla="*/ 0 w 21"/>
                <a:gd name="T21" fmla="*/ 7 h 15"/>
                <a:gd name="T22" fmla="*/ 8 w 21"/>
                <a:gd name="T23" fmla="*/ 7 h 15"/>
                <a:gd name="T24" fmla="*/ 18 w 21"/>
                <a:gd name="T25" fmla="*/ 6 h 15"/>
                <a:gd name="T26" fmla="*/ 18 w 21"/>
                <a:gd name="T27" fmla="*/ 3 h 15"/>
                <a:gd name="T28" fmla="*/ 20 w 21"/>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15">
                  <a:moveTo>
                    <a:pt x="20" y="0"/>
                  </a:moveTo>
                  <a:lnTo>
                    <a:pt x="21" y="3"/>
                  </a:lnTo>
                  <a:lnTo>
                    <a:pt x="21" y="5"/>
                  </a:lnTo>
                  <a:lnTo>
                    <a:pt x="21" y="7"/>
                  </a:lnTo>
                  <a:lnTo>
                    <a:pt x="20" y="9"/>
                  </a:lnTo>
                  <a:lnTo>
                    <a:pt x="15" y="12"/>
                  </a:lnTo>
                  <a:lnTo>
                    <a:pt x="10" y="15"/>
                  </a:lnTo>
                  <a:lnTo>
                    <a:pt x="5" y="12"/>
                  </a:lnTo>
                  <a:lnTo>
                    <a:pt x="0" y="9"/>
                  </a:lnTo>
                  <a:lnTo>
                    <a:pt x="0" y="9"/>
                  </a:lnTo>
                  <a:lnTo>
                    <a:pt x="0" y="7"/>
                  </a:lnTo>
                  <a:lnTo>
                    <a:pt x="8" y="7"/>
                  </a:lnTo>
                  <a:lnTo>
                    <a:pt x="18" y="6"/>
                  </a:lnTo>
                  <a:lnTo>
                    <a:pt x="18"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0" name="Freeform 501"/>
            <p:cNvSpPr/>
            <p:nvPr/>
          </p:nvSpPr>
          <p:spPr bwMode="auto">
            <a:xfrm>
              <a:off x="5232" y="3292"/>
              <a:ext cx="27" cy="9"/>
            </a:xfrm>
            <a:custGeom>
              <a:avLst/>
              <a:gdLst>
                <a:gd name="T0" fmla="*/ 15 w 27"/>
                <a:gd name="T1" fmla="*/ 0 h 9"/>
                <a:gd name="T2" fmla="*/ 21 w 27"/>
                <a:gd name="T3" fmla="*/ 1 h 9"/>
                <a:gd name="T4" fmla="*/ 27 w 27"/>
                <a:gd name="T5" fmla="*/ 1 h 9"/>
                <a:gd name="T6" fmla="*/ 27 w 27"/>
                <a:gd name="T7" fmla="*/ 3 h 9"/>
                <a:gd name="T8" fmla="*/ 27 w 27"/>
                <a:gd name="T9" fmla="*/ 3 h 9"/>
                <a:gd name="T10" fmla="*/ 18 w 27"/>
                <a:gd name="T11" fmla="*/ 4 h 9"/>
                <a:gd name="T12" fmla="*/ 11 w 27"/>
                <a:gd name="T13" fmla="*/ 7 h 9"/>
                <a:gd name="T14" fmla="*/ 8 w 27"/>
                <a:gd name="T15" fmla="*/ 9 h 9"/>
                <a:gd name="T16" fmla="*/ 5 w 27"/>
                <a:gd name="T17" fmla="*/ 9 h 9"/>
                <a:gd name="T18" fmla="*/ 3 w 27"/>
                <a:gd name="T19" fmla="*/ 7 h 9"/>
                <a:gd name="T20" fmla="*/ 0 w 27"/>
                <a:gd name="T21" fmla="*/ 6 h 9"/>
                <a:gd name="T22" fmla="*/ 0 w 27"/>
                <a:gd name="T23" fmla="*/ 4 h 9"/>
                <a:gd name="T24" fmla="*/ 1 w 27"/>
                <a:gd name="T25" fmla="*/ 1 h 9"/>
                <a:gd name="T26" fmla="*/ 8 w 27"/>
                <a:gd name="T27" fmla="*/ 1 h 9"/>
                <a:gd name="T28" fmla="*/ 15 w 27"/>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
                  <a:moveTo>
                    <a:pt x="15" y="0"/>
                  </a:moveTo>
                  <a:lnTo>
                    <a:pt x="21" y="1"/>
                  </a:lnTo>
                  <a:lnTo>
                    <a:pt x="27" y="1"/>
                  </a:lnTo>
                  <a:lnTo>
                    <a:pt x="27" y="3"/>
                  </a:lnTo>
                  <a:lnTo>
                    <a:pt x="27" y="3"/>
                  </a:lnTo>
                  <a:lnTo>
                    <a:pt x="18" y="4"/>
                  </a:lnTo>
                  <a:lnTo>
                    <a:pt x="11" y="7"/>
                  </a:lnTo>
                  <a:lnTo>
                    <a:pt x="8" y="9"/>
                  </a:lnTo>
                  <a:lnTo>
                    <a:pt x="5" y="9"/>
                  </a:lnTo>
                  <a:lnTo>
                    <a:pt x="3" y="7"/>
                  </a:lnTo>
                  <a:lnTo>
                    <a:pt x="0" y="6"/>
                  </a:lnTo>
                  <a:lnTo>
                    <a:pt x="0" y="4"/>
                  </a:lnTo>
                  <a:lnTo>
                    <a:pt x="1" y="1"/>
                  </a:lnTo>
                  <a:lnTo>
                    <a:pt x="8" y="1"/>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1" name="Freeform 502"/>
            <p:cNvSpPr/>
            <p:nvPr/>
          </p:nvSpPr>
          <p:spPr bwMode="auto">
            <a:xfrm>
              <a:off x="5355" y="3308"/>
              <a:ext cx="211" cy="128"/>
            </a:xfrm>
            <a:custGeom>
              <a:avLst/>
              <a:gdLst>
                <a:gd name="T0" fmla="*/ 71 w 211"/>
                <a:gd name="T1" fmla="*/ 97 h 128"/>
                <a:gd name="T2" fmla="*/ 77 w 211"/>
                <a:gd name="T3" fmla="*/ 91 h 128"/>
                <a:gd name="T4" fmla="*/ 82 w 211"/>
                <a:gd name="T5" fmla="*/ 85 h 128"/>
                <a:gd name="T6" fmla="*/ 69 w 211"/>
                <a:gd name="T7" fmla="*/ 70 h 128"/>
                <a:gd name="T8" fmla="*/ 57 w 211"/>
                <a:gd name="T9" fmla="*/ 55 h 128"/>
                <a:gd name="T10" fmla="*/ 44 w 211"/>
                <a:gd name="T11" fmla="*/ 55 h 128"/>
                <a:gd name="T12" fmla="*/ 34 w 211"/>
                <a:gd name="T13" fmla="*/ 58 h 128"/>
                <a:gd name="T14" fmla="*/ 31 w 211"/>
                <a:gd name="T15" fmla="*/ 48 h 128"/>
                <a:gd name="T16" fmla="*/ 28 w 211"/>
                <a:gd name="T17" fmla="*/ 40 h 128"/>
                <a:gd name="T18" fmla="*/ 18 w 211"/>
                <a:gd name="T19" fmla="*/ 37 h 128"/>
                <a:gd name="T20" fmla="*/ 10 w 211"/>
                <a:gd name="T21" fmla="*/ 35 h 128"/>
                <a:gd name="T22" fmla="*/ 11 w 211"/>
                <a:gd name="T23" fmla="*/ 33 h 128"/>
                <a:gd name="T24" fmla="*/ 20 w 211"/>
                <a:gd name="T25" fmla="*/ 30 h 128"/>
                <a:gd name="T26" fmla="*/ 25 w 211"/>
                <a:gd name="T27" fmla="*/ 25 h 128"/>
                <a:gd name="T28" fmla="*/ 17 w 211"/>
                <a:gd name="T29" fmla="*/ 24 h 128"/>
                <a:gd name="T30" fmla="*/ 7 w 211"/>
                <a:gd name="T31" fmla="*/ 20 h 128"/>
                <a:gd name="T32" fmla="*/ 1 w 211"/>
                <a:gd name="T33" fmla="*/ 14 h 128"/>
                <a:gd name="T34" fmla="*/ 8 w 211"/>
                <a:gd name="T35" fmla="*/ 5 h 128"/>
                <a:gd name="T36" fmla="*/ 21 w 211"/>
                <a:gd name="T37" fmla="*/ 3 h 128"/>
                <a:gd name="T38" fmla="*/ 31 w 211"/>
                <a:gd name="T39" fmla="*/ 10 h 128"/>
                <a:gd name="T40" fmla="*/ 32 w 211"/>
                <a:gd name="T41" fmla="*/ 20 h 128"/>
                <a:gd name="T42" fmla="*/ 30 w 211"/>
                <a:gd name="T43" fmla="*/ 27 h 128"/>
                <a:gd name="T44" fmla="*/ 32 w 211"/>
                <a:gd name="T45" fmla="*/ 34 h 128"/>
                <a:gd name="T46" fmla="*/ 42 w 211"/>
                <a:gd name="T47" fmla="*/ 37 h 128"/>
                <a:gd name="T48" fmla="*/ 54 w 211"/>
                <a:gd name="T49" fmla="*/ 33 h 128"/>
                <a:gd name="T50" fmla="*/ 62 w 211"/>
                <a:gd name="T51" fmla="*/ 25 h 128"/>
                <a:gd name="T52" fmla="*/ 71 w 211"/>
                <a:gd name="T53" fmla="*/ 18 h 128"/>
                <a:gd name="T54" fmla="*/ 94 w 211"/>
                <a:gd name="T55" fmla="*/ 23 h 128"/>
                <a:gd name="T56" fmla="*/ 132 w 211"/>
                <a:gd name="T57" fmla="*/ 40 h 128"/>
                <a:gd name="T58" fmla="*/ 154 w 211"/>
                <a:gd name="T59" fmla="*/ 54 h 128"/>
                <a:gd name="T60" fmla="*/ 165 w 211"/>
                <a:gd name="T61" fmla="*/ 68 h 128"/>
                <a:gd name="T62" fmla="*/ 178 w 211"/>
                <a:gd name="T63" fmla="*/ 94 h 128"/>
                <a:gd name="T64" fmla="*/ 199 w 211"/>
                <a:gd name="T65" fmla="*/ 118 h 128"/>
                <a:gd name="T66" fmla="*/ 209 w 211"/>
                <a:gd name="T67" fmla="*/ 128 h 128"/>
                <a:gd name="T68" fmla="*/ 195 w 211"/>
                <a:gd name="T69" fmla="*/ 127 h 128"/>
                <a:gd name="T70" fmla="*/ 167 w 211"/>
                <a:gd name="T71" fmla="*/ 110 h 128"/>
                <a:gd name="T72" fmla="*/ 144 w 211"/>
                <a:gd name="T73" fmla="*/ 92 h 128"/>
                <a:gd name="T74" fmla="*/ 135 w 211"/>
                <a:gd name="T75" fmla="*/ 97 h 128"/>
                <a:gd name="T76" fmla="*/ 129 w 211"/>
                <a:gd name="T77" fmla="*/ 108 h 128"/>
                <a:gd name="T78" fmla="*/ 111 w 211"/>
                <a:gd name="T79" fmla="*/ 111 h 128"/>
                <a:gd name="T80" fmla="*/ 92 w 211"/>
                <a:gd name="T81" fmla="*/ 104 h 128"/>
                <a:gd name="T82" fmla="*/ 79 w 211"/>
                <a:gd name="T83" fmla="*/ 10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1" h="128">
                  <a:moveTo>
                    <a:pt x="69" y="101"/>
                  </a:moveTo>
                  <a:lnTo>
                    <a:pt x="71" y="97"/>
                  </a:lnTo>
                  <a:lnTo>
                    <a:pt x="71" y="91"/>
                  </a:lnTo>
                  <a:lnTo>
                    <a:pt x="77" y="91"/>
                  </a:lnTo>
                  <a:lnTo>
                    <a:pt x="82" y="91"/>
                  </a:lnTo>
                  <a:lnTo>
                    <a:pt x="82" y="85"/>
                  </a:lnTo>
                  <a:lnTo>
                    <a:pt x="82" y="80"/>
                  </a:lnTo>
                  <a:lnTo>
                    <a:pt x="69" y="70"/>
                  </a:lnTo>
                  <a:lnTo>
                    <a:pt x="61" y="58"/>
                  </a:lnTo>
                  <a:lnTo>
                    <a:pt x="57" y="55"/>
                  </a:lnTo>
                  <a:lnTo>
                    <a:pt x="51" y="54"/>
                  </a:lnTo>
                  <a:lnTo>
                    <a:pt x="44" y="55"/>
                  </a:lnTo>
                  <a:lnTo>
                    <a:pt x="37" y="60"/>
                  </a:lnTo>
                  <a:lnTo>
                    <a:pt x="34" y="58"/>
                  </a:lnTo>
                  <a:lnTo>
                    <a:pt x="31" y="55"/>
                  </a:lnTo>
                  <a:lnTo>
                    <a:pt x="31" y="48"/>
                  </a:lnTo>
                  <a:lnTo>
                    <a:pt x="30" y="44"/>
                  </a:lnTo>
                  <a:lnTo>
                    <a:pt x="28" y="40"/>
                  </a:lnTo>
                  <a:lnTo>
                    <a:pt x="22" y="35"/>
                  </a:lnTo>
                  <a:lnTo>
                    <a:pt x="18" y="37"/>
                  </a:lnTo>
                  <a:lnTo>
                    <a:pt x="14" y="37"/>
                  </a:lnTo>
                  <a:lnTo>
                    <a:pt x="10" y="35"/>
                  </a:lnTo>
                  <a:lnTo>
                    <a:pt x="7" y="31"/>
                  </a:lnTo>
                  <a:lnTo>
                    <a:pt x="11" y="33"/>
                  </a:lnTo>
                  <a:lnTo>
                    <a:pt x="14" y="35"/>
                  </a:lnTo>
                  <a:lnTo>
                    <a:pt x="20" y="30"/>
                  </a:lnTo>
                  <a:lnTo>
                    <a:pt x="25" y="27"/>
                  </a:lnTo>
                  <a:lnTo>
                    <a:pt x="25" y="25"/>
                  </a:lnTo>
                  <a:lnTo>
                    <a:pt x="25" y="25"/>
                  </a:lnTo>
                  <a:lnTo>
                    <a:pt x="17" y="24"/>
                  </a:lnTo>
                  <a:lnTo>
                    <a:pt x="10" y="21"/>
                  </a:lnTo>
                  <a:lnTo>
                    <a:pt x="7" y="20"/>
                  </a:lnTo>
                  <a:lnTo>
                    <a:pt x="4" y="17"/>
                  </a:lnTo>
                  <a:lnTo>
                    <a:pt x="1" y="14"/>
                  </a:lnTo>
                  <a:lnTo>
                    <a:pt x="0" y="10"/>
                  </a:lnTo>
                  <a:lnTo>
                    <a:pt x="8" y="5"/>
                  </a:lnTo>
                  <a:lnTo>
                    <a:pt x="15" y="0"/>
                  </a:lnTo>
                  <a:lnTo>
                    <a:pt x="21" y="3"/>
                  </a:lnTo>
                  <a:lnTo>
                    <a:pt x="27" y="5"/>
                  </a:lnTo>
                  <a:lnTo>
                    <a:pt x="31" y="10"/>
                  </a:lnTo>
                  <a:lnTo>
                    <a:pt x="35" y="15"/>
                  </a:lnTo>
                  <a:lnTo>
                    <a:pt x="32" y="20"/>
                  </a:lnTo>
                  <a:lnTo>
                    <a:pt x="30" y="24"/>
                  </a:lnTo>
                  <a:lnTo>
                    <a:pt x="30" y="27"/>
                  </a:lnTo>
                  <a:lnTo>
                    <a:pt x="31" y="31"/>
                  </a:lnTo>
                  <a:lnTo>
                    <a:pt x="32" y="34"/>
                  </a:lnTo>
                  <a:lnTo>
                    <a:pt x="35" y="35"/>
                  </a:lnTo>
                  <a:lnTo>
                    <a:pt x="42" y="37"/>
                  </a:lnTo>
                  <a:lnTo>
                    <a:pt x="48" y="35"/>
                  </a:lnTo>
                  <a:lnTo>
                    <a:pt x="54" y="33"/>
                  </a:lnTo>
                  <a:lnTo>
                    <a:pt x="58" y="30"/>
                  </a:lnTo>
                  <a:lnTo>
                    <a:pt x="62" y="25"/>
                  </a:lnTo>
                  <a:lnTo>
                    <a:pt x="67" y="21"/>
                  </a:lnTo>
                  <a:lnTo>
                    <a:pt x="71" y="18"/>
                  </a:lnTo>
                  <a:lnTo>
                    <a:pt x="77" y="17"/>
                  </a:lnTo>
                  <a:lnTo>
                    <a:pt x="94" y="23"/>
                  </a:lnTo>
                  <a:lnTo>
                    <a:pt x="114" y="31"/>
                  </a:lnTo>
                  <a:lnTo>
                    <a:pt x="132" y="40"/>
                  </a:lnTo>
                  <a:lnTo>
                    <a:pt x="148" y="48"/>
                  </a:lnTo>
                  <a:lnTo>
                    <a:pt x="154" y="54"/>
                  </a:lnTo>
                  <a:lnTo>
                    <a:pt x="159" y="61"/>
                  </a:lnTo>
                  <a:lnTo>
                    <a:pt x="165" y="68"/>
                  </a:lnTo>
                  <a:lnTo>
                    <a:pt x="169" y="77"/>
                  </a:lnTo>
                  <a:lnTo>
                    <a:pt x="178" y="94"/>
                  </a:lnTo>
                  <a:lnTo>
                    <a:pt x="188" y="108"/>
                  </a:lnTo>
                  <a:lnTo>
                    <a:pt x="199" y="118"/>
                  </a:lnTo>
                  <a:lnTo>
                    <a:pt x="211" y="128"/>
                  </a:lnTo>
                  <a:lnTo>
                    <a:pt x="209" y="128"/>
                  </a:lnTo>
                  <a:lnTo>
                    <a:pt x="209" y="128"/>
                  </a:lnTo>
                  <a:lnTo>
                    <a:pt x="195" y="127"/>
                  </a:lnTo>
                  <a:lnTo>
                    <a:pt x="181" y="127"/>
                  </a:lnTo>
                  <a:lnTo>
                    <a:pt x="167" y="110"/>
                  </a:lnTo>
                  <a:lnTo>
                    <a:pt x="151" y="92"/>
                  </a:lnTo>
                  <a:lnTo>
                    <a:pt x="144" y="92"/>
                  </a:lnTo>
                  <a:lnTo>
                    <a:pt x="138" y="94"/>
                  </a:lnTo>
                  <a:lnTo>
                    <a:pt x="135" y="97"/>
                  </a:lnTo>
                  <a:lnTo>
                    <a:pt x="129" y="98"/>
                  </a:lnTo>
                  <a:lnTo>
                    <a:pt x="129" y="108"/>
                  </a:lnTo>
                  <a:lnTo>
                    <a:pt x="127" y="114"/>
                  </a:lnTo>
                  <a:lnTo>
                    <a:pt x="111" y="111"/>
                  </a:lnTo>
                  <a:lnTo>
                    <a:pt x="98" y="107"/>
                  </a:lnTo>
                  <a:lnTo>
                    <a:pt x="92" y="104"/>
                  </a:lnTo>
                  <a:lnTo>
                    <a:pt x="87" y="102"/>
                  </a:lnTo>
                  <a:lnTo>
                    <a:pt x="79" y="101"/>
                  </a:lnTo>
                  <a:lnTo>
                    <a:pt x="69"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2" name="Freeform 503"/>
            <p:cNvSpPr/>
            <p:nvPr/>
          </p:nvSpPr>
          <p:spPr bwMode="auto">
            <a:xfrm>
              <a:off x="3317" y="3312"/>
              <a:ext cx="14" cy="10"/>
            </a:xfrm>
            <a:custGeom>
              <a:avLst/>
              <a:gdLst>
                <a:gd name="T0" fmla="*/ 4 w 14"/>
                <a:gd name="T1" fmla="*/ 0 h 10"/>
                <a:gd name="T2" fmla="*/ 9 w 14"/>
                <a:gd name="T3" fmla="*/ 0 h 10"/>
                <a:gd name="T4" fmla="*/ 14 w 14"/>
                <a:gd name="T5" fmla="*/ 0 h 10"/>
                <a:gd name="T6" fmla="*/ 14 w 14"/>
                <a:gd name="T7" fmla="*/ 3 h 10"/>
                <a:gd name="T8" fmla="*/ 14 w 14"/>
                <a:gd name="T9" fmla="*/ 6 h 10"/>
                <a:gd name="T10" fmla="*/ 13 w 14"/>
                <a:gd name="T11" fmla="*/ 9 h 10"/>
                <a:gd name="T12" fmla="*/ 12 w 14"/>
                <a:gd name="T13" fmla="*/ 10 h 10"/>
                <a:gd name="T14" fmla="*/ 10 w 14"/>
                <a:gd name="T15" fmla="*/ 10 h 10"/>
                <a:gd name="T16" fmla="*/ 10 w 14"/>
                <a:gd name="T17" fmla="*/ 10 h 10"/>
                <a:gd name="T18" fmla="*/ 4 w 14"/>
                <a:gd name="T19" fmla="*/ 9 h 10"/>
                <a:gd name="T20" fmla="*/ 0 w 14"/>
                <a:gd name="T21" fmla="*/ 6 h 10"/>
                <a:gd name="T22" fmla="*/ 2 w 14"/>
                <a:gd name="T23" fmla="*/ 3 h 10"/>
                <a:gd name="T24" fmla="*/ 4 w 1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0">
                  <a:moveTo>
                    <a:pt x="4" y="0"/>
                  </a:moveTo>
                  <a:lnTo>
                    <a:pt x="9" y="0"/>
                  </a:lnTo>
                  <a:lnTo>
                    <a:pt x="14" y="0"/>
                  </a:lnTo>
                  <a:lnTo>
                    <a:pt x="14" y="3"/>
                  </a:lnTo>
                  <a:lnTo>
                    <a:pt x="14" y="6"/>
                  </a:lnTo>
                  <a:lnTo>
                    <a:pt x="13" y="9"/>
                  </a:lnTo>
                  <a:lnTo>
                    <a:pt x="12" y="10"/>
                  </a:lnTo>
                  <a:lnTo>
                    <a:pt x="10" y="10"/>
                  </a:lnTo>
                  <a:lnTo>
                    <a:pt x="10" y="10"/>
                  </a:lnTo>
                  <a:lnTo>
                    <a:pt x="4" y="9"/>
                  </a:lnTo>
                  <a:lnTo>
                    <a:pt x="0" y="6"/>
                  </a:lnTo>
                  <a:lnTo>
                    <a:pt x="2" y="3"/>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3" name="Freeform 504"/>
            <p:cNvSpPr/>
            <p:nvPr/>
          </p:nvSpPr>
          <p:spPr bwMode="auto">
            <a:xfrm>
              <a:off x="5215" y="3313"/>
              <a:ext cx="48" cy="55"/>
            </a:xfrm>
            <a:custGeom>
              <a:avLst/>
              <a:gdLst>
                <a:gd name="T0" fmla="*/ 48 w 48"/>
                <a:gd name="T1" fmla="*/ 12 h 55"/>
                <a:gd name="T2" fmla="*/ 42 w 48"/>
                <a:gd name="T3" fmla="*/ 12 h 55"/>
                <a:gd name="T4" fmla="*/ 35 w 48"/>
                <a:gd name="T5" fmla="*/ 13 h 55"/>
                <a:gd name="T6" fmla="*/ 35 w 48"/>
                <a:gd name="T7" fmla="*/ 22 h 55"/>
                <a:gd name="T8" fmla="*/ 37 w 48"/>
                <a:gd name="T9" fmla="*/ 30 h 55"/>
                <a:gd name="T10" fmla="*/ 40 w 48"/>
                <a:gd name="T11" fmla="*/ 40 h 55"/>
                <a:gd name="T12" fmla="*/ 42 w 48"/>
                <a:gd name="T13" fmla="*/ 50 h 55"/>
                <a:gd name="T14" fmla="*/ 40 w 48"/>
                <a:gd name="T15" fmla="*/ 50 h 55"/>
                <a:gd name="T16" fmla="*/ 37 w 48"/>
                <a:gd name="T17" fmla="*/ 49 h 55"/>
                <a:gd name="T18" fmla="*/ 28 w 48"/>
                <a:gd name="T19" fmla="*/ 38 h 55"/>
                <a:gd name="T20" fmla="*/ 20 w 48"/>
                <a:gd name="T21" fmla="*/ 26 h 55"/>
                <a:gd name="T22" fmla="*/ 17 w 48"/>
                <a:gd name="T23" fmla="*/ 28 h 55"/>
                <a:gd name="T24" fmla="*/ 15 w 48"/>
                <a:gd name="T25" fmla="*/ 29 h 55"/>
                <a:gd name="T26" fmla="*/ 14 w 48"/>
                <a:gd name="T27" fmla="*/ 42 h 55"/>
                <a:gd name="T28" fmla="*/ 17 w 48"/>
                <a:gd name="T29" fmla="*/ 55 h 55"/>
                <a:gd name="T30" fmla="*/ 14 w 48"/>
                <a:gd name="T31" fmla="*/ 53 h 55"/>
                <a:gd name="T32" fmla="*/ 11 w 48"/>
                <a:gd name="T33" fmla="*/ 52 h 55"/>
                <a:gd name="T34" fmla="*/ 8 w 48"/>
                <a:gd name="T35" fmla="*/ 52 h 55"/>
                <a:gd name="T36" fmla="*/ 7 w 48"/>
                <a:gd name="T37" fmla="*/ 49 h 55"/>
                <a:gd name="T38" fmla="*/ 4 w 48"/>
                <a:gd name="T39" fmla="*/ 36 h 55"/>
                <a:gd name="T40" fmla="*/ 0 w 48"/>
                <a:gd name="T41" fmla="*/ 23 h 55"/>
                <a:gd name="T42" fmla="*/ 5 w 48"/>
                <a:gd name="T43" fmla="*/ 12 h 55"/>
                <a:gd name="T44" fmla="*/ 11 w 48"/>
                <a:gd name="T45" fmla="*/ 0 h 55"/>
                <a:gd name="T46" fmla="*/ 17 w 48"/>
                <a:gd name="T47" fmla="*/ 5 h 55"/>
                <a:gd name="T48" fmla="*/ 24 w 48"/>
                <a:gd name="T49" fmla="*/ 9 h 55"/>
                <a:gd name="T50" fmla="*/ 30 w 48"/>
                <a:gd name="T51" fmla="*/ 6 h 55"/>
                <a:gd name="T52" fmla="*/ 35 w 48"/>
                <a:gd name="T53" fmla="*/ 3 h 55"/>
                <a:gd name="T54" fmla="*/ 41 w 48"/>
                <a:gd name="T55" fmla="*/ 3 h 55"/>
                <a:gd name="T56" fmla="*/ 48 w 48"/>
                <a:gd name="T57" fmla="*/ 3 h 55"/>
                <a:gd name="T58" fmla="*/ 48 w 48"/>
                <a:gd name="T59" fmla="*/ 8 h 55"/>
                <a:gd name="T60" fmla="*/ 48 w 48"/>
                <a:gd name="T61"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55">
                  <a:moveTo>
                    <a:pt x="48" y="12"/>
                  </a:moveTo>
                  <a:lnTo>
                    <a:pt x="42" y="12"/>
                  </a:lnTo>
                  <a:lnTo>
                    <a:pt x="35" y="13"/>
                  </a:lnTo>
                  <a:lnTo>
                    <a:pt x="35" y="22"/>
                  </a:lnTo>
                  <a:lnTo>
                    <a:pt x="37" y="30"/>
                  </a:lnTo>
                  <a:lnTo>
                    <a:pt x="40" y="40"/>
                  </a:lnTo>
                  <a:lnTo>
                    <a:pt x="42" y="50"/>
                  </a:lnTo>
                  <a:lnTo>
                    <a:pt x="40" y="50"/>
                  </a:lnTo>
                  <a:lnTo>
                    <a:pt x="37" y="49"/>
                  </a:lnTo>
                  <a:lnTo>
                    <a:pt x="28" y="38"/>
                  </a:lnTo>
                  <a:lnTo>
                    <a:pt x="20" y="26"/>
                  </a:lnTo>
                  <a:lnTo>
                    <a:pt x="17" y="28"/>
                  </a:lnTo>
                  <a:lnTo>
                    <a:pt x="15" y="29"/>
                  </a:lnTo>
                  <a:lnTo>
                    <a:pt x="14" y="42"/>
                  </a:lnTo>
                  <a:lnTo>
                    <a:pt x="17" y="55"/>
                  </a:lnTo>
                  <a:lnTo>
                    <a:pt x="14" y="53"/>
                  </a:lnTo>
                  <a:lnTo>
                    <a:pt x="11" y="52"/>
                  </a:lnTo>
                  <a:lnTo>
                    <a:pt x="8" y="52"/>
                  </a:lnTo>
                  <a:lnTo>
                    <a:pt x="7" y="49"/>
                  </a:lnTo>
                  <a:lnTo>
                    <a:pt x="4" y="36"/>
                  </a:lnTo>
                  <a:lnTo>
                    <a:pt x="0" y="23"/>
                  </a:lnTo>
                  <a:lnTo>
                    <a:pt x="5" y="12"/>
                  </a:lnTo>
                  <a:lnTo>
                    <a:pt x="11" y="0"/>
                  </a:lnTo>
                  <a:lnTo>
                    <a:pt x="17" y="5"/>
                  </a:lnTo>
                  <a:lnTo>
                    <a:pt x="24" y="9"/>
                  </a:lnTo>
                  <a:lnTo>
                    <a:pt x="30" y="6"/>
                  </a:lnTo>
                  <a:lnTo>
                    <a:pt x="35" y="3"/>
                  </a:lnTo>
                  <a:lnTo>
                    <a:pt x="41" y="3"/>
                  </a:lnTo>
                  <a:lnTo>
                    <a:pt x="48" y="3"/>
                  </a:lnTo>
                  <a:lnTo>
                    <a:pt x="48" y="8"/>
                  </a:lnTo>
                  <a:lnTo>
                    <a:pt x="4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4" name="Freeform 505"/>
            <p:cNvSpPr/>
            <p:nvPr/>
          </p:nvSpPr>
          <p:spPr bwMode="auto">
            <a:xfrm>
              <a:off x="5066" y="3381"/>
              <a:ext cx="100" cy="32"/>
            </a:xfrm>
            <a:custGeom>
              <a:avLst/>
              <a:gdLst>
                <a:gd name="T0" fmla="*/ 0 w 100"/>
                <a:gd name="T1" fmla="*/ 0 h 32"/>
                <a:gd name="T2" fmla="*/ 12 w 100"/>
                <a:gd name="T3" fmla="*/ 0 h 32"/>
                <a:gd name="T4" fmla="*/ 23 w 100"/>
                <a:gd name="T5" fmla="*/ 0 h 32"/>
                <a:gd name="T6" fmla="*/ 32 w 100"/>
                <a:gd name="T7" fmla="*/ 5 h 32"/>
                <a:gd name="T8" fmla="*/ 40 w 100"/>
                <a:gd name="T9" fmla="*/ 12 h 32"/>
                <a:gd name="T10" fmla="*/ 54 w 100"/>
                <a:gd name="T11" fmla="*/ 10 h 32"/>
                <a:gd name="T12" fmla="*/ 69 w 100"/>
                <a:gd name="T13" fmla="*/ 8 h 32"/>
                <a:gd name="T14" fmla="*/ 84 w 100"/>
                <a:gd name="T15" fmla="*/ 18 h 32"/>
                <a:gd name="T16" fmla="*/ 100 w 100"/>
                <a:gd name="T17" fmla="*/ 29 h 32"/>
                <a:gd name="T18" fmla="*/ 100 w 100"/>
                <a:gd name="T19" fmla="*/ 31 h 32"/>
                <a:gd name="T20" fmla="*/ 99 w 100"/>
                <a:gd name="T21" fmla="*/ 32 h 32"/>
                <a:gd name="T22" fmla="*/ 77 w 100"/>
                <a:gd name="T23" fmla="*/ 29 h 32"/>
                <a:gd name="T24" fmla="*/ 56 w 100"/>
                <a:gd name="T25" fmla="*/ 27 h 32"/>
                <a:gd name="T26" fmla="*/ 33 w 100"/>
                <a:gd name="T27" fmla="*/ 24 h 32"/>
                <a:gd name="T28" fmla="*/ 12 w 100"/>
                <a:gd name="T29" fmla="*/ 21 h 32"/>
                <a:gd name="T30" fmla="*/ 7 w 100"/>
                <a:gd name="T31" fmla="*/ 15 h 32"/>
                <a:gd name="T32" fmla="*/ 3 w 100"/>
                <a:gd name="T33" fmla="*/ 11 h 32"/>
                <a:gd name="T34" fmla="*/ 0 w 100"/>
                <a:gd name="T35" fmla="*/ 5 h 32"/>
                <a:gd name="T36" fmla="*/ 0 w 100"/>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32">
                  <a:moveTo>
                    <a:pt x="0" y="0"/>
                  </a:moveTo>
                  <a:lnTo>
                    <a:pt x="12" y="0"/>
                  </a:lnTo>
                  <a:lnTo>
                    <a:pt x="23" y="0"/>
                  </a:lnTo>
                  <a:lnTo>
                    <a:pt x="32" y="5"/>
                  </a:lnTo>
                  <a:lnTo>
                    <a:pt x="40" y="12"/>
                  </a:lnTo>
                  <a:lnTo>
                    <a:pt x="54" y="10"/>
                  </a:lnTo>
                  <a:lnTo>
                    <a:pt x="69" y="8"/>
                  </a:lnTo>
                  <a:lnTo>
                    <a:pt x="84" y="18"/>
                  </a:lnTo>
                  <a:lnTo>
                    <a:pt x="100" y="29"/>
                  </a:lnTo>
                  <a:lnTo>
                    <a:pt x="100" y="31"/>
                  </a:lnTo>
                  <a:lnTo>
                    <a:pt x="99" y="32"/>
                  </a:lnTo>
                  <a:lnTo>
                    <a:pt x="77" y="29"/>
                  </a:lnTo>
                  <a:lnTo>
                    <a:pt x="56" y="27"/>
                  </a:lnTo>
                  <a:lnTo>
                    <a:pt x="33" y="24"/>
                  </a:lnTo>
                  <a:lnTo>
                    <a:pt x="12" y="21"/>
                  </a:lnTo>
                  <a:lnTo>
                    <a:pt x="7" y="15"/>
                  </a:lnTo>
                  <a:lnTo>
                    <a:pt x="3" y="11"/>
                  </a:lnTo>
                  <a:lnTo>
                    <a:pt x="0" y="5"/>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5" name="Freeform 506"/>
            <p:cNvSpPr/>
            <p:nvPr/>
          </p:nvSpPr>
          <p:spPr bwMode="auto">
            <a:xfrm>
              <a:off x="5108" y="3443"/>
              <a:ext cx="446" cy="356"/>
            </a:xfrm>
            <a:custGeom>
              <a:avLst/>
              <a:gdLst>
                <a:gd name="T0" fmla="*/ 145 w 446"/>
                <a:gd name="T1" fmla="*/ 70 h 356"/>
                <a:gd name="T2" fmla="*/ 158 w 446"/>
                <a:gd name="T3" fmla="*/ 57 h 356"/>
                <a:gd name="T4" fmla="*/ 161 w 446"/>
                <a:gd name="T5" fmla="*/ 45 h 356"/>
                <a:gd name="T6" fmla="*/ 199 w 446"/>
                <a:gd name="T7" fmla="*/ 46 h 356"/>
                <a:gd name="T8" fmla="*/ 217 w 446"/>
                <a:gd name="T9" fmla="*/ 53 h 356"/>
                <a:gd name="T10" fmla="*/ 219 w 446"/>
                <a:gd name="T11" fmla="*/ 33 h 356"/>
                <a:gd name="T12" fmla="*/ 237 w 446"/>
                <a:gd name="T13" fmla="*/ 15 h 356"/>
                <a:gd name="T14" fmla="*/ 249 w 446"/>
                <a:gd name="T15" fmla="*/ 16 h 356"/>
                <a:gd name="T16" fmla="*/ 252 w 446"/>
                <a:gd name="T17" fmla="*/ 2 h 356"/>
                <a:gd name="T18" fmla="*/ 285 w 446"/>
                <a:gd name="T19" fmla="*/ 15 h 356"/>
                <a:gd name="T20" fmla="*/ 299 w 446"/>
                <a:gd name="T21" fmla="*/ 23 h 356"/>
                <a:gd name="T22" fmla="*/ 289 w 446"/>
                <a:gd name="T23" fmla="*/ 35 h 356"/>
                <a:gd name="T24" fmla="*/ 326 w 446"/>
                <a:gd name="T25" fmla="*/ 20 h 356"/>
                <a:gd name="T26" fmla="*/ 368 w 446"/>
                <a:gd name="T27" fmla="*/ 9 h 356"/>
                <a:gd name="T28" fmla="*/ 376 w 446"/>
                <a:gd name="T29" fmla="*/ 40 h 356"/>
                <a:gd name="T30" fmla="*/ 386 w 446"/>
                <a:gd name="T31" fmla="*/ 59 h 356"/>
                <a:gd name="T32" fmla="*/ 389 w 446"/>
                <a:gd name="T33" fmla="*/ 89 h 356"/>
                <a:gd name="T34" fmla="*/ 404 w 446"/>
                <a:gd name="T35" fmla="*/ 109 h 356"/>
                <a:gd name="T36" fmla="*/ 419 w 446"/>
                <a:gd name="T37" fmla="*/ 137 h 356"/>
                <a:gd name="T38" fmla="*/ 435 w 446"/>
                <a:gd name="T39" fmla="*/ 162 h 356"/>
                <a:gd name="T40" fmla="*/ 446 w 446"/>
                <a:gd name="T41" fmla="*/ 189 h 356"/>
                <a:gd name="T42" fmla="*/ 444 w 446"/>
                <a:gd name="T43" fmla="*/ 216 h 356"/>
                <a:gd name="T44" fmla="*/ 419 w 446"/>
                <a:gd name="T45" fmla="*/ 259 h 356"/>
                <a:gd name="T46" fmla="*/ 379 w 446"/>
                <a:gd name="T47" fmla="*/ 299 h 356"/>
                <a:gd name="T48" fmla="*/ 346 w 446"/>
                <a:gd name="T49" fmla="*/ 340 h 356"/>
                <a:gd name="T50" fmla="*/ 309 w 446"/>
                <a:gd name="T51" fmla="*/ 353 h 356"/>
                <a:gd name="T52" fmla="*/ 295 w 446"/>
                <a:gd name="T53" fmla="*/ 346 h 356"/>
                <a:gd name="T54" fmla="*/ 261 w 446"/>
                <a:gd name="T55" fmla="*/ 349 h 356"/>
                <a:gd name="T56" fmla="*/ 242 w 446"/>
                <a:gd name="T57" fmla="*/ 336 h 356"/>
                <a:gd name="T58" fmla="*/ 247 w 446"/>
                <a:gd name="T59" fmla="*/ 317 h 356"/>
                <a:gd name="T60" fmla="*/ 241 w 446"/>
                <a:gd name="T61" fmla="*/ 310 h 356"/>
                <a:gd name="T62" fmla="*/ 234 w 446"/>
                <a:gd name="T63" fmla="*/ 304 h 356"/>
                <a:gd name="T64" fmla="*/ 227 w 446"/>
                <a:gd name="T65" fmla="*/ 307 h 356"/>
                <a:gd name="T66" fmla="*/ 238 w 446"/>
                <a:gd name="T67" fmla="*/ 302 h 356"/>
                <a:gd name="T68" fmla="*/ 247 w 446"/>
                <a:gd name="T69" fmla="*/ 293 h 356"/>
                <a:gd name="T70" fmla="*/ 229 w 446"/>
                <a:gd name="T71" fmla="*/ 293 h 356"/>
                <a:gd name="T72" fmla="*/ 212 w 446"/>
                <a:gd name="T73" fmla="*/ 282 h 356"/>
                <a:gd name="T74" fmla="*/ 195 w 446"/>
                <a:gd name="T75" fmla="*/ 266 h 356"/>
                <a:gd name="T76" fmla="*/ 171 w 446"/>
                <a:gd name="T77" fmla="*/ 264 h 356"/>
                <a:gd name="T78" fmla="*/ 114 w 446"/>
                <a:gd name="T79" fmla="*/ 282 h 356"/>
                <a:gd name="T80" fmla="*/ 54 w 446"/>
                <a:gd name="T81" fmla="*/ 293 h 356"/>
                <a:gd name="T82" fmla="*/ 27 w 446"/>
                <a:gd name="T83" fmla="*/ 307 h 356"/>
                <a:gd name="T84" fmla="*/ 5 w 446"/>
                <a:gd name="T85" fmla="*/ 303 h 356"/>
                <a:gd name="T86" fmla="*/ 5 w 446"/>
                <a:gd name="T87" fmla="*/ 287 h 356"/>
                <a:gd name="T88" fmla="*/ 15 w 446"/>
                <a:gd name="T89" fmla="*/ 263 h 356"/>
                <a:gd name="T90" fmla="*/ 15 w 446"/>
                <a:gd name="T91" fmla="*/ 199 h 356"/>
                <a:gd name="T92" fmla="*/ 18 w 446"/>
                <a:gd name="T93" fmla="*/ 157 h 356"/>
                <a:gd name="T94" fmla="*/ 30 w 446"/>
                <a:gd name="T95" fmla="*/ 140 h 356"/>
                <a:gd name="T96" fmla="*/ 41 w 446"/>
                <a:gd name="T97" fmla="*/ 135 h 356"/>
                <a:gd name="T98" fmla="*/ 84 w 446"/>
                <a:gd name="T99" fmla="*/ 116 h 356"/>
                <a:gd name="T100" fmla="*/ 114 w 446"/>
                <a:gd name="T101" fmla="*/ 100 h 356"/>
                <a:gd name="T102" fmla="*/ 138 w 446"/>
                <a:gd name="T103" fmla="*/ 7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6" h="356">
                  <a:moveTo>
                    <a:pt x="145" y="77"/>
                  </a:moveTo>
                  <a:lnTo>
                    <a:pt x="145" y="75"/>
                  </a:lnTo>
                  <a:lnTo>
                    <a:pt x="145" y="70"/>
                  </a:lnTo>
                  <a:lnTo>
                    <a:pt x="151" y="67"/>
                  </a:lnTo>
                  <a:lnTo>
                    <a:pt x="157" y="62"/>
                  </a:lnTo>
                  <a:lnTo>
                    <a:pt x="158" y="57"/>
                  </a:lnTo>
                  <a:lnTo>
                    <a:pt x="161" y="53"/>
                  </a:lnTo>
                  <a:lnTo>
                    <a:pt x="161" y="49"/>
                  </a:lnTo>
                  <a:lnTo>
                    <a:pt x="161" y="45"/>
                  </a:lnTo>
                  <a:lnTo>
                    <a:pt x="177" y="40"/>
                  </a:lnTo>
                  <a:lnTo>
                    <a:pt x="192" y="37"/>
                  </a:lnTo>
                  <a:lnTo>
                    <a:pt x="199" y="46"/>
                  </a:lnTo>
                  <a:lnTo>
                    <a:pt x="207" y="55"/>
                  </a:lnTo>
                  <a:lnTo>
                    <a:pt x="212" y="53"/>
                  </a:lnTo>
                  <a:lnTo>
                    <a:pt x="217" y="53"/>
                  </a:lnTo>
                  <a:lnTo>
                    <a:pt x="218" y="45"/>
                  </a:lnTo>
                  <a:lnTo>
                    <a:pt x="218" y="39"/>
                  </a:lnTo>
                  <a:lnTo>
                    <a:pt x="219" y="33"/>
                  </a:lnTo>
                  <a:lnTo>
                    <a:pt x="222" y="29"/>
                  </a:lnTo>
                  <a:lnTo>
                    <a:pt x="228" y="22"/>
                  </a:lnTo>
                  <a:lnTo>
                    <a:pt x="237" y="15"/>
                  </a:lnTo>
                  <a:lnTo>
                    <a:pt x="242" y="16"/>
                  </a:lnTo>
                  <a:lnTo>
                    <a:pt x="247" y="16"/>
                  </a:lnTo>
                  <a:lnTo>
                    <a:pt x="249" y="16"/>
                  </a:lnTo>
                  <a:lnTo>
                    <a:pt x="254" y="15"/>
                  </a:lnTo>
                  <a:lnTo>
                    <a:pt x="252" y="9"/>
                  </a:lnTo>
                  <a:lnTo>
                    <a:pt x="252" y="2"/>
                  </a:lnTo>
                  <a:lnTo>
                    <a:pt x="262" y="7"/>
                  </a:lnTo>
                  <a:lnTo>
                    <a:pt x="274" y="12"/>
                  </a:lnTo>
                  <a:lnTo>
                    <a:pt x="285" y="15"/>
                  </a:lnTo>
                  <a:lnTo>
                    <a:pt x="299" y="17"/>
                  </a:lnTo>
                  <a:lnTo>
                    <a:pt x="299" y="20"/>
                  </a:lnTo>
                  <a:lnTo>
                    <a:pt x="299" y="23"/>
                  </a:lnTo>
                  <a:lnTo>
                    <a:pt x="295" y="26"/>
                  </a:lnTo>
                  <a:lnTo>
                    <a:pt x="291" y="30"/>
                  </a:lnTo>
                  <a:lnTo>
                    <a:pt x="289" y="35"/>
                  </a:lnTo>
                  <a:lnTo>
                    <a:pt x="288" y="42"/>
                  </a:lnTo>
                  <a:lnTo>
                    <a:pt x="308" y="30"/>
                  </a:lnTo>
                  <a:lnTo>
                    <a:pt x="326" y="20"/>
                  </a:lnTo>
                  <a:lnTo>
                    <a:pt x="346" y="10"/>
                  </a:lnTo>
                  <a:lnTo>
                    <a:pt x="366" y="0"/>
                  </a:lnTo>
                  <a:lnTo>
                    <a:pt x="368" y="9"/>
                  </a:lnTo>
                  <a:lnTo>
                    <a:pt x="371" y="22"/>
                  </a:lnTo>
                  <a:lnTo>
                    <a:pt x="374" y="33"/>
                  </a:lnTo>
                  <a:lnTo>
                    <a:pt x="376" y="40"/>
                  </a:lnTo>
                  <a:lnTo>
                    <a:pt x="382" y="43"/>
                  </a:lnTo>
                  <a:lnTo>
                    <a:pt x="388" y="46"/>
                  </a:lnTo>
                  <a:lnTo>
                    <a:pt x="386" y="59"/>
                  </a:lnTo>
                  <a:lnTo>
                    <a:pt x="386" y="70"/>
                  </a:lnTo>
                  <a:lnTo>
                    <a:pt x="388" y="80"/>
                  </a:lnTo>
                  <a:lnTo>
                    <a:pt x="389" y="89"/>
                  </a:lnTo>
                  <a:lnTo>
                    <a:pt x="392" y="96"/>
                  </a:lnTo>
                  <a:lnTo>
                    <a:pt x="396" y="102"/>
                  </a:lnTo>
                  <a:lnTo>
                    <a:pt x="404" y="109"/>
                  </a:lnTo>
                  <a:lnTo>
                    <a:pt x="412" y="116"/>
                  </a:lnTo>
                  <a:lnTo>
                    <a:pt x="415" y="127"/>
                  </a:lnTo>
                  <a:lnTo>
                    <a:pt x="419" y="137"/>
                  </a:lnTo>
                  <a:lnTo>
                    <a:pt x="425" y="146"/>
                  </a:lnTo>
                  <a:lnTo>
                    <a:pt x="429" y="155"/>
                  </a:lnTo>
                  <a:lnTo>
                    <a:pt x="435" y="162"/>
                  </a:lnTo>
                  <a:lnTo>
                    <a:pt x="439" y="170"/>
                  </a:lnTo>
                  <a:lnTo>
                    <a:pt x="444" y="179"/>
                  </a:lnTo>
                  <a:lnTo>
                    <a:pt x="446" y="189"/>
                  </a:lnTo>
                  <a:lnTo>
                    <a:pt x="446" y="197"/>
                  </a:lnTo>
                  <a:lnTo>
                    <a:pt x="446" y="206"/>
                  </a:lnTo>
                  <a:lnTo>
                    <a:pt x="444" y="216"/>
                  </a:lnTo>
                  <a:lnTo>
                    <a:pt x="441" y="224"/>
                  </a:lnTo>
                  <a:lnTo>
                    <a:pt x="432" y="242"/>
                  </a:lnTo>
                  <a:lnTo>
                    <a:pt x="419" y="259"/>
                  </a:lnTo>
                  <a:lnTo>
                    <a:pt x="406" y="274"/>
                  </a:lnTo>
                  <a:lnTo>
                    <a:pt x="392" y="287"/>
                  </a:lnTo>
                  <a:lnTo>
                    <a:pt x="379" y="299"/>
                  </a:lnTo>
                  <a:lnTo>
                    <a:pt x="369" y="309"/>
                  </a:lnTo>
                  <a:lnTo>
                    <a:pt x="358" y="324"/>
                  </a:lnTo>
                  <a:lnTo>
                    <a:pt x="346" y="340"/>
                  </a:lnTo>
                  <a:lnTo>
                    <a:pt x="336" y="344"/>
                  </a:lnTo>
                  <a:lnTo>
                    <a:pt x="322" y="349"/>
                  </a:lnTo>
                  <a:lnTo>
                    <a:pt x="309" y="353"/>
                  </a:lnTo>
                  <a:lnTo>
                    <a:pt x="299" y="356"/>
                  </a:lnTo>
                  <a:lnTo>
                    <a:pt x="296" y="350"/>
                  </a:lnTo>
                  <a:lnTo>
                    <a:pt x="295" y="346"/>
                  </a:lnTo>
                  <a:lnTo>
                    <a:pt x="282" y="347"/>
                  </a:lnTo>
                  <a:lnTo>
                    <a:pt x="271" y="352"/>
                  </a:lnTo>
                  <a:lnTo>
                    <a:pt x="261" y="349"/>
                  </a:lnTo>
                  <a:lnTo>
                    <a:pt x="248" y="344"/>
                  </a:lnTo>
                  <a:lnTo>
                    <a:pt x="245" y="340"/>
                  </a:lnTo>
                  <a:lnTo>
                    <a:pt x="242" y="336"/>
                  </a:lnTo>
                  <a:lnTo>
                    <a:pt x="247" y="327"/>
                  </a:lnTo>
                  <a:lnTo>
                    <a:pt x="248" y="320"/>
                  </a:lnTo>
                  <a:lnTo>
                    <a:pt x="247" y="317"/>
                  </a:lnTo>
                  <a:lnTo>
                    <a:pt x="245" y="314"/>
                  </a:lnTo>
                  <a:lnTo>
                    <a:pt x="244" y="313"/>
                  </a:lnTo>
                  <a:lnTo>
                    <a:pt x="241" y="310"/>
                  </a:lnTo>
                  <a:lnTo>
                    <a:pt x="239" y="307"/>
                  </a:lnTo>
                  <a:lnTo>
                    <a:pt x="238" y="303"/>
                  </a:lnTo>
                  <a:lnTo>
                    <a:pt x="234" y="304"/>
                  </a:lnTo>
                  <a:lnTo>
                    <a:pt x="231" y="307"/>
                  </a:lnTo>
                  <a:lnTo>
                    <a:pt x="229" y="307"/>
                  </a:lnTo>
                  <a:lnTo>
                    <a:pt x="227" y="307"/>
                  </a:lnTo>
                  <a:lnTo>
                    <a:pt x="229" y="303"/>
                  </a:lnTo>
                  <a:lnTo>
                    <a:pt x="234" y="302"/>
                  </a:lnTo>
                  <a:lnTo>
                    <a:pt x="238" y="302"/>
                  </a:lnTo>
                  <a:lnTo>
                    <a:pt x="244" y="302"/>
                  </a:lnTo>
                  <a:lnTo>
                    <a:pt x="245" y="297"/>
                  </a:lnTo>
                  <a:lnTo>
                    <a:pt x="247" y="293"/>
                  </a:lnTo>
                  <a:lnTo>
                    <a:pt x="245" y="289"/>
                  </a:lnTo>
                  <a:lnTo>
                    <a:pt x="245" y="283"/>
                  </a:lnTo>
                  <a:lnTo>
                    <a:pt x="229" y="293"/>
                  </a:lnTo>
                  <a:lnTo>
                    <a:pt x="214" y="303"/>
                  </a:lnTo>
                  <a:lnTo>
                    <a:pt x="214" y="290"/>
                  </a:lnTo>
                  <a:lnTo>
                    <a:pt x="212" y="282"/>
                  </a:lnTo>
                  <a:lnTo>
                    <a:pt x="209" y="276"/>
                  </a:lnTo>
                  <a:lnTo>
                    <a:pt x="204" y="269"/>
                  </a:lnTo>
                  <a:lnTo>
                    <a:pt x="195" y="266"/>
                  </a:lnTo>
                  <a:lnTo>
                    <a:pt x="187" y="266"/>
                  </a:lnTo>
                  <a:lnTo>
                    <a:pt x="178" y="264"/>
                  </a:lnTo>
                  <a:lnTo>
                    <a:pt x="171" y="264"/>
                  </a:lnTo>
                  <a:lnTo>
                    <a:pt x="155" y="267"/>
                  </a:lnTo>
                  <a:lnTo>
                    <a:pt x="141" y="270"/>
                  </a:lnTo>
                  <a:lnTo>
                    <a:pt x="114" y="282"/>
                  </a:lnTo>
                  <a:lnTo>
                    <a:pt x="88" y="292"/>
                  </a:lnTo>
                  <a:lnTo>
                    <a:pt x="71" y="293"/>
                  </a:lnTo>
                  <a:lnTo>
                    <a:pt x="54" y="293"/>
                  </a:lnTo>
                  <a:lnTo>
                    <a:pt x="47" y="299"/>
                  </a:lnTo>
                  <a:lnTo>
                    <a:pt x="38" y="304"/>
                  </a:lnTo>
                  <a:lnTo>
                    <a:pt x="27" y="307"/>
                  </a:lnTo>
                  <a:lnTo>
                    <a:pt x="15" y="307"/>
                  </a:lnTo>
                  <a:lnTo>
                    <a:pt x="10" y="306"/>
                  </a:lnTo>
                  <a:lnTo>
                    <a:pt x="5" y="303"/>
                  </a:lnTo>
                  <a:lnTo>
                    <a:pt x="2" y="299"/>
                  </a:lnTo>
                  <a:lnTo>
                    <a:pt x="0" y="293"/>
                  </a:lnTo>
                  <a:lnTo>
                    <a:pt x="5" y="287"/>
                  </a:lnTo>
                  <a:lnTo>
                    <a:pt x="10" y="280"/>
                  </a:lnTo>
                  <a:lnTo>
                    <a:pt x="12" y="272"/>
                  </a:lnTo>
                  <a:lnTo>
                    <a:pt x="15" y="263"/>
                  </a:lnTo>
                  <a:lnTo>
                    <a:pt x="17" y="243"/>
                  </a:lnTo>
                  <a:lnTo>
                    <a:pt x="17" y="220"/>
                  </a:lnTo>
                  <a:lnTo>
                    <a:pt x="15" y="199"/>
                  </a:lnTo>
                  <a:lnTo>
                    <a:pt x="15" y="177"/>
                  </a:lnTo>
                  <a:lnTo>
                    <a:pt x="17" y="167"/>
                  </a:lnTo>
                  <a:lnTo>
                    <a:pt x="18" y="157"/>
                  </a:lnTo>
                  <a:lnTo>
                    <a:pt x="20" y="149"/>
                  </a:lnTo>
                  <a:lnTo>
                    <a:pt x="24" y="140"/>
                  </a:lnTo>
                  <a:lnTo>
                    <a:pt x="30" y="140"/>
                  </a:lnTo>
                  <a:lnTo>
                    <a:pt x="34" y="139"/>
                  </a:lnTo>
                  <a:lnTo>
                    <a:pt x="38" y="136"/>
                  </a:lnTo>
                  <a:lnTo>
                    <a:pt x="41" y="135"/>
                  </a:lnTo>
                  <a:lnTo>
                    <a:pt x="47" y="129"/>
                  </a:lnTo>
                  <a:lnTo>
                    <a:pt x="54" y="125"/>
                  </a:lnTo>
                  <a:lnTo>
                    <a:pt x="84" y="116"/>
                  </a:lnTo>
                  <a:lnTo>
                    <a:pt x="101" y="110"/>
                  </a:lnTo>
                  <a:lnTo>
                    <a:pt x="108" y="106"/>
                  </a:lnTo>
                  <a:lnTo>
                    <a:pt x="114" y="100"/>
                  </a:lnTo>
                  <a:lnTo>
                    <a:pt x="121" y="90"/>
                  </a:lnTo>
                  <a:lnTo>
                    <a:pt x="131" y="76"/>
                  </a:lnTo>
                  <a:lnTo>
                    <a:pt x="138" y="77"/>
                  </a:lnTo>
                  <a:lnTo>
                    <a:pt x="145"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6" name="Freeform 507"/>
            <p:cNvSpPr/>
            <p:nvPr/>
          </p:nvSpPr>
          <p:spPr bwMode="auto">
            <a:xfrm>
              <a:off x="4357" y="3449"/>
              <a:ext cx="88" cy="183"/>
            </a:xfrm>
            <a:custGeom>
              <a:avLst/>
              <a:gdLst>
                <a:gd name="T0" fmla="*/ 72 w 88"/>
                <a:gd name="T1" fmla="*/ 0 h 183"/>
                <a:gd name="T2" fmla="*/ 77 w 88"/>
                <a:gd name="T3" fmla="*/ 10 h 183"/>
                <a:gd name="T4" fmla="*/ 82 w 88"/>
                <a:gd name="T5" fmla="*/ 23 h 183"/>
                <a:gd name="T6" fmla="*/ 85 w 88"/>
                <a:gd name="T7" fmla="*/ 36 h 183"/>
                <a:gd name="T8" fmla="*/ 88 w 88"/>
                <a:gd name="T9" fmla="*/ 49 h 183"/>
                <a:gd name="T10" fmla="*/ 79 w 88"/>
                <a:gd name="T11" fmla="*/ 61 h 183"/>
                <a:gd name="T12" fmla="*/ 72 w 88"/>
                <a:gd name="T13" fmla="*/ 73 h 183"/>
                <a:gd name="T14" fmla="*/ 71 w 88"/>
                <a:gd name="T15" fmla="*/ 87 h 183"/>
                <a:gd name="T16" fmla="*/ 69 w 88"/>
                <a:gd name="T17" fmla="*/ 101 h 183"/>
                <a:gd name="T18" fmla="*/ 60 w 88"/>
                <a:gd name="T19" fmla="*/ 119 h 183"/>
                <a:gd name="T20" fmla="*/ 50 w 88"/>
                <a:gd name="T21" fmla="*/ 134 h 183"/>
                <a:gd name="T22" fmla="*/ 44 w 88"/>
                <a:gd name="T23" fmla="*/ 154 h 183"/>
                <a:gd name="T24" fmla="*/ 38 w 88"/>
                <a:gd name="T25" fmla="*/ 173 h 183"/>
                <a:gd name="T26" fmla="*/ 35 w 88"/>
                <a:gd name="T27" fmla="*/ 176 h 183"/>
                <a:gd name="T28" fmla="*/ 34 w 88"/>
                <a:gd name="T29" fmla="*/ 179 h 183"/>
                <a:gd name="T30" fmla="*/ 31 w 88"/>
                <a:gd name="T31" fmla="*/ 181 h 183"/>
                <a:gd name="T32" fmla="*/ 27 w 88"/>
                <a:gd name="T33" fmla="*/ 181 h 183"/>
                <a:gd name="T34" fmla="*/ 22 w 88"/>
                <a:gd name="T35" fmla="*/ 183 h 183"/>
                <a:gd name="T36" fmla="*/ 18 w 88"/>
                <a:gd name="T37" fmla="*/ 181 h 183"/>
                <a:gd name="T38" fmla="*/ 14 w 88"/>
                <a:gd name="T39" fmla="*/ 180 h 183"/>
                <a:gd name="T40" fmla="*/ 7 w 88"/>
                <a:gd name="T41" fmla="*/ 176 h 183"/>
                <a:gd name="T42" fmla="*/ 7 w 88"/>
                <a:gd name="T43" fmla="*/ 161 h 183"/>
                <a:gd name="T44" fmla="*/ 4 w 88"/>
                <a:gd name="T45" fmla="*/ 151 h 183"/>
                <a:gd name="T46" fmla="*/ 1 w 88"/>
                <a:gd name="T47" fmla="*/ 140 h 183"/>
                <a:gd name="T48" fmla="*/ 0 w 88"/>
                <a:gd name="T49" fmla="*/ 126 h 183"/>
                <a:gd name="T50" fmla="*/ 4 w 88"/>
                <a:gd name="T51" fmla="*/ 123 h 183"/>
                <a:gd name="T52" fmla="*/ 7 w 88"/>
                <a:gd name="T53" fmla="*/ 120 h 183"/>
                <a:gd name="T54" fmla="*/ 10 w 88"/>
                <a:gd name="T55" fmla="*/ 116 h 183"/>
                <a:gd name="T56" fmla="*/ 11 w 88"/>
                <a:gd name="T57" fmla="*/ 113 h 183"/>
                <a:gd name="T58" fmla="*/ 14 w 88"/>
                <a:gd name="T59" fmla="*/ 104 h 183"/>
                <a:gd name="T60" fmla="*/ 15 w 88"/>
                <a:gd name="T61" fmla="*/ 94 h 183"/>
                <a:gd name="T62" fmla="*/ 15 w 88"/>
                <a:gd name="T63" fmla="*/ 86 h 183"/>
                <a:gd name="T64" fmla="*/ 15 w 88"/>
                <a:gd name="T65" fmla="*/ 76 h 183"/>
                <a:gd name="T66" fmla="*/ 18 w 88"/>
                <a:gd name="T67" fmla="*/ 67 h 183"/>
                <a:gd name="T68" fmla="*/ 22 w 88"/>
                <a:gd name="T69" fmla="*/ 59 h 183"/>
                <a:gd name="T70" fmla="*/ 32 w 88"/>
                <a:gd name="T71" fmla="*/ 56 h 183"/>
                <a:gd name="T72" fmla="*/ 42 w 88"/>
                <a:gd name="T73" fmla="*/ 51 h 183"/>
                <a:gd name="T74" fmla="*/ 51 w 88"/>
                <a:gd name="T75" fmla="*/ 46 h 183"/>
                <a:gd name="T76" fmla="*/ 58 w 88"/>
                <a:gd name="T77" fmla="*/ 39 h 183"/>
                <a:gd name="T78" fmla="*/ 65 w 88"/>
                <a:gd name="T79" fmla="*/ 31 h 183"/>
                <a:gd name="T80" fmla="*/ 69 w 88"/>
                <a:gd name="T81" fmla="*/ 23 h 183"/>
                <a:gd name="T82" fmla="*/ 72 w 88"/>
                <a:gd name="T83" fmla="*/ 11 h 183"/>
                <a:gd name="T84" fmla="*/ 72 w 88"/>
                <a:gd name="T8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183">
                  <a:moveTo>
                    <a:pt x="72" y="0"/>
                  </a:moveTo>
                  <a:lnTo>
                    <a:pt x="77" y="10"/>
                  </a:lnTo>
                  <a:lnTo>
                    <a:pt x="82" y="23"/>
                  </a:lnTo>
                  <a:lnTo>
                    <a:pt x="85" y="36"/>
                  </a:lnTo>
                  <a:lnTo>
                    <a:pt x="88" y="49"/>
                  </a:lnTo>
                  <a:lnTo>
                    <a:pt x="79" y="61"/>
                  </a:lnTo>
                  <a:lnTo>
                    <a:pt x="72" y="73"/>
                  </a:lnTo>
                  <a:lnTo>
                    <a:pt x="71" y="87"/>
                  </a:lnTo>
                  <a:lnTo>
                    <a:pt x="69" y="101"/>
                  </a:lnTo>
                  <a:lnTo>
                    <a:pt x="60" y="119"/>
                  </a:lnTo>
                  <a:lnTo>
                    <a:pt x="50" y="134"/>
                  </a:lnTo>
                  <a:lnTo>
                    <a:pt x="44" y="154"/>
                  </a:lnTo>
                  <a:lnTo>
                    <a:pt x="38" y="173"/>
                  </a:lnTo>
                  <a:lnTo>
                    <a:pt x="35" y="176"/>
                  </a:lnTo>
                  <a:lnTo>
                    <a:pt x="34" y="179"/>
                  </a:lnTo>
                  <a:lnTo>
                    <a:pt x="31" y="181"/>
                  </a:lnTo>
                  <a:lnTo>
                    <a:pt x="27" y="181"/>
                  </a:lnTo>
                  <a:lnTo>
                    <a:pt x="22" y="183"/>
                  </a:lnTo>
                  <a:lnTo>
                    <a:pt x="18" y="181"/>
                  </a:lnTo>
                  <a:lnTo>
                    <a:pt x="14" y="180"/>
                  </a:lnTo>
                  <a:lnTo>
                    <a:pt x="7" y="176"/>
                  </a:lnTo>
                  <a:lnTo>
                    <a:pt x="7" y="161"/>
                  </a:lnTo>
                  <a:lnTo>
                    <a:pt x="4" y="151"/>
                  </a:lnTo>
                  <a:lnTo>
                    <a:pt x="1" y="140"/>
                  </a:lnTo>
                  <a:lnTo>
                    <a:pt x="0" y="126"/>
                  </a:lnTo>
                  <a:lnTo>
                    <a:pt x="4" y="123"/>
                  </a:lnTo>
                  <a:lnTo>
                    <a:pt x="7" y="120"/>
                  </a:lnTo>
                  <a:lnTo>
                    <a:pt x="10" y="116"/>
                  </a:lnTo>
                  <a:lnTo>
                    <a:pt x="11" y="113"/>
                  </a:lnTo>
                  <a:lnTo>
                    <a:pt x="14" y="104"/>
                  </a:lnTo>
                  <a:lnTo>
                    <a:pt x="15" y="94"/>
                  </a:lnTo>
                  <a:lnTo>
                    <a:pt x="15" y="86"/>
                  </a:lnTo>
                  <a:lnTo>
                    <a:pt x="15" y="76"/>
                  </a:lnTo>
                  <a:lnTo>
                    <a:pt x="18" y="67"/>
                  </a:lnTo>
                  <a:lnTo>
                    <a:pt x="22" y="59"/>
                  </a:lnTo>
                  <a:lnTo>
                    <a:pt x="32" y="56"/>
                  </a:lnTo>
                  <a:lnTo>
                    <a:pt x="42" y="51"/>
                  </a:lnTo>
                  <a:lnTo>
                    <a:pt x="51" y="46"/>
                  </a:lnTo>
                  <a:lnTo>
                    <a:pt x="58" y="39"/>
                  </a:lnTo>
                  <a:lnTo>
                    <a:pt x="65" y="31"/>
                  </a:lnTo>
                  <a:lnTo>
                    <a:pt x="69" y="23"/>
                  </a:lnTo>
                  <a:lnTo>
                    <a:pt x="72" y="11"/>
                  </a:lnTo>
                  <a:lnTo>
                    <a:pt x="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7" name="Freeform 508"/>
            <p:cNvSpPr/>
            <p:nvPr/>
          </p:nvSpPr>
          <p:spPr bwMode="auto">
            <a:xfrm>
              <a:off x="5560" y="3740"/>
              <a:ext cx="193" cy="153"/>
            </a:xfrm>
            <a:custGeom>
              <a:avLst/>
              <a:gdLst>
                <a:gd name="T0" fmla="*/ 156 w 193"/>
                <a:gd name="T1" fmla="*/ 0 h 153"/>
                <a:gd name="T2" fmla="*/ 164 w 193"/>
                <a:gd name="T3" fmla="*/ 5 h 153"/>
                <a:gd name="T4" fmla="*/ 170 w 193"/>
                <a:gd name="T5" fmla="*/ 10 h 153"/>
                <a:gd name="T6" fmla="*/ 169 w 193"/>
                <a:gd name="T7" fmla="*/ 27 h 153"/>
                <a:gd name="T8" fmla="*/ 170 w 193"/>
                <a:gd name="T9" fmla="*/ 42 h 153"/>
                <a:gd name="T10" fmla="*/ 171 w 193"/>
                <a:gd name="T11" fmla="*/ 45 h 153"/>
                <a:gd name="T12" fmla="*/ 173 w 193"/>
                <a:gd name="T13" fmla="*/ 46 h 153"/>
                <a:gd name="T14" fmla="*/ 183 w 193"/>
                <a:gd name="T15" fmla="*/ 45 h 153"/>
                <a:gd name="T16" fmla="*/ 193 w 193"/>
                <a:gd name="T17" fmla="*/ 42 h 153"/>
                <a:gd name="T18" fmla="*/ 193 w 193"/>
                <a:gd name="T19" fmla="*/ 46 h 153"/>
                <a:gd name="T20" fmla="*/ 191 w 193"/>
                <a:gd name="T21" fmla="*/ 50 h 153"/>
                <a:gd name="T22" fmla="*/ 180 w 193"/>
                <a:gd name="T23" fmla="*/ 60 h 153"/>
                <a:gd name="T24" fmla="*/ 164 w 193"/>
                <a:gd name="T25" fmla="*/ 72 h 153"/>
                <a:gd name="T26" fmla="*/ 150 w 193"/>
                <a:gd name="T27" fmla="*/ 82 h 153"/>
                <a:gd name="T28" fmla="*/ 137 w 193"/>
                <a:gd name="T29" fmla="*/ 89 h 153"/>
                <a:gd name="T30" fmla="*/ 127 w 193"/>
                <a:gd name="T31" fmla="*/ 90 h 153"/>
                <a:gd name="T32" fmla="*/ 117 w 193"/>
                <a:gd name="T33" fmla="*/ 92 h 153"/>
                <a:gd name="T34" fmla="*/ 116 w 193"/>
                <a:gd name="T35" fmla="*/ 97 h 153"/>
                <a:gd name="T36" fmla="*/ 113 w 193"/>
                <a:gd name="T37" fmla="*/ 102 h 153"/>
                <a:gd name="T38" fmla="*/ 104 w 193"/>
                <a:gd name="T39" fmla="*/ 103 h 153"/>
                <a:gd name="T40" fmla="*/ 96 w 193"/>
                <a:gd name="T41" fmla="*/ 103 h 153"/>
                <a:gd name="T42" fmla="*/ 77 w 193"/>
                <a:gd name="T43" fmla="*/ 119 h 153"/>
                <a:gd name="T44" fmla="*/ 57 w 193"/>
                <a:gd name="T45" fmla="*/ 135 h 153"/>
                <a:gd name="T46" fmla="*/ 47 w 193"/>
                <a:gd name="T47" fmla="*/ 142 h 153"/>
                <a:gd name="T48" fmla="*/ 36 w 193"/>
                <a:gd name="T49" fmla="*/ 147 h 153"/>
                <a:gd name="T50" fmla="*/ 23 w 193"/>
                <a:gd name="T51" fmla="*/ 152 h 153"/>
                <a:gd name="T52" fmla="*/ 10 w 193"/>
                <a:gd name="T53" fmla="*/ 153 h 153"/>
                <a:gd name="T54" fmla="*/ 7 w 193"/>
                <a:gd name="T55" fmla="*/ 152 h 153"/>
                <a:gd name="T56" fmla="*/ 4 w 193"/>
                <a:gd name="T57" fmla="*/ 150 h 153"/>
                <a:gd name="T58" fmla="*/ 2 w 193"/>
                <a:gd name="T59" fmla="*/ 149 h 153"/>
                <a:gd name="T60" fmla="*/ 0 w 193"/>
                <a:gd name="T61" fmla="*/ 144 h 153"/>
                <a:gd name="T62" fmla="*/ 27 w 193"/>
                <a:gd name="T63" fmla="*/ 129 h 153"/>
                <a:gd name="T64" fmla="*/ 57 w 193"/>
                <a:gd name="T65" fmla="*/ 112 h 153"/>
                <a:gd name="T66" fmla="*/ 84 w 193"/>
                <a:gd name="T67" fmla="*/ 95 h 153"/>
                <a:gd name="T68" fmla="*/ 111 w 193"/>
                <a:gd name="T69" fmla="*/ 77 h 153"/>
                <a:gd name="T70" fmla="*/ 113 w 193"/>
                <a:gd name="T71" fmla="*/ 82 h 153"/>
                <a:gd name="T72" fmla="*/ 116 w 193"/>
                <a:gd name="T73" fmla="*/ 85 h 153"/>
                <a:gd name="T74" fmla="*/ 119 w 193"/>
                <a:gd name="T75" fmla="*/ 86 h 153"/>
                <a:gd name="T76" fmla="*/ 124 w 193"/>
                <a:gd name="T77" fmla="*/ 86 h 153"/>
                <a:gd name="T78" fmla="*/ 131 w 193"/>
                <a:gd name="T79" fmla="*/ 80 h 153"/>
                <a:gd name="T80" fmla="*/ 139 w 193"/>
                <a:gd name="T81" fmla="*/ 76 h 153"/>
                <a:gd name="T82" fmla="*/ 136 w 193"/>
                <a:gd name="T83" fmla="*/ 72 h 153"/>
                <a:gd name="T84" fmla="*/ 133 w 193"/>
                <a:gd name="T85" fmla="*/ 70 h 153"/>
                <a:gd name="T86" fmla="*/ 133 w 193"/>
                <a:gd name="T87" fmla="*/ 67 h 153"/>
                <a:gd name="T88" fmla="*/ 133 w 193"/>
                <a:gd name="T89" fmla="*/ 63 h 153"/>
                <a:gd name="T90" fmla="*/ 137 w 193"/>
                <a:gd name="T91" fmla="*/ 60 h 153"/>
                <a:gd name="T92" fmla="*/ 141 w 193"/>
                <a:gd name="T93" fmla="*/ 59 h 153"/>
                <a:gd name="T94" fmla="*/ 144 w 193"/>
                <a:gd name="T95" fmla="*/ 56 h 153"/>
                <a:gd name="T96" fmla="*/ 147 w 193"/>
                <a:gd name="T97" fmla="*/ 53 h 153"/>
                <a:gd name="T98" fmla="*/ 151 w 193"/>
                <a:gd name="T99" fmla="*/ 46 h 153"/>
                <a:gd name="T100" fmla="*/ 157 w 193"/>
                <a:gd name="T101" fmla="*/ 40 h 153"/>
                <a:gd name="T102" fmla="*/ 156 w 193"/>
                <a:gd name="T103" fmla="*/ 20 h 153"/>
                <a:gd name="T104" fmla="*/ 156 w 193"/>
                <a:gd name="T10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3" h="153">
                  <a:moveTo>
                    <a:pt x="156" y="0"/>
                  </a:moveTo>
                  <a:lnTo>
                    <a:pt x="164" y="5"/>
                  </a:lnTo>
                  <a:lnTo>
                    <a:pt x="170" y="10"/>
                  </a:lnTo>
                  <a:lnTo>
                    <a:pt x="169" y="27"/>
                  </a:lnTo>
                  <a:lnTo>
                    <a:pt x="170" y="42"/>
                  </a:lnTo>
                  <a:lnTo>
                    <a:pt x="171" y="45"/>
                  </a:lnTo>
                  <a:lnTo>
                    <a:pt x="173" y="46"/>
                  </a:lnTo>
                  <a:lnTo>
                    <a:pt x="183" y="45"/>
                  </a:lnTo>
                  <a:lnTo>
                    <a:pt x="193" y="42"/>
                  </a:lnTo>
                  <a:lnTo>
                    <a:pt x="193" y="46"/>
                  </a:lnTo>
                  <a:lnTo>
                    <a:pt x="191" y="50"/>
                  </a:lnTo>
                  <a:lnTo>
                    <a:pt x="180" y="60"/>
                  </a:lnTo>
                  <a:lnTo>
                    <a:pt x="164" y="72"/>
                  </a:lnTo>
                  <a:lnTo>
                    <a:pt x="150" y="82"/>
                  </a:lnTo>
                  <a:lnTo>
                    <a:pt x="137" y="89"/>
                  </a:lnTo>
                  <a:lnTo>
                    <a:pt x="127" y="90"/>
                  </a:lnTo>
                  <a:lnTo>
                    <a:pt x="117" y="92"/>
                  </a:lnTo>
                  <a:lnTo>
                    <a:pt x="116" y="97"/>
                  </a:lnTo>
                  <a:lnTo>
                    <a:pt x="113" y="102"/>
                  </a:lnTo>
                  <a:lnTo>
                    <a:pt x="104" y="103"/>
                  </a:lnTo>
                  <a:lnTo>
                    <a:pt x="96" y="103"/>
                  </a:lnTo>
                  <a:lnTo>
                    <a:pt x="77" y="119"/>
                  </a:lnTo>
                  <a:lnTo>
                    <a:pt x="57" y="135"/>
                  </a:lnTo>
                  <a:lnTo>
                    <a:pt x="47" y="142"/>
                  </a:lnTo>
                  <a:lnTo>
                    <a:pt x="36" y="147"/>
                  </a:lnTo>
                  <a:lnTo>
                    <a:pt x="23" y="152"/>
                  </a:lnTo>
                  <a:lnTo>
                    <a:pt x="10" y="153"/>
                  </a:lnTo>
                  <a:lnTo>
                    <a:pt x="7" y="152"/>
                  </a:lnTo>
                  <a:lnTo>
                    <a:pt x="4" y="150"/>
                  </a:lnTo>
                  <a:lnTo>
                    <a:pt x="2" y="149"/>
                  </a:lnTo>
                  <a:lnTo>
                    <a:pt x="0" y="144"/>
                  </a:lnTo>
                  <a:lnTo>
                    <a:pt x="27" y="129"/>
                  </a:lnTo>
                  <a:lnTo>
                    <a:pt x="57" y="112"/>
                  </a:lnTo>
                  <a:lnTo>
                    <a:pt x="84" y="95"/>
                  </a:lnTo>
                  <a:lnTo>
                    <a:pt x="111" y="77"/>
                  </a:lnTo>
                  <a:lnTo>
                    <a:pt x="113" y="82"/>
                  </a:lnTo>
                  <a:lnTo>
                    <a:pt x="116" y="85"/>
                  </a:lnTo>
                  <a:lnTo>
                    <a:pt x="119" y="86"/>
                  </a:lnTo>
                  <a:lnTo>
                    <a:pt x="124" y="86"/>
                  </a:lnTo>
                  <a:lnTo>
                    <a:pt x="131" y="80"/>
                  </a:lnTo>
                  <a:lnTo>
                    <a:pt x="139" y="76"/>
                  </a:lnTo>
                  <a:lnTo>
                    <a:pt x="136" y="72"/>
                  </a:lnTo>
                  <a:lnTo>
                    <a:pt x="133" y="70"/>
                  </a:lnTo>
                  <a:lnTo>
                    <a:pt x="133" y="67"/>
                  </a:lnTo>
                  <a:lnTo>
                    <a:pt x="133" y="63"/>
                  </a:lnTo>
                  <a:lnTo>
                    <a:pt x="137" y="60"/>
                  </a:lnTo>
                  <a:lnTo>
                    <a:pt x="141" y="59"/>
                  </a:lnTo>
                  <a:lnTo>
                    <a:pt x="144" y="56"/>
                  </a:lnTo>
                  <a:lnTo>
                    <a:pt x="147" y="53"/>
                  </a:lnTo>
                  <a:lnTo>
                    <a:pt x="151" y="46"/>
                  </a:lnTo>
                  <a:lnTo>
                    <a:pt x="157" y="40"/>
                  </a:lnTo>
                  <a:lnTo>
                    <a:pt x="156" y="20"/>
                  </a:lnTo>
                  <a:lnTo>
                    <a:pt x="1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8" name="Freeform 509"/>
            <p:cNvSpPr/>
            <p:nvPr/>
          </p:nvSpPr>
          <p:spPr bwMode="auto">
            <a:xfrm>
              <a:off x="5327" y="3757"/>
              <a:ext cx="16" cy="8"/>
            </a:xfrm>
            <a:custGeom>
              <a:avLst/>
              <a:gdLst>
                <a:gd name="T0" fmla="*/ 5 w 16"/>
                <a:gd name="T1" fmla="*/ 0 h 8"/>
                <a:gd name="T2" fmla="*/ 10 w 16"/>
                <a:gd name="T3" fmla="*/ 2 h 8"/>
                <a:gd name="T4" fmla="*/ 16 w 16"/>
                <a:gd name="T5" fmla="*/ 3 h 8"/>
                <a:gd name="T6" fmla="*/ 13 w 16"/>
                <a:gd name="T7" fmla="*/ 5 h 8"/>
                <a:gd name="T8" fmla="*/ 12 w 16"/>
                <a:gd name="T9" fmla="*/ 6 h 8"/>
                <a:gd name="T10" fmla="*/ 8 w 16"/>
                <a:gd name="T11" fmla="*/ 8 h 8"/>
                <a:gd name="T12" fmla="*/ 5 w 16"/>
                <a:gd name="T13" fmla="*/ 8 h 8"/>
                <a:gd name="T14" fmla="*/ 3 w 16"/>
                <a:gd name="T15" fmla="*/ 5 h 8"/>
                <a:gd name="T16" fmla="*/ 0 w 16"/>
                <a:gd name="T17" fmla="*/ 2 h 8"/>
                <a:gd name="T18" fmla="*/ 3 w 16"/>
                <a:gd name="T19" fmla="*/ 0 h 8"/>
                <a:gd name="T20" fmla="*/ 5 w 16"/>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5" y="0"/>
                  </a:moveTo>
                  <a:lnTo>
                    <a:pt x="10" y="2"/>
                  </a:lnTo>
                  <a:lnTo>
                    <a:pt x="16" y="3"/>
                  </a:lnTo>
                  <a:lnTo>
                    <a:pt x="13" y="5"/>
                  </a:lnTo>
                  <a:lnTo>
                    <a:pt x="12" y="6"/>
                  </a:lnTo>
                  <a:lnTo>
                    <a:pt x="8" y="8"/>
                  </a:lnTo>
                  <a:lnTo>
                    <a:pt x="5" y="8"/>
                  </a:lnTo>
                  <a:lnTo>
                    <a:pt x="3" y="5"/>
                  </a:lnTo>
                  <a:lnTo>
                    <a:pt x="0" y="2"/>
                  </a:lnTo>
                  <a:lnTo>
                    <a:pt x="3"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sp>
          <p:nvSpPr>
            <p:cNvPr id="79" name="Freeform 510"/>
            <p:cNvSpPr/>
            <p:nvPr/>
          </p:nvSpPr>
          <p:spPr bwMode="auto">
            <a:xfrm>
              <a:off x="5367" y="3820"/>
              <a:ext cx="46" cy="39"/>
            </a:xfrm>
            <a:custGeom>
              <a:avLst/>
              <a:gdLst>
                <a:gd name="T0" fmla="*/ 0 w 46"/>
                <a:gd name="T1" fmla="*/ 39 h 39"/>
                <a:gd name="T2" fmla="*/ 5 w 46"/>
                <a:gd name="T3" fmla="*/ 20 h 39"/>
                <a:gd name="T4" fmla="*/ 10 w 46"/>
                <a:gd name="T5" fmla="*/ 0 h 39"/>
                <a:gd name="T6" fmla="*/ 12 w 46"/>
                <a:gd name="T7" fmla="*/ 0 h 39"/>
                <a:gd name="T8" fmla="*/ 12 w 46"/>
                <a:gd name="T9" fmla="*/ 0 h 39"/>
                <a:gd name="T10" fmla="*/ 30 w 46"/>
                <a:gd name="T11" fmla="*/ 3 h 39"/>
                <a:gd name="T12" fmla="*/ 46 w 46"/>
                <a:gd name="T13" fmla="*/ 6 h 39"/>
                <a:gd name="T14" fmla="*/ 46 w 46"/>
                <a:gd name="T15" fmla="*/ 7 h 39"/>
                <a:gd name="T16" fmla="*/ 46 w 46"/>
                <a:gd name="T17" fmla="*/ 7 h 39"/>
                <a:gd name="T18" fmla="*/ 46 w 46"/>
                <a:gd name="T19" fmla="*/ 10 h 39"/>
                <a:gd name="T20" fmla="*/ 45 w 46"/>
                <a:gd name="T21" fmla="*/ 13 h 39"/>
                <a:gd name="T22" fmla="*/ 39 w 46"/>
                <a:gd name="T23" fmla="*/ 20 h 39"/>
                <a:gd name="T24" fmla="*/ 32 w 46"/>
                <a:gd name="T25" fmla="*/ 27 h 39"/>
                <a:gd name="T26" fmla="*/ 23 w 46"/>
                <a:gd name="T27" fmla="*/ 33 h 39"/>
                <a:gd name="T28" fmla="*/ 15 w 46"/>
                <a:gd name="T29" fmla="*/ 39 h 39"/>
                <a:gd name="T30" fmla="*/ 8 w 46"/>
                <a:gd name="T31" fmla="*/ 39 h 39"/>
                <a:gd name="T32" fmla="*/ 0 w 46"/>
                <a:gd name="T3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39">
                  <a:moveTo>
                    <a:pt x="0" y="39"/>
                  </a:moveTo>
                  <a:lnTo>
                    <a:pt x="5" y="20"/>
                  </a:lnTo>
                  <a:lnTo>
                    <a:pt x="10" y="0"/>
                  </a:lnTo>
                  <a:lnTo>
                    <a:pt x="12" y="0"/>
                  </a:lnTo>
                  <a:lnTo>
                    <a:pt x="12" y="0"/>
                  </a:lnTo>
                  <a:lnTo>
                    <a:pt x="30" y="3"/>
                  </a:lnTo>
                  <a:lnTo>
                    <a:pt x="46" y="6"/>
                  </a:lnTo>
                  <a:lnTo>
                    <a:pt x="46" y="7"/>
                  </a:lnTo>
                  <a:lnTo>
                    <a:pt x="46" y="7"/>
                  </a:lnTo>
                  <a:lnTo>
                    <a:pt x="46" y="10"/>
                  </a:lnTo>
                  <a:lnTo>
                    <a:pt x="45" y="13"/>
                  </a:lnTo>
                  <a:lnTo>
                    <a:pt x="39" y="20"/>
                  </a:lnTo>
                  <a:lnTo>
                    <a:pt x="32" y="27"/>
                  </a:lnTo>
                  <a:lnTo>
                    <a:pt x="23" y="33"/>
                  </a:lnTo>
                  <a:lnTo>
                    <a:pt x="15" y="39"/>
                  </a:lnTo>
                  <a:lnTo>
                    <a:pt x="8" y="39"/>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ea typeface="华文楷体" panose="02010600040101010101" pitchFamily="2" charset="-122"/>
              </a:endParaRPr>
            </a:p>
          </p:txBody>
        </p:sp>
      </p:grpSp>
      <p:pic>
        <p:nvPicPr>
          <p:cNvPr id="85" name="图片 84"/>
          <p:cNvPicPr>
            <a:picLocks noChangeAspect="1"/>
          </p:cNvPicPr>
          <p:nvPr/>
        </p:nvPicPr>
        <p:blipFill rotWithShape="1">
          <a:blip r:embed="rId1" cstate="print">
            <a:extLst>
              <a:ext uri="{28A0092B-C50C-407E-A947-70E740481C1C}">
                <a14:useLocalDpi xmlns:a14="http://schemas.microsoft.com/office/drawing/2010/main" val="0"/>
              </a:ext>
            </a:extLst>
          </a:blip>
          <a:srcRect t="28115" b="7961"/>
          <a:stretch>
            <a:fillRect/>
          </a:stretch>
        </p:blipFill>
        <p:spPr>
          <a:xfrm>
            <a:off x="5589229" y="1719617"/>
            <a:ext cx="3558351" cy="1705971"/>
          </a:xfrm>
          <a:prstGeom prst="rect">
            <a:avLst/>
          </a:prstGeom>
        </p:spPr>
      </p:pic>
      <p:sp>
        <p:nvSpPr>
          <p:cNvPr id="89" name="矩形 88"/>
          <p:cNvSpPr/>
          <p:nvPr/>
        </p:nvSpPr>
        <p:spPr>
          <a:xfrm>
            <a:off x="0" y="2006246"/>
            <a:ext cx="334449" cy="17298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a:blip r:embed="rId2">
            <a:clrChange>
              <a:clrFrom>
                <a:srgbClr val="FCFFFF"/>
              </a:clrFrom>
              <a:clrTo>
                <a:srgbClr val="FCFFFF">
                  <a:alpha val="0"/>
                </a:srgbClr>
              </a:clrTo>
            </a:clrChange>
            <a:extLst>
              <a:ext uri="{28A0092B-C50C-407E-A947-70E740481C1C}">
                <a14:useLocalDpi xmlns:a14="http://schemas.microsoft.com/office/drawing/2010/main" val="0"/>
              </a:ext>
            </a:extLst>
          </a:blip>
          <a:stretch>
            <a:fillRect/>
          </a:stretch>
        </p:blipFill>
        <p:spPr>
          <a:xfrm>
            <a:off x="7964941" y="275822"/>
            <a:ext cx="961428" cy="939068"/>
          </a:xfrm>
          <a:prstGeom prst="rect">
            <a:avLst/>
          </a:prstGeom>
        </p:spPr>
      </p:pic>
      <p:cxnSp>
        <p:nvCxnSpPr>
          <p:cNvPr id="84" name="直接连接符 83"/>
          <p:cNvCxnSpPr/>
          <p:nvPr/>
        </p:nvCxnSpPr>
        <p:spPr>
          <a:xfrm>
            <a:off x="690985" y="6237312"/>
            <a:ext cx="83529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TextBox 89"/>
          <p:cNvSpPr txBox="1"/>
          <p:nvPr/>
        </p:nvSpPr>
        <p:spPr>
          <a:xfrm>
            <a:off x="960877" y="2740035"/>
            <a:ext cx="309880" cy="460375"/>
          </a:xfrm>
          <a:prstGeom prst="rect">
            <a:avLst/>
          </a:prstGeom>
          <a:noFill/>
        </p:spPr>
        <p:txBody>
          <a:bodyPr wrap="none" rtlCol="0">
            <a:spAutoFit/>
          </a:bodyPr>
          <a:lstStyle/>
          <a:p>
            <a:endParaRPr lang="en-US" sz="2400" b="1" dirty="0">
              <a:solidFill>
                <a:schemeClr val="tx1">
                  <a:lumMod val="75000"/>
                  <a:lumOff val="25000"/>
                </a:schemeClr>
              </a:solidFill>
              <a:ea typeface="华文楷体" panose="02010600040101010101" pitchFamily="2" charset="-122"/>
            </a:endParaRPr>
          </a:p>
        </p:txBody>
      </p:sp>
      <p:sp>
        <p:nvSpPr>
          <p:cNvPr id="103" name="矩形 102"/>
          <p:cNvSpPr/>
          <p:nvPr/>
        </p:nvSpPr>
        <p:spPr>
          <a:xfrm>
            <a:off x="0" y="1693579"/>
            <a:ext cx="825857" cy="1729817"/>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p:cNvCxnSpPr/>
          <p:nvPr/>
        </p:nvCxnSpPr>
        <p:spPr>
          <a:xfrm>
            <a:off x="1069042" y="2716179"/>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3" name="直角三角形 82"/>
          <p:cNvSpPr/>
          <p:nvPr/>
        </p:nvSpPr>
        <p:spPr>
          <a:xfrm rot="16200000" flipH="1">
            <a:off x="246" y="3402081"/>
            <a:ext cx="322592" cy="34537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直角三角形 91"/>
          <p:cNvSpPr/>
          <p:nvPr/>
        </p:nvSpPr>
        <p:spPr>
          <a:xfrm rot="16200000" flipH="1" flipV="1">
            <a:off x="8815479" y="3407541"/>
            <a:ext cx="322592" cy="33445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TextBox 5"/>
          <p:cNvSpPr txBox="1"/>
          <p:nvPr/>
        </p:nvSpPr>
        <p:spPr>
          <a:xfrm>
            <a:off x="1018905" y="1494481"/>
            <a:ext cx="4336444" cy="1323439"/>
          </a:xfrm>
          <a:prstGeom prst="rect">
            <a:avLst/>
          </a:prstGeom>
          <a:noFill/>
        </p:spPr>
        <p:txBody>
          <a:bodyPr wrap="none" rtlCol="0">
            <a:spAutoFit/>
          </a:bodyPr>
          <a:lstStyle/>
          <a:p>
            <a:r>
              <a:rPr lang="en-US" altLang="zh-CN" sz="8000" b="1" dirty="0">
                <a:solidFill>
                  <a:srgbClr val="005825"/>
                </a:solidFill>
                <a:latin typeface="华文楷体" panose="02010600040101010101" pitchFamily="2" charset="-122"/>
                <a:ea typeface="华文楷体" panose="02010600040101010101" pitchFamily="2" charset="-122"/>
              </a:rPr>
              <a:t>THANKS</a:t>
            </a:r>
            <a:endParaRPr lang="zh-CN" altLang="en-US" sz="8000" b="1" dirty="0">
              <a:solidFill>
                <a:srgbClr val="005825"/>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17" name="TextBox 30"/>
          <p:cNvSpPr txBox="1"/>
          <p:nvPr/>
        </p:nvSpPr>
        <p:spPr>
          <a:xfrm>
            <a:off x="768277" y="1045026"/>
            <a:ext cx="4094480" cy="521970"/>
          </a:xfrm>
          <a:prstGeom prst="rect">
            <a:avLst/>
          </a:prstGeom>
          <a:noFill/>
        </p:spPr>
        <p:txBody>
          <a:bodyPr wrap="none" rtlCol="0">
            <a:spAutoFit/>
          </a:bodyPr>
          <a:lstStyle/>
          <a:p>
            <a:r>
              <a:rPr lang="zh-CN" altLang="en-US" sz="2800" b="1">
                <a:latin typeface="微软雅黑" panose="020B0503020204020204" charset="-122"/>
                <a:ea typeface="微软雅黑" panose="020B0503020204020204" charset="-122"/>
                <a:cs typeface="微软雅黑" panose="020B0503020204020204" charset="-122"/>
              </a:rPr>
              <a:t>附录（预答辩问题</a:t>
            </a:r>
            <a:r>
              <a:rPr lang="zh-CN" altLang="en-US" sz="2800" b="1">
                <a:latin typeface="微软雅黑" panose="020B0503020204020204" charset="-122"/>
                <a:ea typeface="微软雅黑" panose="020B0503020204020204" charset="-122"/>
                <a:cs typeface="微软雅黑" panose="020B0503020204020204" charset="-122"/>
              </a:rPr>
              <a:t>回复）</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0055" y="1567180"/>
            <a:ext cx="8264525" cy="1857375"/>
          </a:xfrm>
          <a:prstGeom prst="rect">
            <a:avLst/>
          </a:prstGeom>
          <a:noFill/>
        </p:spPr>
        <p:txBody>
          <a:bodyPr wrap="square" rtlCol="0">
            <a:spAutoFit/>
          </a:bodyPr>
          <a:lstStyle>
            <a:defPPr>
              <a:defRPr lang="zh-CN"/>
            </a:defPPr>
            <a:lvl1pPr marL="285750" indent="-285750">
              <a:lnSpc>
                <a:spcPct val="110000"/>
              </a:lnSpc>
              <a:buClr>
                <a:srgbClr val="005825"/>
              </a:buClr>
              <a:buFont typeface="Wingdings" panose="05000000000000000000" charset="0"/>
              <a:buChar char=""/>
              <a:defRPr sz="2000"/>
            </a:lvl1pPr>
            <a:lvl2pPr marL="742950" lvl="1" indent="-285750">
              <a:lnSpc>
                <a:spcPct val="150000"/>
              </a:lnSpc>
              <a:buClr>
                <a:srgbClr val="005825"/>
              </a:buClr>
              <a:buFont typeface="Wingdings" panose="05000000000000000000" charset="0"/>
              <a:buChar char=""/>
            </a:lvl2pPr>
          </a:lstStyle>
          <a:p>
            <a:pPr lvl="0"/>
            <a:r>
              <a:rPr lang="zh-CN" altLang="en-US" sz="1770" b="1" dirty="0">
                <a:latin typeface="微软雅黑" panose="020B0503020204020204" charset="-122"/>
                <a:ea typeface="微软雅黑" panose="020B0503020204020204" charset="-122"/>
                <a:sym typeface="+mn-ea"/>
              </a:rPr>
              <a:t>代码检测技术是否利用的高层次的语法信息还是单纯的相似代码检测？</a:t>
            </a:r>
            <a:endParaRPr lang="zh-CN" altLang="en-US" sz="1770" b="1" dirty="0">
              <a:latin typeface="微软雅黑" panose="020B0503020204020204" charset="-122"/>
              <a:ea typeface="微软雅黑" panose="020B0503020204020204" charset="-122"/>
              <a:sym typeface="+mn-ea"/>
            </a:endParaRPr>
          </a:p>
          <a:p>
            <a:pPr lvl="1"/>
            <a:r>
              <a:rPr lang="zh-CN" altLang="en-US" sz="1590" b="1" dirty="0">
                <a:latin typeface="微软雅黑" panose="020B0503020204020204" charset="-122"/>
                <a:ea typeface="微软雅黑" panose="020B0503020204020204" charset="-122"/>
                <a:sym typeface="+mn-ea"/>
              </a:rPr>
              <a:t>使用代码分析常用的中间表示抽象语法树进行语法分析</a:t>
            </a:r>
            <a:endParaRPr lang="zh-CN" altLang="en-US" sz="1590" b="1" dirty="0">
              <a:latin typeface="微软雅黑" panose="020B0503020204020204" charset="-122"/>
              <a:ea typeface="微软雅黑" panose="020B0503020204020204" charset="-122"/>
              <a:sym typeface="+mn-ea"/>
            </a:endParaRPr>
          </a:p>
          <a:p>
            <a:pPr lvl="1"/>
            <a:r>
              <a:rPr lang="zh-CN" altLang="en-US" sz="1590" b="1" dirty="0">
                <a:latin typeface="微软雅黑" panose="020B0503020204020204" charset="-122"/>
                <a:ea typeface="微软雅黑" panose="020B0503020204020204" charset="-122"/>
                <a:sym typeface="+mn-ea"/>
              </a:rPr>
              <a:t>考虑到高层次语法信息代表更多的信息损失</a:t>
            </a:r>
            <a:endParaRPr lang="zh-CN" altLang="en-US" sz="1590" b="1" dirty="0">
              <a:latin typeface="微软雅黑" panose="020B0503020204020204" charset="-122"/>
              <a:ea typeface="微软雅黑" panose="020B0503020204020204" charset="-122"/>
              <a:sym typeface="+mn-ea"/>
            </a:endParaRPr>
          </a:p>
          <a:p>
            <a:pPr lvl="1"/>
            <a:r>
              <a:rPr lang="zh-CN" altLang="en-US" sz="1590" b="1" dirty="0">
                <a:latin typeface="微软雅黑" panose="020B0503020204020204" charset="-122"/>
                <a:ea typeface="微软雅黑" panose="020B0503020204020204" charset="-122"/>
                <a:sym typeface="+mn-ea"/>
              </a:rPr>
              <a:t>方法的定义来看，确实属于相似代码检测</a:t>
            </a:r>
            <a:endParaRPr lang="zh-CN" altLang="en-US" sz="1590" b="1" dirty="0">
              <a:latin typeface="微软雅黑" panose="020B0503020204020204" charset="-122"/>
              <a:ea typeface="微软雅黑" panose="020B0503020204020204" charset="-122"/>
              <a:sym typeface="+mn-ea"/>
            </a:endParaRPr>
          </a:p>
          <a:p>
            <a:pPr lvl="1"/>
            <a:r>
              <a:rPr lang="zh-CN" altLang="en-US" sz="1590" b="1" dirty="0">
                <a:latin typeface="微软雅黑" panose="020B0503020204020204" charset="-122"/>
                <a:ea typeface="微软雅黑" panose="020B0503020204020204" charset="-122"/>
                <a:sym typeface="+mn-ea"/>
              </a:rPr>
              <a:t>在我们的目标与研究下取得了较好的效果</a:t>
            </a:r>
            <a:endParaRPr lang="zh-CN" altLang="en-US" sz="1590" b="1"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nvPicPr>
        <p:blipFill>
          <a:blip r:embed="rId1"/>
          <a:stretch>
            <a:fillRect/>
          </a:stretch>
        </p:blipFill>
        <p:spPr>
          <a:xfrm>
            <a:off x="90805" y="809308"/>
            <a:ext cx="6534150" cy="3190875"/>
          </a:xfrm>
          <a:prstGeom prst="rect">
            <a:avLst/>
          </a:prstGeom>
          <a:noFill/>
          <a:ln w="9525">
            <a:noFill/>
          </a:ln>
        </p:spPr>
      </p:pic>
      <p:pic>
        <p:nvPicPr>
          <p:cNvPr id="121" name="图片 120"/>
          <p:cNvPicPr/>
          <p:nvPr/>
        </p:nvPicPr>
        <p:blipFill>
          <a:blip r:embed="rId2"/>
          <a:stretch>
            <a:fillRect/>
          </a:stretch>
        </p:blipFill>
        <p:spPr>
          <a:xfrm>
            <a:off x="1056640" y="3719830"/>
            <a:ext cx="7186295" cy="2884170"/>
          </a:xfrm>
          <a:prstGeom prst="rect">
            <a:avLst/>
          </a:prstGeom>
          <a:noFill/>
          <a:ln w="9525">
            <a:noFill/>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36550" y="3188970"/>
            <a:ext cx="4518660" cy="2722245"/>
          </a:xfrm>
          <a:prstGeom prst="rect">
            <a:avLst/>
          </a:prstGeom>
        </p:spPr>
      </p:pic>
      <p:sp>
        <p:nvSpPr>
          <p:cNvPr id="13" name="文本框 12"/>
          <p:cNvSpPr txBox="1"/>
          <p:nvPr/>
        </p:nvSpPr>
        <p:spPr>
          <a:xfrm>
            <a:off x="1276350" y="5911215"/>
            <a:ext cx="2635885" cy="368300"/>
          </a:xfrm>
          <a:prstGeom prst="rect">
            <a:avLst/>
          </a:prstGeom>
          <a:noFill/>
        </p:spPr>
        <p:txBody>
          <a:bodyPr wrap="none" rtlCol="0">
            <a:spAutoFit/>
          </a:bodyPr>
          <a:p>
            <a:r>
              <a:rPr lang="zh-CN" altLang="en-US"/>
              <a:t>表</a:t>
            </a:r>
            <a:r>
              <a:rPr lang="en-US" altLang="zh-CN"/>
              <a:t>1 </a:t>
            </a:r>
            <a:r>
              <a:rPr lang="zh-CN" altLang="en-US"/>
              <a:t>工具结果的十种类型</a:t>
            </a:r>
            <a:endParaRPr lang="zh-CN" altLang="en-US"/>
          </a:p>
        </p:txBody>
      </p:sp>
      <p:graphicFrame>
        <p:nvGraphicFramePr>
          <p:cNvPr id="3" name="表格 2"/>
          <p:cNvGraphicFramePr/>
          <p:nvPr>
            <p:custDataLst>
              <p:tags r:id="rId2"/>
            </p:custDataLst>
          </p:nvPr>
        </p:nvGraphicFramePr>
        <p:xfrm>
          <a:off x="892175" y="3716655"/>
          <a:ext cx="7360285" cy="2286000"/>
        </p:xfrm>
        <a:graphic>
          <a:graphicData uri="http://schemas.openxmlformats.org/drawingml/2006/table">
            <a:tbl>
              <a:tblPr firstRow="1" bandRow="1">
                <a:tableStyleId>{5940675A-B579-460E-94D1-54222C63F5DA}</a:tableStyleId>
              </a:tblPr>
              <a:tblGrid>
                <a:gridCol w="1601470"/>
                <a:gridCol w="2360295"/>
                <a:gridCol w="3398520"/>
              </a:tblGrid>
              <a:tr h="212400">
                <a:tc>
                  <a:txBody>
                    <a:bodyPr/>
                    <a:p>
                      <a:pPr algn="ctr">
                        <a:buNone/>
                      </a:pPr>
                      <a:r>
                        <a:rPr lang="en-US" altLang="zh-CN"/>
                        <a:t>ID</a:t>
                      </a:r>
                      <a:endParaRPr lang="en-US" altLang="zh-CN"/>
                    </a:p>
                  </a:txBody>
                  <a:tcPr>
                    <a:lnR>
                      <a:noFill/>
                    </a:lnR>
                  </a:tcPr>
                </a:tc>
                <a:tc>
                  <a:txBody>
                    <a:bodyPr/>
                    <a:p>
                      <a:pPr algn="ctr">
                        <a:buNone/>
                      </a:pPr>
                      <a:r>
                        <a:rPr lang="en-US" altLang="zh-CN"/>
                        <a:t>Pattern</a:t>
                      </a:r>
                      <a:endParaRPr lang="en-US" altLang="zh-CN"/>
                    </a:p>
                  </a:txBody>
                  <a:tcPr>
                    <a:lnL>
                      <a:noFill/>
                    </a:lnL>
                    <a:lnR>
                      <a:noFill/>
                    </a:lnR>
                  </a:tcPr>
                </a:tc>
                <a:tc>
                  <a:txBody>
                    <a:bodyPr/>
                    <a:p>
                      <a:pPr algn="ctr">
                        <a:buNone/>
                      </a:pPr>
                      <a:r>
                        <a:rPr lang="zh-CN" altLang="en-US"/>
                        <a:t>描述</a:t>
                      </a:r>
                      <a:endParaRPr lang="zh-CN" altLang="en-US"/>
                    </a:p>
                  </a:txBody>
                  <a:tcPr>
                    <a:lnL>
                      <a:noFill/>
                    </a:lnL>
                    <a:lnR w="12700" cmpd="sng">
                      <a:solidFill>
                        <a:schemeClr val="tx1"/>
                      </a:solidFill>
                      <a:prstDash val="solid"/>
                    </a:lnR>
                  </a:tcPr>
                </a:tc>
              </a:tr>
              <a:tr h="212400">
                <a:tc>
                  <a:txBody>
                    <a:bodyPr/>
                    <a:p>
                      <a:pPr algn="ctr">
                        <a:buNone/>
                      </a:pPr>
                      <a:r>
                        <a:rPr lang="en-US" altLang="zh-CN"/>
                        <a:t>1</a:t>
                      </a:r>
                      <a:endParaRPr lang="en-US" altLang="zh-CN"/>
                    </a:p>
                  </a:txBody>
                  <a:tcPr>
                    <a:lnR>
                      <a:noFill/>
                    </a:lnR>
                  </a:tcPr>
                </a:tc>
                <a:tc>
                  <a:txBody>
                    <a:bodyPr/>
                    <a:p>
                      <a:pPr algn="ctr">
                        <a:buNone/>
                      </a:pPr>
                      <a:r>
                        <a:rPr lang="zh-CN" altLang="en-US"/>
                        <a:t>稀疏存储</a:t>
                      </a:r>
                      <a:endParaRPr lang="zh-CN" altLang="en-US"/>
                    </a:p>
                  </a:txBody>
                  <a:tcPr>
                    <a:lnL>
                      <a:noFill/>
                    </a:lnL>
                    <a:lnR>
                      <a:noFill/>
                    </a:lnR>
                  </a:tcPr>
                </a:tc>
                <a:tc>
                  <a:txBody>
                    <a:bodyPr/>
                    <a:p>
                      <a:pPr algn="ctr">
                        <a:buNone/>
                      </a:pPr>
                      <a:r>
                        <a:rPr lang="zh-CN" altLang="en-US"/>
                        <a:t>变量</a:t>
                      </a:r>
                      <a:r>
                        <a:rPr lang="zh-CN" altLang="en-US" sz="1350">
                          <a:sym typeface="+mn-ea"/>
                        </a:rPr>
                        <a:t>定义</a:t>
                      </a:r>
                      <a:r>
                        <a:rPr lang="zh-CN" altLang="en-US"/>
                        <a:t>顺序不</a:t>
                      </a:r>
                      <a:r>
                        <a:rPr lang="zh-CN" altLang="en-US" sz="1350">
                          <a:sym typeface="+mn-ea"/>
                        </a:rPr>
                        <a:t>正确</a:t>
                      </a:r>
                      <a:endParaRPr lang="zh-CN" altLang="en-US"/>
                    </a:p>
                  </a:txBody>
                  <a:tcPr>
                    <a:lnL>
                      <a:noFill/>
                    </a:lnL>
                  </a:tcPr>
                </a:tc>
              </a:tr>
              <a:tr h="212400">
                <a:tc>
                  <a:txBody>
                    <a:bodyPr/>
                    <a:p>
                      <a:pPr algn="ctr">
                        <a:buClrTx/>
                        <a:buSzTx/>
                        <a:buFontTx/>
                        <a:buNone/>
                      </a:pPr>
                      <a:r>
                        <a:rPr lang="en-US" altLang="zh-CN"/>
                        <a:t>2</a:t>
                      </a:r>
                      <a:endParaRPr lang="en-US" altLang="zh-CN"/>
                    </a:p>
                  </a:txBody>
                  <a:tcPr>
                    <a:lnR>
                      <a:noFill/>
                    </a:lnR>
                  </a:tcPr>
                </a:tc>
                <a:tc>
                  <a:txBody>
                    <a:bodyPr/>
                    <a:p>
                      <a:pPr algn="ctr">
                        <a:buClrTx/>
                        <a:buSzTx/>
                        <a:buFontTx/>
                        <a:buNone/>
                      </a:pPr>
                      <a:r>
                        <a:rPr lang="zh-CN" altLang="en-US"/>
                        <a:t>无打包存储</a:t>
                      </a:r>
                      <a:endParaRPr lang="zh-CN" altLang="en-US"/>
                    </a:p>
                  </a:txBody>
                  <a:tcPr>
                    <a:lnL>
                      <a:noFill/>
                    </a:lnL>
                    <a:lnR>
                      <a:noFill/>
                    </a:lnR>
                  </a:tcPr>
                </a:tc>
                <a:tc>
                  <a:txBody>
                    <a:bodyPr/>
                    <a:p>
                      <a:pPr algn="ctr">
                        <a:buClrTx/>
                        <a:buSzTx/>
                        <a:buFontTx/>
                        <a:buNone/>
                      </a:pPr>
                      <a:r>
                        <a:rPr lang="zh-CN" altLang="en-US"/>
                        <a:t>使用额外的字节码将变量转换</a:t>
                      </a:r>
                      <a:endParaRPr lang="zh-CN" altLang="en-US"/>
                    </a:p>
                    <a:p>
                      <a:pPr algn="ctr">
                        <a:buClrTx/>
                        <a:buSzTx/>
                        <a:buFontTx/>
                        <a:buNone/>
                      </a:pPr>
                      <a:r>
                        <a:rPr lang="zh-CN" altLang="en-US"/>
                        <a:t>为 32 字节格式</a:t>
                      </a:r>
                      <a:endParaRPr lang="zh-CN" altLang="en-US"/>
                    </a:p>
                  </a:txBody>
                  <a:tcPr>
                    <a:lnL>
                      <a:noFill/>
                    </a:lnL>
                  </a:tcPr>
                </a:tc>
              </a:tr>
              <a:tr h="212400">
                <a:tc>
                  <a:txBody>
                    <a:bodyPr/>
                    <a:p>
                      <a:pPr algn="ctr">
                        <a:buClrTx/>
                        <a:buSzTx/>
                        <a:buFontTx/>
                        <a:buNone/>
                      </a:pPr>
                      <a:r>
                        <a:rPr lang="en-US" altLang="zh-CN"/>
                        <a:t>3</a:t>
                      </a:r>
                      <a:endParaRPr lang="en-US" altLang="zh-CN"/>
                    </a:p>
                  </a:txBody>
                  <a:tcPr>
                    <a:lnR>
                      <a:noFill/>
                    </a:lnR>
                  </a:tcPr>
                </a:tc>
                <a:tc>
                  <a:txBody>
                    <a:bodyPr/>
                    <a:p>
                      <a:pPr algn="ctr">
                        <a:buClrTx/>
                        <a:buSzTx/>
                        <a:buFontTx/>
                        <a:buNone/>
                      </a:pPr>
                      <a:r>
                        <a:rPr lang="zh-CN" altLang="en-US"/>
                        <a:t>重复分配</a:t>
                      </a:r>
                      <a:endParaRPr lang="zh-CN" altLang="en-US"/>
                    </a:p>
                  </a:txBody>
                  <a:tcPr>
                    <a:lnL>
                      <a:noFill/>
                    </a:lnL>
                    <a:lnR>
                      <a:noFill/>
                    </a:lnR>
                  </a:tcPr>
                </a:tc>
                <a:tc>
                  <a:txBody>
                    <a:bodyPr/>
                    <a:p>
                      <a:pPr algn="ctr">
                        <a:buClrTx/>
                        <a:buSzTx/>
                        <a:buFontTx/>
                        <a:buNone/>
                      </a:pPr>
                      <a:r>
                        <a:rPr lang="zh-CN" altLang="en-US"/>
                        <a:t>定义的同时进行无意义初始化</a:t>
                      </a:r>
                      <a:endParaRPr lang="zh-CN" altLang="en-US"/>
                    </a:p>
                  </a:txBody>
                  <a:tcPr>
                    <a:lnL>
                      <a:noFill/>
                    </a:lnL>
                  </a:tcPr>
                </a:tc>
              </a:tr>
              <a:tr h="212400">
                <a:tc>
                  <a:txBody>
                    <a:bodyPr/>
                    <a:p>
                      <a:pPr algn="ctr">
                        <a:buClrTx/>
                        <a:buSzTx/>
                        <a:buFontTx/>
                        <a:buNone/>
                      </a:pPr>
                      <a:r>
                        <a:rPr lang="en-US" altLang="zh-CN"/>
                        <a:t>4</a:t>
                      </a:r>
                      <a:endParaRPr lang="en-US" altLang="zh-CN"/>
                    </a:p>
                  </a:txBody>
                  <a:tcPr>
                    <a:lnR>
                      <a:noFill/>
                    </a:lnR>
                  </a:tcPr>
                </a:tc>
                <a:tc>
                  <a:txBody>
                    <a:bodyPr/>
                    <a:p>
                      <a:pPr algn="ctr">
                        <a:buClrTx/>
                        <a:buSzTx/>
                        <a:buFontTx/>
                        <a:buNone/>
                      </a:pPr>
                      <a:r>
                        <a:rPr lang="zh-CN" altLang="en-US"/>
                        <a:t>频繁使用全局变量</a:t>
                      </a:r>
                      <a:endParaRPr lang="zh-CN" altLang="en-US"/>
                    </a:p>
                  </a:txBody>
                  <a:tcPr>
                    <a:lnL>
                      <a:noFill/>
                    </a:lnL>
                    <a:lnR>
                      <a:noFill/>
                    </a:lnR>
                  </a:tcPr>
                </a:tc>
                <a:tc>
                  <a:txBody>
                    <a:bodyPr/>
                    <a:p>
                      <a:pPr algn="ctr">
                        <a:buClrTx/>
                        <a:buSzTx/>
                        <a:buFontTx/>
                        <a:buNone/>
                      </a:pPr>
                      <a:r>
                        <a:rPr lang="zh-CN" altLang="en-US"/>
                        <a:t>循环中读写全局变量</a:t>
                      </a:r>
                      <a:endParaRPr lang="zh-CN" altLang="en-US"/>
                    </a:p>
                  </a:txBody>
                  <a:tcPr>
                    <a:lnL>
                      <a:noFill/>
                    </a:lnL>
                  </a:tcPr>
                </a:tc>
              </a:tr>
              <a:tr h="212400">
                <a:tc>
                  <a:txBody>
                    <a:bodyPr/>
                    <a:p>
                      <a:pPr algn="ctr">
                        <a:buClrTx/>
                        <a:buSzTx/>
                        <a:buFontTx/>
                        <a:buNone/>
                      </a:pPr>
                      <a:r>
                        <a:rPr lang="en-US" altLang="zh-CN"/>
                        <a:t>5</a:t>
                      </a:r>
                      <a:endParaRPr lang="en-US" altLang="zh-CN"/>
                    </a:p>
                  </a:txBody>
                  <a:tcPr>
                    <a:lnR>
                      <a:noFill/>
                    </a:lnR>
                  </a:tcPr>
                </a:tc>
                <a:tc>
                  <a:txBody>
                    <a:bodyPr/>
                    <a:p>
                      <a:pPr algn="ctr">
                        <a:buClrTx/>
                        <a:buSzTx/>
                        <a:buFontTx/>
                        <a:buNone/>
                      </a:pPr>
                      <a:r>
                        <a:rPr lang="zh-CN" altLang="en-US"/>
                        <a:t>无短路原则</a:t>
                      </a:r>
                      <a:endParaRPr lang="zh-CN" altLang="en-US"/>
                    </a:p>
                  </a:txBody>
                  <a:tcPr>
                    <a:lnL>
                      <a:noFill/>
                    </a:lnL>
                    <a:lnR>
                      <a:noFill/>
                    </a:lnR>
                  </a:tcPr>
                </a:tc>
                <a:tc>
                  <a:txBody>
                    <a:bodyPr/>
                    <a:p>
                      <a:pPr algn="ctr">
                        <a:buClrTx/>
                        <a:buSzTx/>
                        <a:buFontTx/>
                        <a:buNone/>
                      </a:pPr>
                      <a:r>
                        <a:rPr lang="zh-CN" altLang="en-US"/>
                        <a:t>表达式 f(x)</a:t>
                      </a:r>
                      <a:r>
                        <a:rPr lang="en-US" altLang="zh-CN"/>
                        <a:t>||</a:t>
                      </a:r>
                      <a:r>
                        <a:rPr lang="zh-CN" altLang="en-US"/>
                        <a:t> g(y) 中</a:t>
                      </a:r>
                      <a:r>
                        <a:rPr lang="en-US" altLang="zh-CN"/>
                        <a:t> f(x)</a:t>
                      </a:r>
                      <a:r>
                        <a:rPr lang="zh-CN" altLang="en-US"/>
                        <a:t>消耗更多</a:t>
                      </a:r>
                      <a:r>
                        <a:rPr lang="en-US" altLang="zh-CN"/>
                        <a:t>Gas</a:t>
                      </a:r>
                      <a:endParaRPr lang="en-US" altLang="zh-CN"/>
                    </a:p>
                  </a:txBody>
                  <a:tcPr>
                    <a:lnL>
                      <a:noFill/>
                    </a:lnL>
                  </a:tcPr>
                </a:tc>
              </a:tr>
              <a:tr h="212400">
                <a:tc>
                  <a:txBody>
                    <a:bodyPr/>
                    <a:p>
                      <a:pPr algn="ctr">
                        <a:buClrTx/>
                        <a:buSzTx/>
                        <a:buFontTx/>
                        <a:buNone/>
                      </a:pPr>
                      <a:r>
                        <a:rPr lang="en-US" altLang="zh-CN"/>
                        <a:t>6</a:t>
                      </a:r>
                      <a:endParaRPr lang="en-US" altLang="zh-CN"/>
                    </a:p>
                  </a:txBody>
                  <a:tcPr>
                    <a:lnR>
                      <a:noFill/>
                    </a:lnR>
                  </a:tcPr>
                </a:tc>
                <a:tc>
                  <a:txBody>
                    <a:bodyPr/>
                    <a:p>
                      <a:pPr algn="ctr">
                        <a:buClrTx/>
                        <a:buSzTx/>
                        <a:buFontTx/>
                        <a:buNone/>
                      </a:pPr>
                      <a:r>
                        <a:rPr lang="zh-CN" altLang="en-US"/>
                        <a:t>函数可见性不准确</a:t>
                      </a:r>
                      <a:endParaRPr lang="zh-CN" altLang="en-US"/>
                    </a:p>
                  </a:txBody>
                  <a:tcPr>
                    <a:lnL>
                      <a:noFill/>
                    </a:lnL>
                    <a:lnR>
                      <a:noFill/>
                    </a:lnR>
                  </a:tcPr>
                </a:tc>
                <a:tc>
                  <a:txBody>
                    <a:bodyPr/>
                    <a:p>
                      <a:pPr algn="ctr">
                        <a:buClrTx/>
                        <a:buSzTx/>
                        <a:buFontTx/>
                        <a:buNone/>
                      </a:pPr>
                      <a:r>
                        <a:rPr lang="zh-CN" altLang="en-US"/>
                        <a:t>不同的</a:t>
                      </a:r>
                      <a:r>
                        <a:rPr lang="zh-CN" altLang="en-US" sz="1350">
                          <a:sym typeface="+mn-ea"/>
                        </a:rPr>
                        <a:t>函数可见性</a:t>
                      </a:r>
                      <a:r>
                        <a:rPr lang="zh-CN" altLang="en-US"/>
                        <a:t>消耗不同的 Gas</a:t>
                      </a:r>
                      <a:endParaRPr lang="zh-CN" altLang="en-US"/>
                    </a:p>
                  </a:txBody>
                  <a:tcPr>
                    <a:lnL>
                      <a:noFill/>
                    </a:lnL>
                  </a:tcPr>
                </a:tc>
              </a:tr>
            </a:tbl>
          </a:graphicData>
        </a:graphic>
      </p:graphicFrame>
      <p:sp>
        <p:nvSpPr>
          <p:cNvPr id="4" name="文本框 3"/>
          <p:cNvSpPr txBox="1"/>
          <p:nvPr/>
        </p:nvSpPr>
        <p:spPr>
          <a:xfrm>
            <a:off x="3253740" y="6063615"/>
            <a:ext cx="2178685" cy="368300"/>
          </a:xfrm>
          <a:prstGeom prst="rect">
            <a:avLst/>
          </a:prstGeom>
          <a:noFill/>
        </p:spPr>
        <p:txBody>
          <a:bodyPr wrap="none" rtlCol="0">
            <a:spAutoFit/>
          </a:bodyPr>
          <a:p>
            <a:r>
              <a:rPr lang="zh-CN" altLang="en-US"/>
              <a:t>表</a:t>
            </a:r>
            <a:r>
              <a:rPr lang="en-US" altLang="zh-CN"/>
              <a:t>2 </a:t>
            </a:r>
            <a:r>
              <a:rPr lang="zh-CN" altLang="en-US"/>
              <a:t>工具的检测类型</a:t>
            </a:r>
            <a:endParaRPr lang="zh-CN" altLang="en-US"/>
          </a:p>
        </p:txBody>
      </p:sp>
      <p:pic>
        <p:nvPicPr>
          <p:cNvPr id="5" name="图片 4"/>
          <p:cNvPicPr>
            <a:picLocks noChangeAspect="1"/>
          </p:cNvPicPr>
          <p:nvPr/>
        </p:nvPicPr>
        <p:blipFill>
          <a:blip r:embed="rId1"/>
          <a:stretch>
            <a:fillRect/>
          </a:stretch>
        </p:blipFill>
        <p:spPr>
          <a:xfrm>
            <a:off x="336550" y="3178810"/>
            <a:ext cx="4518660" cy="2722245"/>
          </a:xfrm>
          <a:prstGeom prst="rect">
            <a:avLst/>
          </a:prstGeom>
        </p:spPr>
      </p:pic>
      <p:sp>
        <p:nvSpPr>
          <p:cNvPr id="6" name="文本框 5"/>
          <p:cNvSpPr txBox="1"/>
          <p:nvPr/>
        </p:nvSpPr>
        <p:spPr>
          <a:xfrm>
            <a:off x="1276350" y="5901055"/>
            <a:ext cx="2635885" cy="368300"/>
          </a:xfrm>
          <a:prstGeom prst="rect">
            <a:avLst/>
          </a:prstGeom>
          <a:noFill/>
        </p:spPr>
        <p:txBody>
          <a:bodyPr wrap="none" rtlCol="0">
            <a:spAutoFit/>
          </a:bodyPr>
          <a:p>
            <a:r>
              <a:rPr lang="zh-CN" altLang="en-US"/>
              <a:t>表</a:t>
            </a:r>
            <a:r>
              <a:rPr lang="en-US" altLang="zh-CN"/>
              <a:t>1 </a:t>
            </a:r>
            <a:r>
              <a:rPr lang="zh-CN" altLang="en-US"/>
              <a:t>工具结果的十种类型</a:t>
            </a:r>
            <a:endParaRPr lang="zh-CN" alt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p:cNvPicPr>
            <a:picLocks noChangeAspect="1"/>
          </p:cNvPicPr>
          <p:nvPr/>
        </p:nvPicPr>
        <p:blipFill>
          <a:blip r:embed="rId2"/>
          <a:stretch>
            <a:fillRect/>
          </a:stretch>
        </p:blipFill>
        <p:spPr>
          <a:xfrm>
            <a:off x="179705" y="2581910"/>
            <a:ext cx="3095625" cy="3801110"/>
          </a:xfrm>
          <a:prstGeom prst="rect">
            <a:avLst/>
          </a:prstGeom>
        </p:spPr>
      </p:pic>
      <p:grpSp>
        <p:nvGrpSpPr>
          <p:cNvPr id="111" name="组合 110"/>
          <p:cNvGrpSpPr/>
          <p:nvPr/>
        </p:nvGrpSpPr>
        <p:grpSpPr>
          <a:xfrm>
            <a:off x="3748405" y="4724400"/>
            <a:ext cx="2493010" cy="1332230"/>
            <a:chOff x="2879" y="7468"/>
            <a:chExt cx="3926" cy="2098"/>
          </a:xfrm>
        </p:grpSpPr>
        <p:sp>
          <p:nvSpPr>
            <p:cNvPr id="108" name="文本框 107"/>
            <p:cNvSpPr txBox="1"/>
            <p:nvPr/>
          </p:nvSpPr>
          <p:spPr>
            <a:xfrm>
              <a:off x="3041" y="7633"/>
              <a:ext cx="3610" cy="822"/>
            </a:xfrm>
            <a:prstGeom prst="rect">
              <a:avLst/>
            </a:prstGeom>
            <a:solidFill>
              <a:schemeClr val="accent4">
                <a:alpha val="51000"/>
              </a:schemeClr>
            </a:solidFill>
          </p:spPr>
          <p:txBody>
            <a:bodyPr wrap="none" rtlCol="0">
              <a:spAutoFit/>
            </a:bodyPr>
            <a:p>
              <a:r>
                <a:rPr lang="zh-CN" altLang="en-US" sz="1400"/>
                <a:t>合约</a:t>
              </a:r>
              <a:r>
                <a:rPr lang="en-US" altLang="zh-CN" sz="1400"/>
                <a:t>:0x3e7fg……::</a:t>
              </a:r>
              <a:r>
                <a:rPr lang="zh-CN" altLang="en-US" sz="1400"/>
                <a:t>第</a:t>
              </a:r>
              <a:r>
                <a:rPr lang="en-US" altLang="zh-CN" sz="1400"/>
                <a:t>3-4</a:t>
              </a:r>
              <a:r>
                <a:rPr lang="zh-CN" altLang="en-US" sz="1400"/>
                <a:t>行</a:t>
              </a:r>
              <a:endParaRPr lang="zh-CN" altLang="en-US" sz="1400"/>
            </a:p>
            <a:p>
              <a:r>
                <a:rPr lang="zh-CN" altLang="en-US" sz="1400"/>
                <a:t>合约</a:t>
              </a:r>
              <a:r>
                <a:rPr lang="en-US" altLang="zh-CN" sz="1400"/>
                <a:t>:0xg46qz……::</a:t>
              </a:r>
              <a:r>
                <a:rPr lang="zh-CN" altLang="en-US" sz="1400"/>
                <a:t>第</a:t>
              </a:r>
              <a:r>
                <a:rPr lang="en-US" altLang="zh-CN" sz="1400"/>
                <a:t>11-12</a:t>
              </a:r>
              <a:r>
                <a:rPr lang="zh-CN" altLang="en-US" sz="1400"/>
                <a:t>行</a:t>
              </a:r>
              <a:endParaRPr lang="zh-CN" altLang="en-US" sz="1400"/>
            </a:p>
          </p:txBody>
        </p:sp>
        <p:sp>
          <p:nvSpPr>
            <p:cNvPr id="109" name="文本框 108"/>
            <p:cNvSpPr txBox="1"/>
            <p:nvPr/>
          </p:nvSpPr>
          <p:spPr>
            <a:xfrm>
              <a:off x="3040" y="8597"/>
              <a:ext cx="3611" cy="822"/>
            </a:xfrm>
            <a:prstGeom prst="rect">
              <a:avLst/>
            </a:prstGeom>
            <a:solidFill>
              <a:schemeClr val="accent2">
                <a:alpha val="51000"/>
              </a:schemeClr>
            </a:solidFill>
          </p:spPr>
          <p:txBody>
            <a:bodyPr wrap="square" rtlCol="0">
              <a:spAutoFit/>
            </a:bodyPr>
            <a:p>
              <a:r>
                <a:rPr lang="zh-CN" altLang="en-US" sz="1400"/>
                <a:t>合约</a:t>
              </a:r>
              <a:r>
                <a:rPr lang="en-US" altLang="zh-CN" sz="1400"/>
                <a:t>:0x42xbw……::</a:t>
              </a:r>
              <a:r>
                <a:rPr lang="zh-CN" altLang="en-US" sz="1400"/>
                <a:t>第</a:t>
              </a:r>
              <a:r>
                <a:rPr lang="en-US" altLang="zh-CN" sz="1400"/>
                <a:t>9-10</a:t>
              </a:r>
              <a:r>
                <a:rPr lang="zh-CN" altLang="en-US" sz="1400"/>
                <a:t>行</a:t>
              </a:r>
              <a:endParaRPr lang="zh-CN" altLang="en-US" sz="1400"/>
            </a:p>
            <a:p>
              <a:r>
                <a:rPr lang="zh-CN" altLang="en-US" sz="1400"/>
                <a:t>合约</a:t>
              </a:r>
              <a:r>
                <a:rPr lang="en-US" altLang="zh-CN" sz="1400"/>
                <a:t>:0x6g4nj……::</a:t>
              </a:r>
              <a:r>
                <a:rPr lang="zh-CN" altLang="en-US" sz="1400"/>
                <a:t>第</a:t>
              </a:r>
              <a:r>
                <a:rPr lang="en-US" altLang="zh-CN" sz="1400"/>
                <a:t>11-14</a:t>
              </a:r>
              <a:r>
                <a:rPr lang="zh-CN" altLang="en-US" sz="1400"/>
                <a:t>行</a:t>
              </a:r>
              <a:endParaRPr lang="zh-CN" altLang="en-US" sz="1400"/>
            </a:p>
          </p:txBody>
        </p:sp>
        <p:sp>
          <p:nvSpPr>
            <p:cNvPr id="110" name="矩形: 圆角 1"/>
            <p:cNvSpPr/>
            <p:nvPr/>
          </p:nvSpPr>
          <p:spPr>
            <a:xfrm>
              <a:off x="2879" y="7468"/>
              <a:ext cx="3926" cy="2098"/>
            </a:xfrm>
            <a:prstGeom prst="roundRect">
              <a:avLst>
                <a:gd name="adj" fmla="val 94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4" name="肘形连接符 13"/>
          <p:cNvCxnSpPr>
            <a:stCxn id="15" idx="3"/>
            <a:endCxn id="110" idx="1"/>
          </p:cNvCxnSpPr>
          <p:nvPr/>
        </p:nvCxnSpPr>
        <p:spPr>
          <a:xfrm>
            <a:off x="3275330" y="4482465"/>
            <a:ext cx="473075" cy="908050"/>
          </a:xfrm>
          <a:prstGeom prst="bentConnector3">
            <a:avLst>
              <a:gd name="adj1" fmla="val 50067"/>
            </a:avLst>
          </a:prstGeom>
          <a:ln w="22225">
            <a:solidFill>
              <a:srgbClr val="2A6A45"/>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 name="图表 1"/>
          <p:cNvGraphicFramePr/>
          <p:nvPr/>
        </p:nvGraphicFramePr>
        <p:xfrm>
          <a:off x="4132580" y="2059305"/>
          <a:ext cx="3439160" cy="257937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研究</a:t>
            </a:r>
            <a:r>
              <a:rPr lang="zh-CN" altLang="en-US" sz="2800" b="1">
                <a:latin typeface="微软雅黑" panose="020B0503020204020204" charset="-122"/>
                <a:ea typeface="微软雅黑" panose="020B0503020204020204" charset="-122"/>
                <a:cs typeface="微软雅黑" panose="020B0503020204020204" charset="-122"/>
                <a:sym typeface="+mn-ea"/>
              </a:rPr>
              <a:t>背景</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61645" y="5612765"/>
            <a:ext cx="8417560" cy="53975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Clr>
                <a:srgbClr val="255D66"/>
              </a:buClr>
              <a:buFont typeface="Wingdings" panose="05000000000000000000" charset="0"/>
              <a:buChar char="n"/>
            </a:pPr>
            <a:r>
              <a:rPr lang="zh-CN" altLang="en-US">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开发人员在借鉴知识</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时可能复制代码片段到自己的软件系统中，传播漏洞与低效</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写法</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02" name="图片 101"/>
          <p:cNvPicPr/>
          <p:nvPr/>
        </p:nvPicPr>
        <p:blipFill>
          <a:blip r:embed="rId2"/>
          <a:stretch>
            <a:fillRect/>
          </a:stretch>
        </p:blipFill>
        <p:spPr>
          <a:xfrm>
            <a:off x="132080" y="1623695"/>
            <a:ext cx="8879205" cy="3590290"/>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76860" y="5431155"/>
            <a:ext cx="8544560" cy="72136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Clr>
                <a:srgbClr val="005825"/>
              </a:buClr>
              <a:buFont typeface="Wingdings" panose="05000000000000000000" charset="0"/>
              <a:buChar char="n"/>
            </a:pPr>
            <a:endParaRPr lang="en-US" altLang="zh-CN">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研究</a:t>
            </a:r>
            <a:r>
              <a:rPr lang="zh-CN" altLang="en-US" sz="2800" b="1">
                <a:latin typeface="微软雅黑" panose="020B0503020204020204" charset="-122"/>
                <a:ea typeface="微软雅黑" panose="020B0503020204020204" charset="-122"/>
                <a:cs typeface="微软雅黑" panose="020B0503020204020204" charset="-122"/>
                <a:sym typeface="+mn-ea"/>
              </a:rPr>
              <a:t>背景</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276860" y="1826260"/>
            <a:ext cx="8545195" cy="4518025"/>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marL="285750" lvl="0" indent="-285750" algn="l">
              <a:buClr>
                <a:srgbClr val="255D66"/>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问答网站实证研究是软件工程领域的热点问题之一</a:t>
            </a:r>
            <a:endParaRPr lang="en-US" altLang="zh-CN">
              <a:solidFill>
                <a:schemeClr val="tx1"/>
              </a:solidFill>
              <a:latin typeface="微软雅黑" panose="020B0503020204020204" charset="-122"/>
              <a:ea typeface="微软雅黑" panose="020B0503020204020204" charset="-122"/>
              <a:cs typeface="微软雅黑" panose="020B0503020204020204" charset="-122"/>
              <a:sym typeface="+mn-ea"/>
            </a:endParaRPr>
          </a:p>
          <a:p>
            <a:pPr marL="742950" lvl="1" indent="-285750" algn="l">
              <a:buClr>
                <a:srgbClr val="255D66"/>
              </a:buClr>
              <a:buFont typeface="Wingdings" panose="05000000000000000000" charset="0"/>
              <a:buChar char="n"/>
            </a:pP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研究</a:t>
            </a:r>
            <a:r>
              <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rPr>
              <a:t>[1]</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发现在130 万个Android应用程序中</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有15.4%的应用程序包含来自</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问答网站</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StackOverflow的代码片段</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；7.9%的应用程序至少包含一</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个不安全的代码片段</a:t>
            </a:r>
            <a:endParaRPr lang="en-US" altLang="zh-CN">
              <a:solidFill>
                <a:schemeClr val="tx1"/>
              </a:solidFill>
              <a:latin typeface="微软雅黑" panose="020B0503020204020204" charset="-122"/>
              <a:ea typeface="微软雅黑" panose="020B0503020204020204" charset="-122"/>
              <a:cs typeface="微软雅黑" panose="020B0503020204020204" charset="-122"/>
              <a:sym typeface="+mn-ea"/>
            </a:endParaRPr>
          </a:p>
          <a:p>
            <a:pPr marL="742950" lvl="1" indent="-285750" algn="l">
              <a:buClr>
                <a:srgbClr val="255D66"/>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742950" lvl="1" indent="-285750" algn="l">
              <a:buClr>
                <a:srgbClr val="255D66"/>
              </a:buClr>
              <a:buFont typeface="Wingdings" panose="05000000000000000000" charset="0"/>
              <a:buChar char="n"/>
            </a:pP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研究</a:t>
            </a:r>
            <a:r>
              <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在72,483 个代码片段中，发现69个易受攻击的代码片段在总共 2859 个 GitHub 项目中被重用</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742950" lvl="1" indent="-285750" algn="l">
              <a:buClr>
                <a:srgbClr val="255D66"/>
              </a:buClr>
              <a:buFont typeface="Wingdings" panose="05000000000000000000" charset="0"/>
              <a:buChar char="n"/>
            </a:pP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742950" lvl="1" indent="-285750" algn="l">
              <a:buClr>
                <a:srgbClr val="255D66"/>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研究</a:t>
            </a:r>
            <a:r>
              <a:rPr lang="en-US" altLang="zh-CN" baseline="3000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找到了12</a:t>
            </a:r>
            <a:r>
              <a:rPr lang="en-US" altLang="zh-CN">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458个不安全的帖子，发现</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在2000个流行的C/C++开源软件中，有151个最新版本包含至少一个来自堆栈溢出的不安全代码片段</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276860" y="4990465"/>
            <a:ext cx="8538210" cy="922020"/>
          </a:xfrm>
          <a:prstGeom prst="rect">
            <a:avLst/>
          </a:prstGeom>
          <a:noFill/>
        </p:spPr>
        <p:txBody>
          <a:bodyPr wrap="square" rtlCol="0" anchor="t">
            <a:spAutoFit/>
          </a:bodyPr>
          <a:p>
            <a:pPr marL="285750" indent="-285750" algn="l">
              <a:buClr>
                <a:srgbClr val="005825"/>
              </a:buClr>
              <a:buFont typeface="Wingdings" panose="05000000000000000000" charset="0"/>
              <a:buChar char="n"/>
            </a:pPr>
            <a:r>
              <a:rPr lang="zh-CN" altLang="en-US">
                <a:latin typeface="微软雅黑" panose="020B0503020204020204" charset="-122"/>
                <a:ea typeface="微软雅黑" panose="020B0503020204020204" charset="-122"/>
                <a:cs typeface="微软雅黑" panose="020B0503020204020204" charset="-122"/>
                <a:sym typeface="+mn-ea"/>
              </a:rPr>
              <a:t>研究意义</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742950" lvl="1" indent="-285750" algn="l">
              <a:buClr>
                <a:srgbClr val="005825"/>
              </a:buClr>
              <a:buFont typeface="Wingdings" panose="05000000000000000000" charset="0"/>
              <a:buChar char="p"/>
            </a:pPr>
            <a:r>
              <a:rPr lang="en-US" altLang="zh-CN">
                <a:latin typeface="微软雅黑" panose="020B0503020204020204" charset="-122"/>
                <a:ea typeface="微软雅黑" panose="020B0503020204020204" charset="-122"/>
                <a:cs typeface="微软雅黑" panose="020B0503020204020204" charset="-122"/>
                <a:sym typeface="+mn-ea"/>
              </a:rPr>
              <a:t>StackOverflow</a:t>
            </a:r>
            <a:r>
              <a:rPr lang="zh-CN" altLang="en-US">
                <a:latin typeface="微软雅黑" panose="020B0503020204020204" charset="-122"/>
                <a:ea typeface="微软雅黑" panose="020B0503020204020204" charset="-122"/>
                <a:cs typeface="微软雅黑" panose="020B0503020204020204" charset="-122"/>
                <a:sym typeface="+mn-ea"/>
              </a:rPr>
              <a:t>上代码片段的安全性与高效性研究有助于编程人员编写更安全与更高效的代码</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95350"/>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276679" y="0"/>
            <a:ext cx="2552700" cy="895350"/>
          </a:xfrm>
          <a:prstGeom prst="rect">
            <a:avLst/>
          </a:prstGeom>
        </p:spPr>
      </p:pic>
      <p:cxnSp>
        <p:nvCxnSpPr>
          <p:cNvPr id="7" name="直接连接符 6"/>
          <p:cNvCxnSpPr/>
          <p:nvPr/>
        </p:nvCxnSpPr>
        <p:spPr>
          <a:xfrm>
            <a:off x="0" y="6604000"/>
            <a:ext cx="9144000" cy="0"/>
          </a:xfrm>
          <a:prstGeom prst="line">
            <a:avLst/>
          </a:prstGeom>
          <a:ln w="19050">
            <a:solidFill>
              <a:srgbClr val="005825"/>
            </a:solidFill>
          </a:ln>
        </p:spPr>
        <p:style>
          <a:lnRef idx="1">
            <a:schemeClr val="accent1"/>
          </a:lnRef>
          <a:fillRef idx="0">
            <a:schemeClr val="accent1"/>
          </a:fillRef>
          <a:effectRef idx="0">
            <a:schemeClr val="accent1"/>
          </a:effectRef>
          <a:fontRef idx="minor">
            <a:schemeClr val="tx1"/>
          </a:fontRef>
        </p:style>
      </p:cxnSp>
      <p:sp>
        <p:nvSpPr>
          <p:cNvPr id="2" name="TextBox 30"/>
          <p:cNvSpPr txBox="1"/>
          <p:nvPr/>
        </p:nvSpPr>
        <p:spPr>
          <a:xfrm>
            <a:off x="768277" y="1045026"/>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cs typeface="微软雅黑" panose="020B0503020204020204" charset="-122"/>
              </a:rPr>
              <a:t>研究</a:t>
            </a:r>
            <a:r>
              <a:rPr lang="zh-CN" altLang="en-US" sz="2800" b="1">
                <a:latin typeface="微软雅黑" panose="020B0503020204020204" charset="-122"/>
                <a:ea typeface="微软雅黑" panose="020B0503020204020204" charset="-122"/>
                <a:cs typeface="微软雅黑" panose="020B0503020204020204" charset="-122"/>
                <a:sym typeface="+mn-ea"/>
              </a:rPr>
              <a:t>背景</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681191" y="1117950"/>
            <a:ext cx="87086" cy="377371"/>
          </a:xfrm>
          <a:prstGeom prst="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5837624" y="400902"/>
            <a:ext cx="1554480" cy="368300"/>
          </a:xfrm>
          <a:prstGeom prst="rect">
            <a:avLst/>
          </a:prstGeom>
        </p:spPr>
        <p:txBody>
          <a:bodyPr wrap="none">
            <a:spAutoFit/>
          </a:bodyPr>
          <a:p>
            <a:pPr algn="l"/>
            <a:r>
              <a:rPr lang="zh-CN" altLang="en-US" dirty="0">
                <a:solidFill>
                  <a:schemeClr val="bg1"/>
                </a:solidFill>
                <a:ea typeface="华文楷体" panose="02010600040101010101" pitchFamily="2" charset="-122"/>
                <a:sym typeface="+mn-ea"/>
              </a:rPr>
              <a:t>论文研究背景</a:t>
            </a:r>
            <a:endParaRPr lang="zh-CN" altLang="en-US" dirty="0">
              <a:solidFill>
                <a:schemeClr val="bg1"/>
              </a:solidFill>
              <a:ea typeface="华文楷体" panose="02010600040101010101" pitchFamily="2" charset="-122"/>
              <a:sym typeface="+mn-ea"/>
            </a:endParaRPr>
          </a:p>
        </p:txBody>
      </p:sp>
      <p:sp>
        <p:nvSpPr>
          <p:cNvPr id="24" name="矩形 23"/>
          <p:cNvSpPr/>
          <p:nvPr/>
        </p:nvSpPr>
        <p:spPr>
          <a:xfrm>
            <a:off x="8164079"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7928325"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7692571" y="492444"/>
            <a:ext cx="183709" cy="1837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7450469" y="492444"/>
            <a:ext cx="183709" cy="183709"/>
          </a:xfrm>
          <a:prstGeom prst="rect">
            <a:avLst/>
          </a:prstGeom>
          <a:solidFill>
            <a:srgbClr val="005825">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61645" y="5612765"/>
            <a:ext cx="8417560" cy="53975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随着区块链发展，智能合约成为讨论</a:t>
            </a: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热点</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indent="-285750" algn="l">
              <a:buClr>
                <a:srgbClr val="005825"/>
              </a:buClr>
              <a:buFont typeface="Wingdings" panose="05000000000000000000" charset="0"/>
              <a:buChar char="n"/>
            </a:pPr>
            <a:r>
              <a:rPr lang="zh-CN" altLang="en-US">
                <a:solidFill>
                  <a:schemeClr val="tx1"/>
                </a:solidFill>
                <a:latin typeface="微软雅黑" panose="020B0503020204020204" charset="-122"/>
                <a:ea typeface="微软雅黑" panose="020B0503020204020204" charset="-122"/>
                <a:cs typeface="微软雅黑" panose="020B0503020204020204" charset="-122"/>
                <a:sym typeface="+mn-ea"/>
              </a:rPr>
              <a:t>StackOverflow已有 30,000 多条带有智能合约标签的帖子，数量逐年增长</a:t>
            </a:r>
            <a:endParaRPr lang="zh-CN" altLang="en-US">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6" name="图表 5"/>
          <p:cNvGraphicFramePr/>
          <p:nvPr/>
        </p:nvGraphicFramePr>
        <p:xfrm>
          <a:off x="1889125" y="1495425"/>
          <a:ext cx="5365115" cy="4023995"/>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TIMING" val="|0.2|0.1|0.1|0.1"/>
</p:tagLst>
</file>

<file path=ppt/tags/tag10.xml><?xml version="1.0" encoding="utf-8"?>
<p:tagLst xmlns:p="http://schemas.openxmlformats.org/presentationml/2006/main">
  <p:tag name="KSO_WM_UNIT_TABLE_BEAUTIFY" val="smartTable{846f0b04-9909-412c-9e25-03b7bff6a725}"/>
</p:tagLst>
</file>

<file path=ppt/tags/tag11.xml><?xml version="1.0" encoding="utf-8"?>
<p:tagLst xmlns:p="http://schemas.openxmlformats.org/presentationml/2006/main">
  <p:tag name="TIMING" val="|2.389|7.026|4.391"/>
</p:tagLst>
</file>

<file path=ppt/tags/tag12.xml><?xml version="1.0" encoding="utf-8"?>
<p:tagLst xmlns:p="http://schemas.openxmlformats.org/presentationml/2006/main">
  <p:tag name="TIMING" val="|2.389|7.026|4.391"/>
</p:tagLst>
</file>

<file path=ppt/tags/tag13.xml><?xml version="1.0" encoding="utf-8"?>
<p:tagLst xmlns:p="http://schemas.openxmlformats.org/presentationml/2006/main">
  <p:tag name="TIMING" val="|2.389|7.026|4.391"/>
</p:tagLst>
</file>

<file path=ppt/tags/tag14.xml><?xml version="1.0" encoding="utf-8"?>
<p:tagLst xmlns:p="http://schemas.openxmlformats.org/presentationml/2006/main">
  <p:tag name="TIMING" val="|2.18|3.013|7.214|3.462"/>
</p:tagLst>
</file>

<file path=ppt/tags/tag15.xml><?xml version="1.0" encoding="utf-8"?>
<p:tagLst xmlns:p="http://schemas.openxmlformats.org/presentationml/2006/main">
  <p:tag name="TIMING" val="|2.18|3.013|7.214|3.462"/>
</p:tagLst>
</file>

<file path=ppt/tags/tag16.xml><?xml version="1.0" encoding="utf-8"?>
<p:tagLst xmlns:p="http://schemas.openxmlformats.org/presentationml/2006/main">
  <p:tag name="TIMING" val="|2.18|3.013|7.214|3.462"/>
</p:tagLst>
</file>

<file path=ppt/tags/tag17.xml><?xml version="1.0" encoding="utf-8"?>
<p:tagLst xmlns:p="http://schemas.openxmlformats.org/presentationml/2006/main">
  <p:tag name="TIMING" val="|2.18|3.013|7.214|3.462"/>
</p:tagLst>
</file>

<file path=ppt/tags/tag18.xml><?xml version="1.0" encoding="utf-8"?>
<p:tagLst xmlns:p="http://schemas.openxmlformats.org/presentationml/2006/main">
  <p:tag name="TIMING" val="|2.18|3.013|7.214|3.462"/>
</p:tagLst>
</file>

<file path=ppt/tags/tag19.xml><?xml version="1.0" encoding="utf-8"?>
<p:tagLst xmlns:p="http://schemas.openxmlformats.org/presentationml/2006/main">
  <p:tag name="KSO_WM_UNIT_TABLE_BEAUTIFY" val="smartTable{9f6e468d-2271-4133-83cd-aa81f2881738}"/>
  <p:tag name="TABLE_ENDDRAG_ORIGIN_RECT" val="585*114"/>
  <p:tag name="TABLE_ENDDRAG_RECT" val="44*387*585*114"/>
</p:tagLst>
</file>

<file path=ppt/tags/tag2.xml><?xml version="1.0" encoding="utf-8"?>
<p:tagLst xmlns:p="http://schemas.openxmlformats.org/presentationml/2006/main">
  <p:tag name="TIMING" val="|0.2|0.1|0.1|0.1"/>
</p:tagLst>
</file>

<file path=ppt/tags/tag20.xml><?xml version="1.0" encoding="utf-8"?>
<p:tagLst xmlns:p="http://schemas.openxmlformats.org/presentationml/2006/main">
  <p:tag name="KSO_WM_UNIT_TABLE_BEAUTIFY" val="smartTable{6da16197-bbe9-4aed-b149-29faaf93c616}"/>
  <p:tag name="TABLE_ENDDRAG_ORIGIN_RECT" val="615*205"/>
  <p:tag name="TABLE_ENDDRAG_RECT" val="-27*140*615*205"/>
</p:tagLst>
</file>

<file path=ppt/tags/tag21.xml><?xml version="1.0" encoding="utf-8"?>
<p:tagLst xmlns:p="http://schemas.openxmlformats.org/presentationml/2006/main">
  <p:tag name="KSO_WM_UNIT_TABLE_BEAUTIFY" val="smartTable{7737a25c-a1bd-4cc2-b825-c17f4644edd9}"/>
  <p:tag name="TABLE_ENDDRAG_ORIGIN_RECT" val="579*209"/>
  <p:tag name="TABLE_ENDDRAG_RECT" val="108*205*579*209"/>
</p:tagLst>
</file>

<file path=ppt/tags/tag22.xml><?xml version="1.0" encoding="utf-8"?>
<p:tagLst xmlns:p="http://schemas.openxmlformats.org/presentationml/2006/main">
  <p:tag name="KSO_WM_UNIT_TABLE_BEAUTIFY" val="smartTable{7737a25c-a1bd-4cc2-b825-c17f4644edd9}"/>
  <p:tag name="TABLE_ENDDRAG_ORIGIN_RECT" val="579*209"/>
  <p:tag name="TABLE_ENDDRAG_RECT" val="108*205*579*209"/>
</p:tagLst>
</file>

<file path=ppt/tags/tag23.xml><?xml version="1.0" encoding="utf-8"?>
<p:tagLst xmlns:p="http://schemas.openxmlformats.org/presentationml/2006/main">
  <p:tag name="COMMONDATA" val="eyJoZGlkIjoiODU2MTBiYzI5MTFjZjdkZTc3OGJjMmUxN2EzNGUwZjIifQ=="/>
</p:tagLst>
</file>

<file path=ppt/tags/tag3.xml><?xml version="1.0" encoding="utf-8"?>
<p:tagLst xmlns:p="http://schemas.openxmlformats.org/presentationml/2006/main">
  <p:tag name="TIMING" val="|0.2|0.1|0.1|0.1"/>
</p:tagLst>
</file>

<file path=ppt/tags/tag4.xml><?xml version="1.0" encoding="utf-8"?>
<p:tagLst xmlns:p="http://schemas.openxmlformats.org/presentationml/2006/main">
  <p:tag name="TIMING" val="|0.2|0.1|0.1|0.1"/>
</p:tagLst>
</file>

<file path=ppt/tags/tag5.xml><?xml version="1.0" encoding="utf-8"?>
<p:tagLst xmlns:p="http://schemas.openxmlformats.org/presentationml/2006/main">
  <p:tag name="TIMING" val="|0.2|0.1|0.1|0.1"/>
</p:tagLst>
</file>

<file path=ppt/tags/tag6.xml><?xml version="1.0" encoding="utf-8"?>
<p:tagLst xmlns:p="http://schemas.openxmlformats.org/presentationml/2006/main">
  <p:tag name="TIMING" val="|0.2|0.1|0.1|0.1"/>
</p:tagLst>
</file>

<file path=ppt/tags/tag7.xml><?xml version="1.0" encoding="utf-8"?>
<p:tagLst xmlns:p="http://schemas.openxmlformats.org/presentationml/2006/main">
  <p:tag name="TIMING" val="|0.2|0.1|0.1|0.1"/>
</p:tagLst>
</file>

<file path=ppt/tags/tag8.xml><?xml version="1.0" encoding="utf-8"?>
<p:tagLst xmlns:p="http://schemas.openxmlformats.org/presentationml/2006/main">
  <p:tag name="TIMING" val="|0.2|0.1|0.1|0.1"/>
</p:tagLst>
</file>

<file path=ppt/tags/tag9.xml><?xml version="1.0" encoding="utf-8"?>
<p:tagLst xmlns:p="http://schemas.openxmlformats.org/presentationml/2006/main">
  <p:tag name="TIMING" val="|0.2|0.1|0.1|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11096</Words>
  <Application>WPS 演示</Application>
  <PresentationFormat>全屏显示(4:3)</PresentationFormat>
  <Paragraphs>1059</Paragraphs>
  <Slides>66</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66</vt:i4>
      </vt:variant>
    </vt:vector>
  </HeadingPairs>
  <TitlesOfParts>
    <vt:vector size="80" baseType="lpstr">
      <vt:lpstr>Arial</vt:lpstr>
      <vt:lpstr>宋体</vt:lpstr>
      <vt:lpstr>Wingdings</vt:lpstr>
      <vt:lpstr>楷体</vt:lpstr>
      <vt:lpstr>华文楷体</vt:lpstr>
      <vt:lpstr>微软雅黑</vt:lpstr>
      <vt:lpstr>Wingdings</vt:lpstr>
      <vt:lpstr>Calibri</vt:lpstr>
      <vt:lpstr>Calibri Light</vt:lpstr>
      <vt:lpstr>Arial Unicode MS</vt:lpstr>
      <vt:lpstr>Times New Roman</vt:lpstr>
      <vt:lpstr>Office 主题</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姓 汤旭铭</dc:creator>
  <cp:lastModifiedBy>嘴里的不是树叶</cp:lastModifiedBy>
  <cp:revision>9</cp:revision>
  <dcterms:created xsi:type="dcterms:W3CDTF">2022-05-20T07:51:00Z</dcterms:created>
  <dcterms:modified xsi:type="dcterms:W3CDTF">2022-05-20T23:59:14Z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379FFA2A856040C7ADE260720BCF7423</vt:lpwstr>
  </property>
  <property fmtid="{D5CDD505-2E9C-101B-9397-08002B2CF9AE}" pid="3" name="KSOProductBuildVer">
    <vt:lpwstr>2052-11.1.0.11691</vt:lpwstr>
  </property>
</Properties>
</file>